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09" r:id="rId3"/>
    <p:sldId id="257" r:id="rId4"/>
    <p:sldId id="259" r:id="rId5"/>
    <p:sldId id="306" r:id="rId6"/>
    <p:sldId id="260" r:id="rId7"/>
    <p:sldId id="274" r:id="rId8"/>
    <p:sldId id="275" r:id="rId9"/>
    <p:sldId id="276" r:id="rId10"/>
    <p:sldId id="277" r:id="rId11"/>
    <p:sldId id="284" r:id="rId12"/>
    <p:sldId id="279" r:id="rId13"/>
    <p:sldId id="261" r:id="rId14"/>
    <p:sldId id="262" r:id="rId15"/>
    <p:sldId id="265" r:id="rId16"/>
    <p:sldId id="270" r:id="rId17"/>
    <p:sldId id="266" r:id="rId18"/>
    <p:sldId id="285" r:id="rId19"/>
    <p:sldId id="273" r:id="rId20"/>
    <p:sldId id="267" r:id="rId21"/>
    <p:sldId id="268" r:id="rId22"/>
    <p:sldId id="293" r:id="rId23"/>
    <p:sldId id="296" r:id="rId24"/>
    <p:sldId id="297" r:id="rId25"/>
    <p:sldId id="298" r:id="rId26"/>
    <p:sldId id="299" r:id="rId27"/>
    <p:sldId id="300" r:id="rId28"/>
    <p:sldId id="305" r:id="rId29"/>
    <p:sldId id="302" r:id="rId30"/>
    <p:sldId id="303" r:id="rId31"/>
    <p:sldId id="30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7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Урок ИЗО в 5 классе: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Городецкая </a:t>
            </a:r>
            <a:r>
              <a:rPr lang="ru-RU" dirty="0">
                <a:solidFill>
                  <a:srgbClr val="7030A0"/>
                </a:solidFill>
              </a:rPr>
              <a:t>роспись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3212976"/>
            <a:ext cx="414340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148064" y="5517232"/>
            <a:ext cx="3866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Учитель ИЗО и черчения: Белозерская Светлана Альбертовна МАОУ «УТЛ им. Г. В. </a:t>
            </a:r>
            <a:r>
              <a:rPr lang="ru-RU" dirty="0" err="1" smtClean="0">
                <a:solidFill>
                  <a:srgbClr val="7030A0"/>
                </a:solidFill>
              </a:rPr>
              <a:t>Рассохина</a:t>
            </a:r>
            <a:r>
              <a:rPr lang="ru-RU" dirty="0" smtClean="0">
                <a:solidFill>
                  <a:srgbClr val="7030A0"/>
                </a:solidFill>
              </a:rPr>
              <a:t>» г. Ухта Республика Коми.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30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1550"/>
          </a:xfrm>
        </p:spPr>
        <p:txBody>
          <a:bodyPr/>
          <a:lstStyle/>
          <a:p>
            <a:pPr algn="l"/>
            <a:r>
              <a:rPr lang="ru-RU" altLang="ru-RU" sz="3600" dirty="0" smtClean="0">
                <a:solidFill>
                  <a:srgbClr val="7030A0"/>
                </a:solidFill>
              </a:rPr>
              <a:t>Проверь, дружок, ты готов начать урок?</a:t>
            </a:r>
            <a:br>
              <a:rPr lang="ru-RU" altLang="ru-RU" sz="3600" dirty="0" smtClean="0">
                <a:solidFill>
                  <a:srgbClr val="7030A0"/>
                </a:solidFill>
              </a:rPr>
            </a:br>
            <a:r>
              <a:rPr lang="ru-RU" altLang="ru-RU" sz="3600" dirty="0" smtClean="0">
                <a:solidFill>
                  <a:srgbClr val="7030A0"/>
                </a:solidFill>
              </a:rPr>
              <a:t>Всё ль на месте, всё ль в порядке?</a:t>
            </a:r>
            <a:br>
              <a:rPr lang="ru-RU" altLang="ru-RU" sz="3600" dirty="0" smtClean="0">
                <a:solidFill>
                  <a:srgbClr val="7030A0"/>
                </a:solidFill>
              </a:rPr>
            </a:br>
            <a:r>
              <a:rPr lang="ru-RU" altLang="ru-RU" sz="3600" dirty="0" smtClean="0">
                <a:solidFill>
                  <a:srgbClr val="7030A0"/>
                </a:solidFill>
              </a:rPr>
              <a:t>Все ли краски на столе?</a:t>
            </a:r>
            <a:br>
              <a:rPr lang="ru-RU" altLang="ru-RU" sz="3600" dirty="0" smtClean="0">
                <a:solidFill>
                  <a:srgbClr val="7030A0"/>
                </a:solidFill>
              </a:rPr>
            </a:br>
            <a:r>
              <a:rPr lang="ru-RU" altLang="ru-RU" sz="3600" dirty="0" smtClean="0">
                <a:solidFill>
                  <a:srgbClr val="7030A0"/>
                </a:solidFill>
              </a:rPr>
              <a:t>Все ли кисти в уголке и </a:t>
            </a:r>
            <a:r>
              <a:rPr lang="ru-RU" altLang="ru-RU" sz="3600" dirty="0" err="1" smtClean="0">
                <a:solidFill>
                  <a:srgbClr val="7030A0"/>
                </a:solidFill>
              </a:rPr>
              <a:t>кроссвордик</a:t>
            </a:r>
            <a:r>
              <a:rPr lang="ru-RU" altLang="ru-RU" sz="3600" dirty="0" smtClean="0">
                <a:solidFill>
                  <a:srgbClr val="7030A0"/>
                </a:solidFill>
              </a:rPr>
              <a:t> на листке?</a:t>
            </a: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607574"/>
            <a:ext cx="3571900" cy="267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3187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%D1%82%D0%B0%D1%80%D0%B5%D0%BB%D0%BA%D0%B0-%D0%BF%D0%B0%D0%BD%D0%BD%D0%BE-%D0%B3%D0%BE%D1%80%D0%BE%D0%B4%D0%B5%D1%86%D0%BA%D0%B0%D1%8F-%D1%80%D0%BE%D1%81%D0%BF%D0%B8%D1%81%D1%8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286116" y="428604"/>
            <a:ext cx="2974234" cy="286067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429000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3500438"/>
            <a:ext cx="2769890" cy="278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 descr="o017_2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3571876"/>
            <a:ext cx="2234386" cy="2666983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50" y="214290"/>
            <a:ext cx="2428863" cy="3059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Роспись по дереву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928802"/>
            <a:ext cx="233173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928802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857364"/>
            <a:ext cx="1857388" cy="260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 l="5000" t="6900" r="5000" b="6850"/>
          <a:stretch>
            <a:fillRect/>
          </a:stretch>
        </p:blipFill>
        <p:spPr bwMode="auto">
          <a:xfrm>
            <a:off x="3214678" y="4643446"/>
            <a:ext cx="2857520" cy="1984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4572008"/>
            <a:ext cx="2928958" cy="195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14612" y="1928802"/>
            <a:ext cx="1714512" cy="2521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7950" y="4643446"/>
            <a:ext cx="2502235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1552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rgbClr val="7030A0"/>
                </a:solidFill>
              </a:rPr>
              <a:t>Желтый вечер, черный конь, 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 И купавки, как огонь, 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 Птицы смотрят из ларца – 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 Чудо-роспись</a:t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357562"/>
            <a:ext cx="4572032" cy="313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995936" y="2348880"/>
            <a:ext cx="30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7030A0"/>
                </a:solidFill>
              </a:rPr>
              <a:t>Городца!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Тема урока: Городецкая роспись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714884"/>
            <a:ext cx="1731657" cy="186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714488"/>
            <a:ext cx="3452810" cy="219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214818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00174"/>
            <a:ext cx="2428892" cy="239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74" y="1571612"/>
            <a:ext cx="2805274" cy="2811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50" y="4714884"/>
            <a:ext cx="2619377" cy="178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4714884"/>
            <a:ext cx="1941198" cy="184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dirty="0" smtClean="0">
                <a:solidFill>
                  <a:srgbClr val="FF0000"/>
                </a:solidFill>
              </a:rPr>
              <a:t/>
            </a:r>
            <a:br>
              <a:rPr lang="ru-RU" altLang="ru-RU" dirty="0" smtClean="0">
                <a:solidFill>
                  <a:srgbClr val="FF0000"/>
                </a:solidFill>
              </a:rPr>
            </a:br>
            <a:r>
              <a:rPr lang="ru-RU" altLang="ru-RU" dirty="0" smtClean="0">
                <a:solidFill>
                  <a:srgbClr val="7030A0"/>
                </a:solidFill>
              </a:rPr>
              <a:t>Цель </a:t>
            </a:r>
            <a:r>
              <a:rPr lang="ru-RU" altLang="ru-RU" dirty="0">
                <a:solidFill>
                  <a:srgbClr val="7030A0"/>
                </a:solidFill>
              </a:rPr>
              <a:t>урока: </a:t>
            </a:r>
            <a:br>
              <a:rPr lang="ru-RU" altLang="ru-RU" dirty="0">
                <a:solidFill>
                  <a:srgbClr val="7030A0"/>
                </a:solidFill>
              </a:rPr>
            </a:br>
            <a:r>
              <a:rPr lang="ru-RU" altLang="ru-RU" dirty="0" smtClean="0">
                <a:solidFill>
                  <a:srgbClr val="7030A0"/>
                </a:solidFill>
              </a:rPr>
              <a:t>Познакомиться </a:t>
            </a:r>
            <a:r>
              <a:rPr lang="ru-RU" altLang="ru-RU" dirty="0">
                <a:solidFill>
                  <a:srgbClr val="7030A0"/>
                </a:solidFill>
              </a:rPr>
              <a:t>с </a:t>
            </a:r>
            <a:r>
              <a:rPr lang="ru-RU" altLang="ru-RU" dirty="0" smtClean="0">
                <a:solidFill>
                  <a:srgbClr val="7030A0"/>
                </a:solidFill>
              </a:rPr>
              <a:t>Городецкой  росписью.</a:t>
            </a:r>
            <a:r>
              <a:rPr lang="ru-RU" altLang="ru-RU" dirty="0">
                <a:solidFill>
                  <a:srgbClr val="C00000"/>
                </a:solidFill>
              </a:rPr>
              <a:t/>
            </a:r>
            <a:br>
              <a:rPr lang="ru-RU" altLang="ru-RU" dirty="0">
                <a:solidFill>
                  <a:srgbClr val="C00000"/>
                </a:solidFill>
              </a:rPr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643182"/>
            <a:ext cx="2786082" cy="351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00438"/>
            <a:ext cx="375478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186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altLang="ru-RU" sz="2800" dirty="0">
                <a:solidFill>
                  <a:srgbClr val="7030A0"/>
                </a:solidFill>
              </a:rPr>
              <a:t>Задачи </a:t>
            </a:r>
            <a:r>
              <a:rPr lang="ru-RU" altLang="ru-RU" sz="2800" dirty="0" smtClean="0">
                <a:solidFill>
                  <a:srgbClr val="7030A0"/>
                </a:solidFill>
              </a:rPr>
              <a:t>урока:</a:t>
            </a:r>
            <a:br>
              <a:rPr lang="ru-RU" altLang="ru-RU" sz="2800" dirty="0" smtClean="0">
                <a:solidFill>
                  <a:srgbClr val="7030A0"/>
                </a:solidFill>
              </a:rPr>
            </a:br>
            <a:r>
              <a:rPr lang="ru-RU" sz="2200" dirty="0" smtClean="0">
                <a:solidFill>
                  <a:srgbClr val="7030A0"/>
                </a:solidFill>
              </a:rPr>
              <a:t>1.Узнать </a:t>
            </a:r>
            <a:r>
              <a:rPr lang="ru-RU" sz="2200" dirty="0">
                <a:solidFill>
                  <a:srgbClr val="7030A0"/>
                </a:solidFill>
              </a:rPr>
              <a:t>история рождения Г</a:t>
            </a:r>
            <a:r>
              <a:rPr lang="ru-RU" sz="2200" dirty="0" smtClean="0">
                <a:solidFill>
                  <a:srgbClr val="7030A0"/>
                </a:solidFill>
              </a:rPr>
              <a:t>ородецкой росписи.</a:t>
            </a:r>
            <a:br>
              <a:rPr lang="ru-RU" sz="2200" dirty="0" smtClean="0">
                <a:solidFill>
                  <a:srgbClr val="7030A0"/>
                </a:solidFill>
              </a:rPr>
            </a:br>
            <a:r>
              <a:rPr lang="ru-RU" sz="2200" dirty="0">
                <a:solidFill>
                  <a:srgbClr val="7030A0"/>
                </a:solidFill>
              </a:rPr>
              <a:t>2.Узнать какие </a:t>
            </a:r>
            <a:r>
              <a:rPr lang="ru-RU" sz="2200" dirty="0" smtClean="0">
                <a:solidFill>
                  <a:srgbClr val="7030A0"/>
                </a:solidFill>
              </a:rPr>
              <a:t>образы, мотивы Городецкой росписи бывают.</a:t>
            </a:r>
            <a:br>
              <a:rPr lang="ru-RU" sz="2200" dirty="0" smtClean="0">
                <a:solidFill>
                  <a:srgbClr val="7030A0"/>
                </a:solidFill>
              </a:rPr>
            </a:br>
            <a:r>
              <a:rPr lang="ru-RU" sz="2200" dirty="0">
                <a:solidFill>
                  <a:srgbClr val="7030A0"/>
                </a:solidFill>
              </a:rPr>
              <a:t>3. Узнать </a:t>
            </a:r>
            <a:r>
              <a:rPr lang="ru-RU" sz="2200" dirty="0" smtClean="0">
                <a:solidFill>
                  <a:srgbClr val="7030A0"/>
                </a:solidFill>
              </a:rPr>
              <a:t>особенности орнамента Городецкой росписи.</a:t>
            </a:r>
            <a:br>
              <a:rPr lang="ru-RU" sz="2200" dirty="0" smtClean="0">
                <a:solidFill>
                  <a:srgbClr val="7030A0"/>
                </a:solidFill>
              </a:rPr>
            </a:br>
            <a:r>
              <a:rPr lang="ru-RU" sz="2200" dirty="0" smtClean="0">
                <a:solidFill>
                  <a:srgbClr val="7030A0"/>
                </a:solidFill>
              </a:rPr>
              <a:t>4.Узнать цветовую гамму Городецкой росписи</a:t>
            </a:r>
            <a:r>
              <a:rPr lang="ru-RU" sz="2200" dirty="0">
                <a:solidFill>
                  <a:srgbClr val="7030A0"/>
                </a:solidFill>
              </a:rPr>
              <a:t/>
            </a:r>
            <a:br>
              <a:rPr lang="ru-RU" sz="2200" dirty="0">
                <a:solidFill>
                  <a:srgbClr val="7030A0"/>
                </a:solidFill>
              </a:rPr>
            </a:br>
            <a:r>
              <a:rPr lang="ru-RU" sz="2200" dirty="0" smtClean="0">
                <a:solidFill>
                  <a:srgbClr val="7030A0"/>
                </a:solidFill>
              </a:rPr>
              <a:t>5. Нарисовать изделие </a:t>
            </a:r>
            <a:r>
              <a:rPr lang="ru-RU" sz="2200" dirty="0">
                <a:solidFill>
                  <a:srgbClr val="7030A0"/>
                </a:solidFill>
              </a:rPr>
              <a:t>и украсить </a:t>
            </a:r>
            <a:r>
              <a:rPr lang="ru-RU" sz="2200" dirty="0" smtClean="0">
                <a:solidFill>
                  <a:srgbClr val="7030A0"/>
                </a:solidFill>
              </a:rPr>
              <a:t>Городецкой росписью</a:t>
            </a:r>
            <a:r>
              <a:rPr lang="ru-RU" sz="2200" dirty="0">
                <a:solidFill>
                  <a:srgbClr val="7030A0"/>
                </a:solidFill>
              </a:rPr>
              <a:t/>
            </a:r>
            <a:br>
              <a:rPr lang="ru-RU" sz="2200" dirty="0">
                <a:solidFill>
                  <a:srgbClr val="7030A0"/>
                </a:solidFill>
              </a:rPr>
            </a:br>
            <a:r>
              <a:rPr lang="ru-RU" sz="2200" dirty="0">
                <a:solidFill>
                  <a:srgbClr val="C00000"/>
                </a:solidFill>
              </a:rPr>
              <a:t/>
            </a:r>
            <a:br>
              <a:rPr lang="ru-RU" sz="22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/>
            </a:r>
            <a:br>
              <a:rPr lang="ru-RU" sz="2800" dirty="0">
                <a:solidFill>
                  <a:srgbClr val="C00000"/>
                </a:solidFill>
              </a:rPr>
            </a:br>
            <a:endParaRPr lang="ru-RU" sz="2800" dirty="0"/>
          </a:p>
        </p:txBody>
      </p:sp>
      <p:pic>
        <p:nvPicPr>
          <p:cNvPr id="3" name="Picture 6" descr="http://im3-tub-ru.yandex.net/i?id=32bb2da8932a60205845efa0f01c8914-83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3071810"/>
            <a:ext cx="5214974" cy="312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28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86634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 На берегу Волги стоит славный и древний город Городец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85926"/>
            <a:ext cx="408387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857364"/>
            <a:ext cx="456631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357694"/>
            <a:ext cx="3071834" cy="230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4357694"/>
            <a:ext cx="335758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86710" y="285728"/>
            <a:ext cx="1057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171" y="469187"/>
            <a:ext cx="2736304" cy="73036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Пряник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255414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643050"/>
            <a:ext cx="3000396" cy="225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72356" y="1232948"/>
            <a:ext cx="171451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4143380"/>
            <a:ext cx="291796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2198" y="4214818"/>
            <a:ext cx="291467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4071942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0364" y="1428736"/>
            <a:ext cx="2357454" cy="245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821369" y="521810"/>
            <a:ext cx="2736304" cy="73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7030A0"/>
                </a:solidFill>
              </a:rPr>
              <a:t>Резьба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537524" y="521810"/>
            <a:ext cx="2736304" cy="73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7030A0"/>
                </a:solidFill>
              </a:rPr>
              <a:t>Роспись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285752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600" dirty="0" smtClean="0">
                <a:solidFill>
                  <a:srgbClr val="7030A0"/>
                </a:solidFill>
              </a:rPr>
              <a:t>Городецкая роспись - как ее нам не знать. 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 Здесь и жаркие кони, молодецкая стать. 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 Здесь такие букеты, что нельзя описать. </a:t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 Здесь такие сюжеты, что ни в сказке сказать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357562"/>
            <a:ext cx="414340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Городецкая роспись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714884"/>
            <a:ext cx="1731657" cy="186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714488"/>
            <a:ext cx="3452810" cy="219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214818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00174"/>
            <a:ext cx="2428892" cy="239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74" y="1571612"/>
            <a:ext cx="2805274" cy="2811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57950" y="4714884"/>
            <a:ext cx="2619377" cy="1785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4714884"/>
            <a:ext cx="1941198" cy="184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Жанровые сцены (сюжет)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21" y="1422038"/>
            <a:ext cx="4303107" cy="273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022" y="1422039"/>
            <a:ext cx="4085677" cy="2699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http://im1-tub-ru.yandex.net/i?id=60296f658c85e04b897977bc63f4d4e6-140-144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53" y="4325920"/>
            <a:ext cx="4128875" cy="236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3-tub-ru.yandex.net/i?id=6ed6eb442eb9100284770c5f1091877e-06-144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163" y="4246352"/>
            <a:ext cx="4195326" cy="244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Фигурки петухов, павлинов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844824"/>
            <a:ext cx="2396666" cy="227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28048" y="2031908"/>
            <a:ext cx="161489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38745" y="4537923"/>
            <a:ext cx="1765060" cy="1891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http://im2-tub-ru.yandex.net/i?id=87bcff772afea40fa3a1c07c3327313d-135-144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10" y="1928802"/>
            <a:ext cx="1782288" cy="219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1-tub-ru.yandex.net/i?id=2721bf62c2f06cae96e600b751839d69-132-144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61" y="4534745"/>
            <a:ext cx="228409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3-tub-ru.yandex.net/i?id=bc5d9794aa1915c51831f9510a5b2757-28-144&amp;n=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899" y="1928802"/>
            <a:ext cx="2307568" cy="229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0-tub-ru.yandex.net/i?id=5ec6d713a65ef72f90f22d4bd4c24bfa-22-144&amp;n=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10" y="4473116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0-tub-ru.yandex.net/i?id=df35947da7dec624743ca67c80364deb-95-144&amp;n=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261" y="4473116"/>
            <a:ext cx="1866206" cy="201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Фигурки коней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098" name="Picture 2" descr="http://im2-tub-ru.yandex.net/i?id=b7201ff1e7bb0d89012998e9bbfcae6e-01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72" y="1484784"/>
            <a:ext cx="2315313" cy="248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2-tub-ru.yandex.net/i?id=85f0b61c42ddddbeaf90b5e09c759f25-133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2-tub-ru.yandex.net/i?id=b441d7f7d34132b84de54fb1656b7a61-116-144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055" y="4365104"/>
            <a:ext cx="3339751" cy="22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im3-tub-ru.yandex.net/i?id=12375ccd810627035a53e46c27df339b-82-144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095" y="1556792"/>
            <a:ext cx="2081032" cy="271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88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Наездник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122" name="Picture 2" descr="http://im0-tub-ru.yandex.net/i?id=2ea89e50ed213e99e45596ac5a569ab4-109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98284"/>
            <a:ext cx="3617703" cy="357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0-tub-ru.yandex.net/i?id=8e5623e247fa27ba034622d1885eee67-02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56017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88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Цветочные узоры</a:t>
            </a:r>
            <a:r>
              <a:rPr lang="ru-RU" smtClean="0">
                <a:solidFill>
                  <a:srgbClr val="7030A0"/>
                </a:solidFill>
              </a:rPr>
              <a:t>: Розан. </a:t>
            </a:r>
            <a:r>
              <a:rPr lang="ru-RU" dirty="0" smtClean="0">
                <a:solidFill>
                  <a:srgbClr val="7030A0"/>
                </a:solidFill>
              </a:rPr>
              <a:t>Купавка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146" name="Picture 2" descr="http://im2-tub-ru.yandex.net/i?id=61e3491df53c9af9e4c32ec660e841d9-117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21" y="1733994"/>
            <a:ext cx="4338425" cy="186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3-tub-ru.yandex.net/i?id=739a56ab87def7431be91e9c78d8f637-19-144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341" y="1716927"/>
            <a:ext cx="1740131" cy="20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im3-tub-ru.yandex.net/i?id=32bb2da8932a60205845efa0f01c8914-83-144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460354"/>
            <a:ext cx="3249909" cy="194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im3-tub-ru.yandex.net/i?id=9b8436164e9ba2989830e90dd5ef29f6-27-144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149" y="3861048"/>
            <a:ext cx="1805663" cy="262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im1-tub-ru.yandex.net/i?id=61ca1869cbf5892abcf09deea82de475-33-144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980" y="1727233"/>
            <a:ext cx="2039638" cy="18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://im3-tub-ru.yandex.net/i?id=29246557f7af89b90e27539fab1930c4-15-144&amp;n=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21" y="4610100"/>
            <a:ext cx="332436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43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rgbClr val="7030A0"/>
                </a:solidFill>
              </a:rPr>
              <a:t>Алгоритм определения видов росписи: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1.На каком материале выполняется роспись.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2. Какие образы, мотивы используются в росписи.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3. Какие особенности орнамента росписи.</a:t>
            </a:r>
            <a:br>
              <a:rPr lang="ru-RU" sz="2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rgbClr val="7030A0"/>
                </a:solidFill>
              </a:rPr>
              <a:t>4. Цветовая гамма росписи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519" y="2928934"/>
            <a:ext cx="1643074" cy="189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143248"/>
            <a:ext cx="332035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3143248"/>
            <a:ext cx="299468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37921" y="4929198"/>
            <a:ext cx="2786082" cy="176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4929198"/>
            <a:ext cx="2500330" cy="179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4857760"/>
            <a:ext cx="2571768" cy="181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7030A0"/>
                </a:solidFill>
              </a:rPr>
              <a:t>Какой узор относится к Городецкой росписи?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 t="4167"/>
          <a:stretch>
            <a:fillRect/>
          </a:stretch>
        </p:blipFill>
        <p:spPr bwMode="auto">
          <a:xfrm>
            <a:off x="3000364" y="4286256"/>
            <a:ext cx="342156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3" y="2285992"/>
            <a:ext cx="332556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 l="4078" t="15000" r="5666" b="6451"/>
          <a:stretch>
            <a:fillRect/>
          </a:stretch>
        </p:blipFill>
        <p:spPr bwMode="auto">
          <a:xfrm>
            <a:off x="7067494" y="2071678"/>
            <a:ext cx="1714512" cy="2091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3180" y="4286256"/>
            <a:ext cx="1928826" cy="2023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8662" y="4143380"/>
            <a:ext cx="1514009" cy="220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224" y="1928802"/>
            <a:ext cx="185738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95536" y="3367583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1.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9109" y="3412631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3.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4612" y="3404137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2.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9882" y="5825028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4</a:t>
            </a:r>
            <a:r>
              <a:rPr lang="ru-RU" sz="2800" dirty="0" smtClean="0">
                <a:solidFill>
                  <a:srgbClr val="7030A0"/>
                </a:solidFill>
              </a:rPr>
              <a:t>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28848" y="5825028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5.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68908" y="5825028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6.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8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Цветы: Розаны (розы)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3717032"/>
            <a:ext cx="4020759" cy="283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144" y="1052736"/>
            <a:ext cx="397777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6430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Цветы: Купавка (купальница)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t="45102"/>
          <a:stretch>
            <a:fillRect/>
          </a:stretch>
        </p:blipFill>
        <p:spPr bwMode="auto">
          <a:xfrm>
            <a:off x="428596" y="1643050"/>
            <a:ext cx="4424377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2505" y="1619656"/>
            <a:ext cx="234030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/>
          <a:srcRect t="11183"/>
          <a:stretch/>
        </p:blipFill>
        <p:spPr bwMode="auto">
          <a:xfrm>
            <a:off x="428596" y="4088273"/>
            <a:ext cx="389588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 b="16568"/>
          <a:stretch>
            <a:fillRect/>
          </a:stretch>
        </p:blipFill>
        <p:spPr bwMode="auto">
          <a:xfrm>
            <a:off x="6156176" y="3919664"/>
            <a:ext cx="2357454" cy="270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4912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Гордецкая роспись3-2"/>
          <p:cNvPicPr>
            <a:picLocks noChangeAspect="1" noChangeArrowheads="1"/>
          </p:cNvPicPr>
          <p:nvPr/>
        </p:nvPicPr>
        <p:blipFill>
          <a:blip r:embed="rId2">
            <a:lum bright="-12000"/>
          </a:blip>
          <a:srcRect/>
          <a:stretch>
            <a:fillRect/>
          </a:stretch>
        </p:blipFill>
        <p:spPr bwMode="auto">
          <a:xfrm>
            <a:off x="500034" y="642918"/>
            <a:ext cx="3683835" cy="5767404"/>
          </a:xfrm>
          <a:prstGeom prst="rect">
            <a:avLst/>
          </a:prstGeom>
          <a:noFill/>
        </p:spPr>
      </p:pic>
      <p:pic>
        <p:nvPicPr>
          <p:cNvPr id="3" name="Picture 2" descr="Гордецкая роспись2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571480"/>
            <a:ext cx="3786214" cy="5921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Гордецкая роспись2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3352419" cy="5273688"/>
          </a:xfrm>
          <a:prstGeom prst="rect">
            <a:avLst/>
          </a:prstGeom>
          <a:noFill/>
        </p:spPr>
      </p:pic>
      <p:pic>
        <p:nvPicPr>
          <p:cNvPr id="4" name="Picture 2" descr="Гордецкая роспись3-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857232"/>
            <a:ext cx="3344808" cy="5267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Гордецкая роспись2-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3726582" cy="5845192"/>
          </a:xfrm>
          <a:prstGeom prst="rect">
            <a:avLst/>
          </a:prstGeom>
          <a:noFill/>
        </p:spPr>
      </p:pic>
      <p:pic>
        <p:nvPicPr>
          <p:cNvPr id="4" name="Picture 2" descr="Гордецкая роспись3-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57166"/>
            <a:ext cx="3795724" cy="6012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Гордецкая роспись2-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3877599" cy="6046806"/>
          </a:xfrm>
          <a:prstGeom prst="rect">
            <a:avLst/>
          </a:prstGeom>
          <a:noFill/>
        </p:spPr>
      </p:pic>
      <p:pic>
        <p:nvPicPr>
          <p:cNvPr id="3" name="Picture 2" descr="Гордецкая роспись3-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57166"/>
            <a:ext cx="3923000" cy="6196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Гордецкая роспись2-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3829428" cy="6059506"/>
          </a:xfrm>
          <a:prstGeom prst="rect">
            <a:avLst/>
          </a:prstGeom>
          <a:noFill/>
        </p:spPr>
      </p:pic>
      <p:pic>
        <p:nvPicPr>
          <p:cNvPr id="3" name="Picture 2" descr="Гордецкая роспись3-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714356"/>
            <a:ext cx="3794121" cy="5916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Гордецкая роспись2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3889174" cy="6124594"/>
          </a:xfrm>
          <a:prstGeom prst="rect">
            <a:avLst/>
          </a:prstGeom>
          <a:noFill/>
        </p:spPr>
      </p:pic>
      <p:pic>
        <p:nvPicPr>
          <p:cNvPr id="3" name="Picture 2" descr="Гордецкая роспись3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500042"/>
            <a:ext cx="3794121" cy="5916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Городецкие музей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4191003" cy="314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357298"/>
            <a:ext cx="4214842" cy="280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429132"/>
            <a:ext cx="2952744" cy="221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4429132"/>
            <a:ext cx="2857520" cy="210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025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Игра «молчанка»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/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Вам понравился наш урок?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/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Понравился- поднимите две руки.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Не совсем понравился- поднимите одну руку.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Вам понравилось расписывать Городецкую роспись?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Мы продолжим роспись на следующем уроке?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Все поработали на отлично?</a:t>
            </a: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/>
            </a:r>
            <a:br>
              <a:rPr lang="ru-RU" sz="3200" dirty="0" smtClean="0">
                <a:solidFill>
                  <a:srgbClr val="C00000"/>
                </a:solidFill>
              </a:rPr>
            </a:br>
            <a:endParaRPr lang="ru-RU" sz="32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 rot="19999232">
            <a:off x="182563" y="339725"/>
            <a:ext cx="9137650" cy="3749675"/>
          </a:xfrm>
        </p:spPr>
        <p:txBody>
          <a:bodyPr/>
          <a:lstStyle/>
          <a:p>
            <a:r>
              <a:rPr lang="ru-RU" sz="7200" dirty="0" smtClean="0">
                <a:solidFill>
                  <a:srgbClr val="7030A0"/>
                </a:solidFill>
              </a:rPr>
              <a:t>Молодцы!!!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187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7030A0"/>
                </a:solidFill>
              </a:rPr>
              <a:t>Домашнее задание: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Составить кроссворды или ребусы по теме «Городецкая роспись»</a:t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136</Words>
  <Application>Microsoft Office PowerPoint</Application>
  <PresentationFormat>Экран (4:3)</PresentationFormat>
  <Paragraphs>34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Урок ИЗО в 5 классе: Городецкая роспись</vt:lpstr>
      <vt:lpstr>Проверь, дружок, ты готов начать урок? Всё ль на месте, всё ль в порядке? Все ли краски на столе? Все ли кисти в уголке и кроссвордик на листке?</vt:lpstr>
      <vt:lpstr>Презентация PowerPoint</vt:lpstr>
      <vt:lpstr>Роспись по дереву</vt:lpstr>
      <vt:lpstr>Желтый вечер, черный конь,   И купавки, как огонь,   Птицы смотрят из ларца –   Чудо-роспись </vt:lpstr>
      <vt:lpstr>Тема урока: Городецкая роспись</vt:lpstr>
      <vt:lpstr> Цель урока:  Познакомиться с Городецкой  росписью. </vt:lpstr>
      <vt:lpstr>Задачи урока: 1.Узнать история рождения Городецкой росписи. 2.Узнать какие образы, мотивы Городецкой росписи бывают. 3. Узнать особенности орнамента Городецкой росписи. 4.Узнать цветовую гамму Городецкой росписи 5. Нарисовать изделие и украсить Городецкой росписью   </vt:lpstr>
      <vt:lpstr> На берегу Волги стоит славный и древний город Городец</vt:lpstr>
      <vt:lpstr>Пряник</vt:lpstr>
      <vt:lpstr>   Городецкая роспись - как ее нам не знать.   Здесь и жаркие кони, молодецкая стать.   Здесь такие букеты, что нельзя описать.   Здесь такие сюжеты, что ни в сказке сказать</vt:lpstr>
      <vt:lpstr>Городецкая роспись</vt:lpstr>
      <vt:lpstr>Жанровые сцены (сюжет)</vt:lpstr>
      <vt:lpstr>Фигурки петухов, павлинов</vt:lpstr>
      <vt:lpstr>Фигурки коней</vt:lpstr>
      <vt:lpstr>Наездник</vt:lpstr>
      <vt:lpstr>Цветочные узоры: Розан. Купавка</vt:lpstr>
      <vt:lpstr>Алгоритм определения видов росписи: 1.На каком материале выполняется роспись. 2. Какие образы, мотивы используются в росписи. 3. Какие особенности орнамента росписи. 4. Цветовая гамма росписи.</vt:lpstr>
      <vt:lpstr>Какой узор относится к Городецкой росписи?</vt:lpstr>
      <vt:lpstr>Цветы: Розаны (розы)</vt:lpstr>
      <vt:lpstr>Цветы: Купавка (купальница)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Городецкие музей </vt:lpstr>
      <vt:lpstr>  Игра «молчанка»  Вам понравился наш урок?  Понравился- поднимите две руки. Не совсем понравился- поднимите одну руку. Вам понравилось расписывать Городецкую роспись? Мы продолжим роспись на следующем уроке? Все поработали на отлично?  </vt:lpstr>
      <vt:lpstr>Молодцы!!!</vt:lpstr>
      <vt:lpstr>Домашнее задание: Составить кроссворды или ребусы по теме «Городецкая роспись»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Белозёрская С.А.</cp:lastModifiedBy>
  <cp:revision>98</cp:revision>
  <dcterms:modified xsi:type="dcterms:W3CDTF">2017-03-13T06:56:06Z</dcterms:modified>
</cp:coreProperties>
</file>