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744" r:id="rId4"/>
    <p:sldMasterId id="2147483756" r:id="rId5"/>
    <p:sldMasterId id="2147483792" r:id="rId6"/>
    <p:sldMasterId id="2147483804" r:id="rId7"/>
    <p:sldMasterId id="2147483816" r:id="rId8"/>
    <p:sldMasterId id="2147483828" r:id="rId9"/>
    <p:sldMasterId id="2147483840" r:id="rId10"/>
    <p:sldMasterId id="2147483852" r:id="rId11"/>
    <p:sldMasterId id="2147483864" r:id="rId12"/>
    <p:sldMasterId id="2147483876" r:id="rId13"/>
    <p:sldMasterId id="2147483888" r:id="rId14"/>
  </p:sldMasterIdLst>
  <p:sldIdLst>
    <p:sldId id="260" r:id="rId15"/>
    <p:sldId id="263" r:id="rId16"/>
    <p:sldId id="264" r:id="rId17"/>
    <p:sldId id="281" r:id="rId18"/>
    <p:sldId id="272" r:id="rId19"/>
    <p:sldId id="267" r:id="rId20"/>
    <p:sldId id="273" r:id="rId21"/>
    <p:sldId id="276" r:id="rId22"/>
    <p:sldId id="287" r:id="rId23"/>
    <p:sldId id="289" r:id="rId24"/>
    <p:sldId id="277" r:id="rId25"/>
    <p:sldId id="269" r:id="rId26"/>
    <p:sldId id="282" r:id="rId27"/>
    <p:sldId id="283" r:id="rId28"/>
    <p:sldId id="274" r:id="rId29"/>
    <p:sldId id="275" r:id="rId30"/>
    <p:sldId id="278" r:id="rId31"/>
    <p:sldId id="279" r:id="rId32"/>
    <p:sldId id="284" r:id="rId33"/>
    <p:sldId id="28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8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4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4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3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21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5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8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08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29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4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381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8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14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08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42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14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66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94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55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68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498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397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88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6957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9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5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781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060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7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295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133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8662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751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76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71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48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4238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100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362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47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303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1137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644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474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973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0205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001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9048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272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2476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9639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2675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103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907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201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192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1462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65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1623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334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094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970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0029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5884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936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798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5420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7631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94190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2374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8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183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4033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875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3424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0582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2494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472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829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8357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6394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934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204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7640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452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8163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046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624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02131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4626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8684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1100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419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7396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1386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5203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9704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8623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4446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502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401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1502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1333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7196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807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414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21118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9656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663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134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3244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67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48056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89083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3960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2830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3490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884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4840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244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1816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20737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17529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8399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05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2609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412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971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488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34872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D337C-2CD6-42B3-8304-FF47900F8B3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51138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B6BF-E904-4A64-8C5A-6BA3ED048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1946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F0309-89BC-4CDE-B195-51FF17CFEB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0903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D74C-A3D8-4B7E-B41B-5236ACE2D5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6978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CC82-D1D2-4772-9443-506C431191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860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F6E03-2E07-45C7-BE19-5281BE7449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8275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D0CD8-4554-4D58-A95E-A0904002939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65103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FF91B-BED5-4B93-A8C3-D52A115460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0485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88755-BAEB-4FBE-8FA4-6F232D305E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2539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8968-DF1E-4379-8079-56AC8A25D7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7425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AB8B4-E330-4A3D-B169-AF93A945E1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6242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614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614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AB212-D3F5-43EC-9384-42EA33AE5FDC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EF471-209D-4B19-AE21-275B2516D41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84337"/>
      </p:ext>
    </p:extLst>
  </p:cSld>
  <p:clrMapOvr>
    <a:masterClrMapping/>
  </p:clrMapOvr>
  <p:transition spd="slow">
    <p:wheel spokes="8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03E3F-B85E-4A0C-8866-90679AAA986B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11DEA-AF59-42E1-BD19-2C63834B2E1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490163"/>
      </p:ext>
    </p:extLst>
  </p:cSld>
  <p:clrMapOvr>
    <a:masterClrMapping/>
  </p:clrMapOvr>
  <p:transition spd="slow">
    <p:wheel spokes="8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0D64E-529D-4162-A207-10B022D1F7B0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5A956-6B1D-4410-AD94-3E94C2F1D13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6265"/>
      </p:ext>
    </p:extLst>
  </p:cSld>
  <p:clrMapOvr>
    <a:masterClrMapping/>
  </p:clrMapOvr>
  <p:transition spd="slow">
    <p:wheel spokes="8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200A8-C8AF-4129-8563-8BA8D675AD06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E2CFE-7E90-4438-98E9-57FA774990D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15736"/>
      </p:ext>
    </p:extLst>
  </p:cSld>
  <p:clrMapOvr>
    <a:masterClrMapping/>
  </p:clrMapOvr>
  <p:transition spd="slow">
    <p:wheel spokes="8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71222-7B7A-4878-B8BF-4455E1481132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CAC23-EC98-46BB-B312-BA44FA65ECD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5325"/>
      </p:ext>
    </p:extLst>
  </p:cSld>
  <p:clrMapOvr>
    <a:masterClrMapping/>
  </p:clrMapOvr>
  <p:transition spd="slow">
    <p:wheel spokes="8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EDB73-E3CE-4086-AB75-BC4CBE800D48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B545E-7C15-45ED-8B84-09C3B3F78B9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998449"/>
      </p:ext>
    </p:extLst>
  </p:cSld>
  <p:clrMapOvr>
    <a:masterClrMapping/>
  </p:clrMapOvr>
  <p:transition spd="slow">
    <p:wheel spokes="8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6665C-233D-49F0-A272-5E5A04A626D7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15F09-169C-49C8-A486-549A1638D2B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35818"/>
      </p:ext>
    </p:extLst>
  </p:cSld>
  <p:clrMapOvr>
    <a:masterClrMapping/>
  </p:clrMapOvr>
  <p:transition spd="slow">
    <p:wheel spokes="8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A2272-460A-45C8-9BEC-211D91996530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04F07-0EFD-4617-BCC2-2D706EEB0F8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49698"/>
      </p:ext>
    </p:extLst>
  </p:cSld>
  <p:clrMapOvr>
    <a:masterClrMapping/>
  </p:clrMapOvr>
  <p:transition spd="slow">
    <p:wheel spokes="8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708DC-CE2E-403F-9F6B-B33E14E7679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4BAF9-2DF5-4C4D-82AE-914198A878A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321447"/>
      </p:ext>
    </p:extLst>
  </p:cSld>
  <p:clrMapOvr>
    <a:masterClrMapping/>
  </p:clrMapOvr>
  <p:transition spd="slow">
    <p:wheel spokes="8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F25ED-BAD7-43B4-8818-3549DEA88AA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30348-5005-4F42-B552-EF833578A51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556705"/>
      </p:ext>
    </p:extLst>
  </p:cSld>
  <p:clrMapOvr>
    <a:masterClrMapping/>
  </p:clrMapOvr>
  <p:transition spd="slow">
    <p:wheel spokes="8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34210-35C9-4018-8A6A-237FB33FFEC7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405AC-4FEC-4F99-8DB9-DC327C5E114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669134"/>
      </p:ext>
    </p:extLst>
  </p:cSld>
  <p:clrMapOvr>
    <a:masterClrMapping/>
  </p:clrMapOvr>
  <p:transition spd="slow">
    <p:wheel spokes="8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898EA-88F9-4A40-81AE-CBED2166AB5F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A3F23-89AD-455D-959E-63D70387587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43075"/>
      </p:ext>
    </p:extLst>
  </p:cSld>
  <p:clrMapOvr>
    <a:masterClrMapping/>
  </p:clrMapOvr>
  <p:transition spd="slow">
    <p:wheel spokes="8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F9AD6-5C49-4B58-94EC-ED3F2FB7AB48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19071-6201-48AC-87AA-417C6FC3487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121923"/>
      </p:ext>
    </p:extLst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3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9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0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9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81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10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95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0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5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6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FF66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80F28-8C81-43CD-8436-B36179245B0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506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3082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506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6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83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507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7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84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509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0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85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511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1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1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1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1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1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511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093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51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51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51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512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512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512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512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D52B5B-9378-4562-A373-24041B6AB1DF}" type="datetimeFigureOut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24.02.2016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512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512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C06BDC-ED4D-4493-8078-ABBB47BCB2C2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060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hyperlink" Target="https://kk.wikipedia.org/w/index.php?title=%D0%A1%D0%BE%D1%8E%D0%B7_%D0%A2%D0%9C-32&amp;action=edit&amp;redlink=1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2.xml"/><Relationship Id="rId6" Type="http://schemas.openxmlformats.org/officeDocument/2006/relationships/hyperlink" Target="https://kk.wikipedia.org/w/index.php?title=%D0%A1%D0%BE%D1%8E%D0%B7_%D0%A2%D0%9C-27&amp;action=edit&amp;redlink=1" TargetMode="External"/><Relationship Id="rId5" Type="http://schemas.openxmlformats.org/officeDocument/2006/relationships/hyperlink" Target="https://kk.wikipedia.org/w/index.php?title=%D0%A1%D0%BE%D1%8E%D0%B7_%D0%A2%D0%9C-19&amp;action=edit&amp;redlink=1" TargetMode="External"/><Relationship Id="rId4" Type="http://schemas.openxmlformats.org/officeDocument/2006/relationships/hyperlink" Target="https://kk.wikipedia.org/wiki/%D2%92%D0%B0%D1%80%D1%8B%D1%88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1%D0%B0%D0%B9%D2%9B%D0%BE%D2%A3%D1%8B%D1%80_(%D2%93%D0%B0%D1%80%D1%8B%D1%88_%D0%B0%D0%B9%D0%BB%D0%B0%D2%93%D1%8B)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33375"/>
            <a:ext cx="7772400" cy="719138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0000CC"/>
                </a:solidFill>
              </a:rPr>
              <a:t>САЯХАТ САБАҚ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746250"/>
            <a:ext cx="8496300" cy="5111750"/>
          </a:xfrm>
        </p:spPr>
        <p:txBody>
          <a:bodyPr/>
          <a:lstStyle/>
          <a:p>
            <a:pPr eaLnBrk="1" hangingPunct="1"/>
            <a:r>
              <a:rPr lang="kk-KZ" b="1" dirty="0" smtClean="0">
                <a:solidFill>
                  <a:srgbClr val="CC3300"/>
                </a:solidFill>
              </a:rPr>
              <a:t>Ондық бөлшектерді 10,100,1000,... разряд бірліктеріне көбейту және бөлу</a:t>
            </a:r>
            <a:endParaRPr lang="ru-RU" b="1" dirty="0" smtClean="0">
              <a:solidFill>
                <a:srgbClr val="CC3300"/>
              </a:solidFill>
            </a:endParaRPr>
          </a:p>
          <a:p>
            <a:pPr eaLnBrk="1" hangingPunct="1"/>
            <a:endParaRPr lang="ru-RU" sz="4000" b="1" dirty="0" smtClean="0">
              <a:solidFill>
                <a:srgbClr val="CC3300"/>
              </a:solidFill>
            </a:endParaRPr>
          </a:p>
          <a:p>
            <a:pPr eaLnBrk="1" hangingPunct="1"/>
            <a:r>
              <a:rPr lang="ru-RU" sz="4000" b="1" dirty="0" smtClean="0">
                <a:solidFill>
                  <a:srgbClr val="0000CC"/>
                </a:solidFill>
              </a:rPr>
              <a:t>5 КЛАСС</a:t>
            </a:r>
          </a:p>
          <a:p>
            <a:pPr algn="l" eaLnBrk="1" hangingPunct="1"/>
            <a:endParaRPr lang="ru-RU" sz="4000" b="1" dirty="0" smtClean="0">
              <a:solidFill>
                <a:srgbClr val="0000CC"/>
              </a:solidFill>
            </a:endParaRPr>
          </a:p>
          <a:p>
            <a:pPr algn="r" eaLnBrk="1" hangingPunct="1"/>
            <a:endParaRPr lang="ru-RU" sz="1800" b="1" dirty="0" smtClean="0"/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942734"/>
            <a:ext cx="2879874" cy="3512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ко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42875" y="142875"/>
            <a:ext cx="1714500" cy="1643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25"/>
          <a:stretch>
            <a:fillRect/>
          </a:stretch>
        </p:blipFill>
        <p:spPr bwMode="auto">
          <a:xfrm>
            <a:off x="6156176" y="3883025"/>
            <a:ext cx="2500312" cy="2571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9" descr="C:\Documents and Settings\Анна\Рабочий стол\Анимации о космосе\7_1024_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142875"/>
            <a:ext cx="1857375" cy="1571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01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32655"/>
            <a:ext cx="8424863" cy="648073"/>
          </a:xfrm>
        </p:spPr>
        <p:txBody>
          <a:bodyPr/>
          <a:lstStyle/>
          <a:p>
            <a:pPr eaLnBrk="1" hangingPunct="1"/>
            <a:r>
              <a:rPr lang="kk-KZ" sz="4000" dirty="0" smtClean="0"/>
              <a:t>Қайталау сұрақтары:</a:t>
            </a:r>
            <a:endParaRPr lang="ru-RU" sz="3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136904" cy="504056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1.Ондық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бөлшек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не?</a:t>
            </a:r>
          </a:p>
          <a:p>
            <a:pPr algn="just" eaLnBrk="1" hangingPunct="1">
              <a:buFontTx/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2.Ондық бөлшекті жай бөлшек түрінде қалай жазамыз?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3.Ондық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бөлшектерді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қосады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азайтады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)?</a:t>
            </a:r>
          </a:p>
          <a:p>
            <a:pPr algn="just" eaLnBrk="1" hangingPunct="1">
              <a:buFontTx/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4.Ондық бөлшектерді қалай салыстырады?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/>
          </a:p>
        </p:txBody>
      </p:sp>
      <p:pic>
        <p:nvPicPr>
          <p:cNvPr id="5124" name="Picture 4" descr="C:\Documents and Settings\Анна\Рабочий стол\Анимации о космосе\451062671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42874"/>
            <a:ext cx="1548805" cy="188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косм1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904436"/>
            <a:ext cx="1514717" cy="16094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C:\Documents and Settings\Анна\Рабочий стол\Анимации о космосе\4_1024_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29" y="142874"/>
            <a:ext cx="1555309" cy="14139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27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490537"/>
          </a:xfrm>
        </p:spPr>
        <p:txBody>
          <a:bodyPr/>
          <a:lstStyle/>
          <a:p>
            <a:pPr eaLnBrk="1" hangingPunct="1"/>
            <a:r>
              <a:rPr lang="ru-RU" sz="3200" b="1" dirty="0">
                <a:solidFill>
                  <a:schemeClr val="accent2"/>
                </a:solidFill>
              </a:rPr>
              <a:t>1</a:t>
            </a:r>
            <a:r>
              <a:rPr lang="ru-RU" sz="3200" b="1" dirty="0" smtClean="0">
                <a:solidFill>
                  <a:schemeClr val="accent2"/>
                </a:solidFill>
              </a:rPr>
              <a:t>. «</a:t>
            </a:r>
            <a:r>
              <a:rPr lang="ru-RU" sz="3200" b="1" dirty="0" err="1" smtClean="0">
                <a:solidFill>
                  <a:schemeClr val="accent2"/>
                </a:solidFill>
              </a:rPr>
              <a:t>Ғарыш</a:t>
            </a:r>
            <a:r>
              <a:rPr lang="ru-RU" sz="3200" b="1" dirty="0" smtClean="0">
                <a:solidFill>
                  <a:schemeClr val="accent2"/>
                </a:solidFill>
              </a:rPr>
              <a:t>» </a:t>
            </a:r>
            <a:r>
              <a:rPr lang="ru-RU" sz="3200" b="1" dirty="0" err="1" smtClean="0">
                <a:solidFill>
                  <a:srgbClr val="333399"/>
                </a:solidFill>
              </a:rPr>
              <a:t>станциясы</a:t>
            </a:r>
            <a:endParaRPr lang="ru-RU" sz="40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836613"/>
            <a:ext cx="9036050" cy="58324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ru-RU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сәуір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Ғарышкерлер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Осыдан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55жыл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ғарышқа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баласы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ұшты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ЮРИЙ АЛЕКСЕЕВИЧ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ГАГАРИН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6" name="Picture 3" descr="C:\Documents and Settings\Анна\Рабочий стол\Анимации о космосе\899813708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14648"/>
            <a:ext cx="3096344" cy="23001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Космонавт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" b="10725"/>
          <a:stretch>
            <a:fillRect/>
          </a:stretch>
        </p:blipFill>
        <p:spPr bwMode="auto">
          <a:xfrm>
            <a:off x="5517744" y="620688"/>
            <a:ext cx="3400425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t="3882" r="4340" b="9126"/>
          <a:stretch>
            <a:fillRect/>
          </a:stretch>
        </p:blipFill>
        <p:spPr bwMode="auto">
          <a:xfrm>
            <a:off x="683568" y="3829322"/>
            <a:ext cx="3071812" cy="2786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35896" y="4198638"/>
            <a:ext cx="25202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1934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наурызда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Гжатск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Клушино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ауылында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дүниеге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77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Жаңа сабақ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1" hangingPunct="1">
              <a:buNone/>
            </a:pPr>
            <a:r>
              <a:rPr lang="kk-KZ" b="1" dirty="0">
                <a:solidFill>
                  <a:srgbClr val="CC3300"/>
                </a:solidFill>
              </a:rPr>
              <a:t>Ондық бөлшектерді 10,100,1000,... разряд бірліктеріне көбейту және бөлу</a:t>
            </a:r>
            <a:endParaRPr lang="ru-RU" b="1" dirty="0">
              <a:solidFill>
                <a:srgbClr val="CC3300"/>
              </a:solidFill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Documents and Settings\Анна\Рабочий стол\Анимации о космосе\899813708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05064"/>
            <a:ext cx="3378480" cy="25096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93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5"/>
            <a:ext cx="8507412" cy="8509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CC"/>
                </a:solidFill>
              </a:rPr>
              <a:t> 2.«Математика» </a:t>
            </a:r>
            <a:r>
              <a:rPr lang="ru-RU" sz="3200" b="1" dirty="0" err="1" smtClean="0">
                <a:solidFill>
                  <a:srgbClr val="0000CC"/>
                </a:solidFill>
              </a:rPr>
              <a:t>станциясы</a:t>
            </a: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endParaRPr 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214438"/>
            <a:ext cx="8229600" cy="3214687"/>
          </a:xfrm>
        </p:spPr>
        <p:txBody>
          <a:bodyPr/>
          <a:lstStyle/>
          <a:p>
            <a:pPr marL="742950" indent="-742950" algn="just" eaLnBrk="1" hangingPunct="1">
              <a:buFontTx/>
              <a:buAutoNum type="arabicPeriod"/>
            </a:pPr>
            <a:r>
              <a:rPr lang="ru-RU" sz="3600" b="1" dirty="0" err="1" smtClean="0"/>
              <a:t>Алғаш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адам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баласы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ғарышқа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қашан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ұшқанын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білу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үшін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мына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жаттығуды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орындаймыз</a:t>
            </a:r>
            <a:r>
              <a:rPr lang="ru-RU" sz="3600" b="1" dirty="0" smtClean="0"/>
              <a:t>. </a:t>
            </a:r>
          </a:p>
          <a:p>
            <a:pPr marL="0" indent="0" algn="just" eaLnBrk="1" hangingPunct="1">
              <a:buNone/>
            </a:pPr>
            <a:r>
              <a:rPr lang="kk-KZ" sz="3600" b="1" dirty="0"/>
              <a:t> </a:t>
            </a:r>
            <a:r>
              <a:rPr lang="kk-KZ" sz="3600" b="1" dirty="0" smtClean="0"/>
              <a:t>                 №1312,1313есеп</a:t>
            </a:r>
            <a:endParaRPr lang="ru-RU" sz="3600" b="1" dirty="0" smtClean="0"/>
          </a:p>
        </p:txBody>
      </p:sp>
      <p:pic>
        <p:nvPicPr>
          <p:cNvPr id="14340" name="Picture 4" descr="Слайд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5" r="4218" b="19891"/>
          <a:stretch>
            <a:fillRect/>
          </a:stretch>
        </p:blipFill>
        <p:spPr bwMode="auto">
          <a:xfrm>
            <a:off x="142875" y="4143375"/>
            <a:ext cx="2643188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3000375" y="4500563"/>
            <a:ext cx="60007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</a:rPr>
              <a:t>12 </a:t>
            </a:r>
            <a:r>
              <a:rPr lang="ru-RU" sz="2400" b="1" dirty="0" err="1" smtClean="0">
                <a:solidFill>
                  <a:srgbClr val="000000"/>
                </a:solidFill>
              </a:rPr>
              <a:t>сәуір</a:t>
            </a:r>
            <a:r>
              <a:rPr lang="ru-RU" sz="2400" b="1" dirty="0" smtClean="0">
                <a:solidFill>
                  <a:srgbClr val="000000"/>
                </a:solidFill>
              </a:rPr>
              <a:t> 1961 </a:t>
            </a:r>
            <a:r>
              <a:rPr lang="ru-RU" sz="2400" b="1" dirty="0" err="1" smtClean="0">
                <a:solidFill>
                  <a:srgbClr val="000000"/>
                </a:solidFill>
              </a:rPr>
              <a:t>жылы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</a:rPr>
              <a:t>Ю.А.Гагарин</a:t>
            </a:r>
            <a:r>
              <a:rPr lang="ru-RU" sz="2400" b="1" dirty="0" smtClean="0">
                <a:solidFill>
                  <a:srgbClr val="000000"/>
                </a:solidFill>
              </a:rPr>
              <a:t>   </a:t>
            </a:r>
            <a:r>
              <a:rPr lang="ru-RU" sz="2400" b="1" dirty="0" err="1" smtClean="0">
                <a:solidFill>
                  <a:srgbClr val="000000"/>
                </a:solidFill>
              </a:rPr>
              <a:t>ғарышқа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</a:rPr>
              <a:t>аттанды.Сондықтан</a:t>
            </a:r>
            <a:r>
              <a:rPr lang="ru-RU" sz="2400" b="1" dirty="0" smtClean="0">
                <a:solidFill>
                  <a:srgbClr val="000000"/>
                </a:solidFill>
              </a:rPr>
              <a:t> осы </a:t>
            </a:r>
            <a:r>
              <a:rPr lang="ru-RU" sz="2400" b="1" dirty="0" err="1" smtClean="0">
                <a:solidFill>
                  <a:srgbClr val="000000"/>
                </a:solidFill>
              </a:rPr>
              <a:t>күн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</a:rPr>
              <a:t>ғарышкерлер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</a:rPr>
              <a:t>күні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</a:rPr>
              <a:t>деп</a:t>
            </a:r>
            <a:r>
              <a:rPr lang="ru-RU" sz="2400" b="1" dirty="0" smtClean="0">
                <a:solidFill>
                  <a:srgbClr val="000000"/>
                </a:solidFill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</a:rPr>
              <a:t>аталады</a:t>
            </a:r>
            <a:endParaRPr lang="ru-RU" sz="2400" b="1" dirty="0" smtClean="0">
              <a:solidFill>
                <a:srgbClr val="000000"/>
              </a:solidFill>
            </a:endParaRPr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2928895" y="4500563"/>
            <a:ext cx="6072230" cy="1489095"/>
          </a:xfrm>
          <a:prstGeom prst="actionButtonBlank">
            <a:avLst/>
          </a:prstGeom>
          <a:solidFill>
            <a:srgbClr val="00B0F0"/>
          </a:solidFill>
          <a:ln w="57150">
            <a:solidFill>
              <a:srgbClr val="00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6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725488"/>
          </a:xfrm>
        </p:spPr>
        <p:txBody>
          <a:bodyPr/>
          <a:lstStyle/>
          <a:p>
            <a:pPr eaLnBrk="1" hangingPunct="1"/>
            <a:r>
              <a:rPr lang="ru-RU" sz="3600" b="1" dirty="0" err="1" smtClean="0">
                <a:solidFill>
                  <a:srgbClr val="0000CC"/>
                </a:solidFill>
              </a:rPr>
              <a:t>Ауызша</a:t>
            </a:r>
            <a:r>
              <a:rPr lang="ru-RU" sz="3600" b="1" dirty="0" smtClean="0">
                <a:solidFill>
                  <a:srgbClr val="0000CC"/>
                </a:solidFill>
              </a:rPr>
              <a:t>  </a:t>
            </a:r>
            <a:r>
              <a:rPr lang="ru-RU" sz="3600" b="1" dirty="0" err="1" smtClean="0">
                <a:solidFill>
                  <a:srgbClr val="0000CC"/>
                </a:solidFill>
              </a:rPr>
              <a:t>есеп</a:t>
            </a:r>
            <a:r>
              <a:rPr lang="ru-RU" sz="3200" dirty="0" smtClean="0"/>
              <a:t> 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875" y="2071688"/>
            <a:ext cx="4038600" cy="1684337"/>
          </a:xfrm>
        </p:spPr>
        <p:txBody>
          <a:bodyPr/>
          <a:lstStyle/>
          <a:p>
            <a:pPr eaLnBrk="1" hangingPunct="1"/>
            <a:r>
              <a:rPr lang="ru-RU" sz="3600" b="1" dirty="0" smtClean="0"/>
              <a:t>2,5 - 1,6                                                        2,7 </a:t>
            </a:r>
            <a:r>
              <a:rPr lang="ru-RU" sz="3600" b="1" dirty="0"/>
              <a:t>:</a:t>
            </a:r>
            <a:r>
              <a:rPr lang="ru-RU" sz="3600" b="1" dirty="0" smtClean="0"/>
              <a:t> 10                                                          0,8 + 2,3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15063" y="1928813"/>
            <a:ext cx="4038600" cy="2214562"/>
          </a:xfrm>
        </p:spPr>
        <p:txBody>
          <a:bodyPr/>
          <a:lstStyle/>
          <a:p>
            <a:pPr eaLnBrk="1" hangingPunct="1"/>
            <a:r>
              <a:rPr lang="ru-RU" sz="3600" b="1" dirty="0" smtClean="0"/>
              <a:t>0,2 * 10</a:t>
            </a:r>
          </a:p>
          <a:p>
            <a:pPr eaLnBrk="1" hangingPunct="1">
              <a:buFontTx/>
              <a:buNone/>
            </a:pPr>
            <a:r>
              <a:rPr lang="ru-RU" sz="3600" b="1" dirty="0" smtClean="0"/>
              <a:t>   0,027*10</a:t>
            </a:r>
          </a:p>
          <a:p>
            <a:pPr eaLnBrk="1" hangingPunct="1">
              <a:buFontTx/>
              <a:buNone/>
            </a:pPr>
            <a:r>
              <a:rPr lang="ru-RU" sz="3600" b="1" dirty="0" smtClean="0"/>
              <a:t>   63,7 - 0,7</a:t>
            </a:r>
          </a:p>
          <a:p>
            <a:pPr eaLnBrk="1" hangingPunct="1">
              <a:buFontTx/>
              <a:buNone/>
            </a:pPr>
            <a:endParaRPr lang="ru-RU" sz="3600" b="1" dirty="0" smtClean="0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79388" y="4149725"/>
            <a:ext cx="87852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600" b="1" dirty="0">
                <a:solidFill>
                  <a:srgbClr val="000000"/>
                </a:solidFill>
              </a:rPr>
              <a:t>3</a:t>
            </a:r>
            <a:r>
              <a:rPr lang="ru-RU" sz="3600" b="1" dirty="0" smtClean="0">
                <a:solidFill>
                  <a:srgbClr val="000000"/>
                </a:solidFill>
              </a:rPr>
              <a:t>,1=С,  0,27=О,   63=К,  0,9=В,  </a:t>
            </a:r>
            <a:r>
              <a:rPr lang="ru-RU" sz="3600" b="1" dirty="0">
                <a:solidFill>
                  <a:srgbClr val="000000"/>
                </a:solidFill>
              </a:rPr>
              <a:t>2</a:t>
            </a:r>
            <a:r>
              <a:rPr lang="ru-RU" sz="3600" b="1" dirty="0" smtClean="0">
                <a:solidFill>
                  <a:srgbClr val="000000"/>
                </a:solidFill>
              </a:rPr>
              <a:t>=Т.</a:t>
            </a:r>
            <a:r>
              <a:rPr lang="ru-RU" sz="3600" dirty="0" smtClean="0">
                <a:solidFill>
                  <a:srgbClr val="000000"/>
                </a:solidFill>
              </a:rPr>
              <a:t>     </a:t>
            </a:r>
          </a:p>
        </p:txBody>
      </p:sp>
      <p:pic>
        <p:nvPicPr>
          <p:cNvPr id="10246" name="Picture 5" descr="косм2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6581" y="4485482"/>
            <a:ext cx="175577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C:\Documents and Settings\Анна\Рабочий стол\Анимации о космосе\533064037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14287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1500188" y="714375"/>
            <a:ext cx="7429500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>
                <a:solidFill>
                  <a:srgbClr val="000000"/>
                </a:solidFill>
              </a:rPr>
              <a:t>Қ</a:t>
            </a:r>
            <a:r>
              <a:rPr lang="ru-RU" sz="3200" b="1" dirty="0" err="1" smtClean="0">
                <a:solidFill>
                  <a:srgbClr val="000000"/>
                </a:solidFill>
              </a:rPr>
              <a:t>азір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біз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ең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алғашқы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ғарыш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кемесінің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атын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білеміз,ол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үшін</a:t>
            </a:r>
            <a:r>
              <a:rPr lang="ru-RU" sz="3200" b="1" dirty="0" smtClean="0">
                <a:solidFill>
                  <a:srgbClr val="000000"/>
                </a:solidFill>
              </a:rPr>
              <a:t>  </a:t>
            </a:r>
            <a:r>
              <a:rPr lang="ru-RU" sz="3200" b="1" dirty="0" err="1" smtClean="0">
                <a:solidFill>
                  <a:srgbClr val="000000"/>
                </a:solidFill>
              </a:rPr>
              <a:t>мына</a:t>
            </a:r>
            <a:r>
              <a:rPr lang="ru-RU" sz="3200" b="1" dirty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тапсырманы</a:t>
            </a:r>
            <a:r>
              <a:rPr lang="ru-RU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err="1" smtClean="0">
                <a:solidFill>
                  <a:srgbClr val="000000"/>
                </a:solidFill>
              </a:rPr>
              <a:t>орындаймыз</a:t>
            </a:r>
            <a:endParaRPr lang="ru-RU" sz="3200" b="1" dirty="0" smtClean="0">
              <a:solidFill>
                <a:srgbClr val="000000"/>
              </a:solidFill>
            </a:endParaRPr>
          </a:p>
        </p:txBody>
      </p:sp>
      <p:pic>
        <p:nvPicPr>
          <p:cNvPr id="10249" name="Picture 7" descr="C:\Documents and Settings\Анна\Рабочий стол\Анимации о космосе\3252279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786313"/>
            <a:ext cx="228600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2" r="6763"/>
          <a:stretch>
            <a:fillRect/>
          </a:stretch>
        </p:blipFill>
        <p:spPr bwMode="auto">
          <a:xfrm>
            <a:off x="3357563" y="2000250"/>
            <a:ext cx="2428875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TextBox 14"/>
          <p:cNvSpPr txBox="1">
            <a:spLocks noChangeArrowheads="1"/>
          </p:cNvSpPr>
          <p:nvPr/>
        </p:nvSpPr>
        <p:spPr bwMode="auto">
          <a:xfrm>
            <a:off x="3357563" y="5143500"/>
            <a:ext cx="2643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b="1" smtClean="0">
                <a:solidFill>
                  <a:srgbClr val="FF0000"/>
                </a:solidFill>
              </a:rPr>
              <a:t>«ВОСТОК»</a:t>
            </a:r>
          </a:p>
        </p:txBody>
      </p:sp>
      <p:sp>
        <p:nvSpPr>
          <p:cNvPr id="16" name="Управляющая кнопка: настраиваемая 15">
            <a:hlinkClick r:id="" action="ppaction://noaction" highlightClick="1"/>
          </p:cNvPr>
          <p:cNvSpPr/>
          <p:nvPr/>
        </p:nvSpPr>
        <p:spPr>
          <a:xfrm>
            <a:off x="3214678" y="5143512"/>
            <a:ext cx="3071834" cy="1071570"/>
          </a:xfrm>
          <a:prstGeom prst="actionButtonBlank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8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28396" y="332656"/>
            <a:ext cx="8362950" cy="561975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CC"/>
                </a:solidFill>
              </a:rPr>
              <a:t>4. «Математика» </a:t>
            </a:r>
            <a:r>
              <a:rPr lang="ru-RU" sz="3200" b="1" dirty="0" err="1" smtClean="0">
                <a:solidFill>
                  <a:srgbClr val="0000CC"/>
                </a:solidFill>
              </a:rPr>
              <a:t>станциясы</a:t>
            </a:r>
            <a:r>
              <a:rPr lang="ru-RU" sz="3200" b="1" dirty="0" smtClean="0">
                <a:solidFill>
                  <a:srgbClr val="0000CC"/>
                </a:solidFill>
              </a:rPr>
              <a:t/>
            </a:r>
            <a:br>
              <a:rPr lang="ru-RU" sz="3200" b="1" dirty="0" smtClean="0">
                <a:solidFill>
                  <a:srgbClr val="0000CC"/>
                </a:solidFill>
              </a:rPr>
            </a:br>
            <a:endParaRPr 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9144000" cy="5400328"/>
          </a:xfrm>
        </p:spPr>
        <p:txBody>
          <a:bodyPr/>
          <a:lstStyle/>
          <a:p>
            <a:pPr marL="0" indent="0"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2.«ВОСТОК»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ғарыш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кемесінің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массасын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табыңдар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массаны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килограммен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өрнектеңдер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buFontTx/>
              <a:buNone/>
            </a:pPr>
            <a:r>
              <a:rPr lang="ru-RU" sz="3600" b="1" dirty="0" smtClean="0"/>
              <a:t>5695–( 0,68*1000+ 193):9*10   </a:t>
            </a:r>
            <a:r>
              <a:rPr lang="ru-RU" sz="3600" b="1" dirty="0" smtClean="0">
                <a:solidFill>
                  <a:srgbClr val="FF0000"/>
                </a:solidFill>
              </a:rPr>
              <a:t>4725 кг</a:t>
            </a:r>
          </a:p>
          <a:p>
            <a:pPr marL="0" indent="0" eaLnBrk="1" hangingPunct="1"/>
            <a:r>
              <a:rPr lang="kk-KZ" sz="3600" b="1" dirty="0" smtClean="0"/>
              <a:t>Шаманың мәнін өрнектеңдер:</a:t>
            </a:r>
            <a:endParaRPr lang="ru-RU" sz="3600" b="1" dirty="0" smtClean="0"/>
          </a:p>
          <a:p>
            <a:pPr marL="0" indent="0" eaLnBrk="1" hangingPunct="1">
              <a:buFontTx/>
              <a:buNone/>
            </a:pPr>
            <a:r>
              <a:rPr lang="ru-RU" sz="3600" b="1" dirty="0" smtClean="0"/>
              <a:t>а)</a:t>
            </a:r>
            <a:r>
              <a:rPr lang="ru-RU" sz="3600" b="1" dirty="0" err="1" smtClean="0"/>
              <a:t>тоннамен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4,725</a:t>
            </a:r>
            <a:r>
              <a:rPr lang="ru-RU" sz="3600" b="1" dirty="0" smtClean="0"/>
              <a:t>                                                                         в) </a:t>
            </a:r>
            <a:r>
              <a:rPr lang="ru-RU" sz="3600" b="1" dirty="0" err="1" smtClean="0"/>
              <a:t>центнермен</a:t>
            </a:r>
            <a:r>
              <a:rPr lang="ru-RU" sz="3600" b="1" dirty="0" smtClean="0"/>
              <a:t>  </a:t>
            </a:r>
            <a:r>
              <a:rPr lang="ru-RU" sz="3600" b="1" dirty="0" smtClean="0">
                <a:solidFill>
                  <a:srgbClr val="FF0000"/>
                </a:solidFill>
              </a:rPr>
              <a:t>47,25 ц</a:t>
            </a:r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6465075" y="2423375"/>
            <a:ext cx="1785950" cy="577773"/>
          </a:xfrm>
          <a:prstGeom prst="actionButtonBlank">
            <a:avLst/>
          </a:prstGeom>
          <a:solidFill>
            <a:srgbClr val="00B0F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Управляющая кнопка: настраиваемая 5">
            <a:hlinkClick r:id="" action="ppaction://noaction" highlightClick="1"/>
          </p:cNvPr>
          <p:cNvSpPr/>
          <p:nvPr/>
        </p:nvSpPr>
        <p:spPr>
          <a:xfrm>
            <a:off x="2821769" y="3790180"/>
            <a:ext cx="1785950" cy="496075"/>
          </a:xfrm>
          <a:prstGeom prst="actionButtonBlank">
            <a:avLst/>
          </a:prstGeom>
          <a:solidFill>
            <a:srgbClr val="00B0F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Управляющая кнопка: настраиваемая 7">
            <a:hlinkClick r:id="" action="ppaction://noaction" highlightClick="1"/>
          </p:cNvPr>
          <p:cNvSpPr/>
          <p:nvPr/>
        </p:nvSpPr>
        <p:spPr>
          <a:xfrm>
            <a:off x="3563888" y="4286255"/>
            <a:ext cx="1928826" cy="642942"/>
          </a:xfrm>
          <a:prstGeom prst="actionButtonBlank">
            <a:avLst/>
          </a:prstGeom>
          <a:solidFill>
            <a:srgbClr val="00B0F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1537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90" r="2930"/>
          <a:stretch>
            <a:fillRect/>
          </a:stretch>
        </p:blipFill>
        <p:spPr bwMode="auto">
          <a:xfrm rot="18488701">
            <a:off x="6204034" y="4369191"/>
            <a:ext cx="260568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97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406400"/>
          </a:xfrm>
        </p:spPr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908050"/>
            <a:ext cx="8928100" cy="59499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Қазақ ғарышкерлерінің  аты-жөнін білу үшін мына тапсырмаларды орындаймыз.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№ 1315,1316 есептер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Picture 2" descr="C:\Documents and Settings\Анна\Рабочий стол\Анимации о космосе\925506418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07" y="5429250"/>
            <a:ext cx="15716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46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endParaRPr lang="ru-RU" sz="54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rgbClr val="898989"/>
              </a:solidFill>
            </a:endParaRP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6" t="20161" r="16129" b="13979"/>
          <a:stretch>
            <a:fillRect/>
          </a:stretch>
        </p:blipFill>
        <p:spPr bwMode="auto">
          <a:xfrm>
            <a:off x="-15420" y="-99392"/>
            <a:ext cx="9144000" cy="67881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1571625" y="1571625"/>
            <a:ext cx="6286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4000" b="1" i="1" smtClean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7654" name="TextBox 5"/>
          <p:cNvSpPr txBox="1">
            <a:spLocks noChangeArrowheads="1"/>
          </p:cNvSpPr>
          <p:nvPr/>
        </p:nvSpPr>
        <p:spPr bwMode="auto">
          <a:xfrm>
            <a:off x="2071688" y="642938"/>
            <a:ext cx="5715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b="1" smtClean="0">
              <a:solidFill>
                <a:srgbClr val="0068AE"/>
              </a:solidFill>
              <a:latin typeface="Bookman Old Style" pitchFamily="18" charset="0"/>
            </a:endParaRPr>
          </a:p>
        </p:txBody>
      </p:sp>
      <p:sp>
        <p:nvSpPr>
          <p:cNvPr id="27655" name="TextBox 6"/>
          <p:cNvSpPr txBox="1">
            <a:spLocks noChangeArrowheads="1"/>
          </p:cNvSpPr>
          <p:nvPr/>
        </p:nvSpPr>
        <p:spPr bwMode="auto">
          <a:xfrm>
            <a:off x="1428750" y="928688"/>
            <a:ext cx="657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ru-RU" sz="24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958850"/>
              </p:ext>
            </p:extLst>
          </p:nvPr>
        </p:nvGraphicFramePr>
        <p:xfrm>
          <a:off x="1196975" y="1700808"/>
          <a:ext cx="3214688" cy="2698228"/>
        </p:xfrm>
        <a:graphic>
          <a:graphicData uri="http://schemas.openxmlformats.org/drawingml/2006/table">
            <a:tbl>
              <a:tblPr/>
              <a:tblGrid>
                <a:gridCol w="1052513"/>
                <a:gridCol w="1081087"/>
                <a:gridCol w="1081088"/>
              </a:tblGrid>
              <a:tr h="936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5,9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6,3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3,6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881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881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4,1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7674" name="TextBox 9"/>
          <p:cNvSpPr txBox="1">
            <a:spLocks noChangeArrowheads="1"/>
          </p:cNvSpPr>
          <p:nvPr/>
        </p:nvSpPr>
        <p:spPr bwMode="auto">
          <a:xfrm>
            <a:off x="4556580" y="1598411"/>
            <a:ext cx="385762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1.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Бірінші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жолдан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ең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кіші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санды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таңдаңдар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2. </a:t>
            </a:r>
            <a:r>
              <a:rPr lang="ru-RU" sz="2000" dirty="0" err="1" smtClean="0">
                <a:solidFill>
                  <a:srgbClr val="FFFFFF"/>
                </a:solidFill>
              </a:rPr>
              <a:t>Екінші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жолдан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ең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үлкен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санды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таңдаңдар</a:t>
            </a:r>
            <a:r>
              <a:rPr lang="ru-RU" sz="2000" dirty="0" smtClean="0">
                <a:solidFill>
                  <a:srgbClr val="FFFFFF"/>
                </a:solidFill>
              </a:rPr>
              <a:t>.  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</a:rPr>
              <a:t>3. </a:t>
            </a:r>
            <a:r>
              <a:rPr lang="ru-RU" sz="2000" dirty="0" err="1" smtClean="0">
                <a:solidFill>
                  <a:srgbClr val="FFFFFF"/>
                </a:solidFill>
              </a:rPr>
              <a:t>Үшінші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жолдан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кіші</a:t>
            </a:r>
            <a:r>
              <a:rPr lang="ru-RU" sz="2000" dirty="0" smtClean="0">
                <a:solidFill>
                  <a:srgbClr val="FFFFFF"/>
                </a:solidFill>
              </a:rPr>
              <a:t> де </a:t>
            </a:r>
            <a:r>
              <a:rPr lang="ru-RU" sz="2000" dirty="0" err="1" smtClean="0">
                <a:solidFill>
                  <a:srgbClr val="FFFFFF"/>
                </a:solidFill>
              </a:rPr>
              <a:t>емес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үлкен</a:t>
            </a:r>
            <a:r>
              <a:rPr lang="ru-RU" sz="2000" dirty="0" smtClean="0">
                <a:solidFill>
                  <a:srgbClr val="FFFFFF"/>
                </a:solidFill>
              </a:rPr>
              <a:t> де </a:t>
            </a:r>
            <a:r>
              <a:rPr lang="ru-RU" sz="2000" dirty="0" err="1" smtClean="0">
                <a:solidFill>
                  <a:srgbClr val="FFFFFF"/>
                </a:solidFill>
              </a:rPr>
              <a:t>емес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санды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таңдаңдар</a:t>
            </a:r>
            <a:endParaRPr lang="ru-RU" sz="20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</a:rPr>
              <a:t>4. </a:t>
            </a:r>
            <a:r>
              <a:rPr lang="ru-RU" sz="2000" dirty="0" err="1" smtClean="0">
                <a:solidFill>
                  <a:srgbClr val="FFFFFF"/>
                </a:solidFill>
              </a:rPr>
              <a:t>Үш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санның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қосындысын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тауып</a:t>
            </a:r>
            <a:r>
              <a:rPr lang="ru-RU" sz="2000" dirty="0" smtClean="0">
                <a:solidFill>
                  <a:srgbClr val="FFFFFF"/>
                </a:solidFill>
              </a:rPr>
              <a:t>  ,</a:t>
            </a:r>
            <a:r>
              <a:rPr lang="ru-RU" sz="2000" dirty="0" err="1" smtClean="0">
                <a:solidFill>
                  <a:srgbClr val="FFFFFF"/>
                </a:solidFill>
              </a:rPr>
              <a:t>қосындыны</a:t>
            </a:r>
            <a:r>
              <a:rPr lang="ru-RU" sz="2000" dirty="0" smtClean="0">
                <a:solidFill>
                  <a:srgbClr val="FFFFFF"/>
                </a:solidFill>
              </a:rPr>
              <a:t> 0,1-ге </a:t>
            </a:r>
            <a:r>
              <a:rPr lang="ru-RU" sz="2000" dirty="0" err="1" smtClean="0">
                <a:solidFill>
                  <a:srgbClr val="FFFFFF"/>
                </a:solidFill>
              </a:rPr>
              <a:t>көбейтіңдер</a:t>
            </a:r>
            <a:endParaRPr lang="ru-RU" sz="20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ru-RU" sz="2000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8" name="Рамка 17"/>
          <p:cNvSpPr/>
          <p:nvPr/>
        </p:nvSpPr>
        <p:spPr>
          <a:xfrm>
            <a:off x="3419872" y="1749197"/>
            <a:ext cx="928688" cy="64293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9" name="Рамка 18"/>
          <p:cNvSpPr/>
          <p:nvPr/>
        </p:nvSpPr>
        <p:spPr>
          <a:xfrm>
            <a:off x="2336228" y="2651746"/>
            <a:ext cx="928688" cy="64293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0" name="Рамка 19"/>
          <p:cNvSpPr/>
          <p:nvPr/>
        </p:nvSpPr>
        <p:spPr>
          <a:xfrm>
            <a:off x="1302094" y="3529148"/>
            <a:ext cx="928687" cy="64293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Пятно 2 20"/>
          <p:cNvSpPr/>
          <p:nvPr/>
        </p:nvSpPr>
        <p:spPr>
          <a:xfrm>
            <a:off x="5292725" y="5157192"/>
            <a:ext cx="3214688" cy="92868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 smtClean="0">
                <a:solidFill>
                  <a:srgbClr val="FFFF00"/>
                </a:solidFill>
              </a:rPr>
              <a:t>1 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351281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endParaRPr lang="ru-RU" sz="54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rgbClr val="898989"/>
              </a:solidFill>
            </a:endParaRP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6" t="20161" r="16129" b="13979"/>
          <a:stretch>
            <a:fillRect/>
          </a:stretch>
        </p:blipFill>
        <p:spPr bwMode="auto">
          <a:xfrm>
            <a:off x="-15420" y="-99392"/>
            <a:ext cx="9144000" cy="67881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1571625" y="1571625"/>
            <a:ext cx="6286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4000" b="1" i="1" smtClean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27654" name="TextBox 5"/>
          <p:cNvSpPr txBox="1">
            <a:spLocks noChangeArrowheads="1"/>
          </p:cNvSpPr>
          <p:nvPr/>
        </p:nvSpPr>
        <p:spPr bwMode="auto">
          <a:xfrm>
            <a:off x="2071688" y="642938"/>
            <a:ext cx="5715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000" b="1" smtClean="0">
              <a:solidFill>
                <a:srgbClr val="0068AE"/>
              </a:solidFill>
              <a:latin typeface="Bookman Old Style" pitchFamily="18" charset="0"/>
            </a:endParaRPr>
          </a:p>
        </p:txBody>
      </p:sp>
      <p:sp>
        <p:nvSpPr>
          <p:cNvPr id="27655" name="TextBox 6"/>
          <p:cNvSpPr txBox="1">
            <a:spLocks noChangeArrowheads="1"/>
          </p:cNvSpPr>
          <p:nvPr/>
        </p:nvSpPr>
        <p:spPr bwMode="auto">
          <a:xfrm>
            <a:off x="1428750" y="928688"/>
            <a:ext cx="657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ru-RU" sz="2400" b="1" i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046859"/>
              </p:ext>
            </p:extLst>
          </p:nvPr>
        </p:nvGraphicFramePr>
        <p:xfrm>
          <a:off x="1196975" y="1700808"/>
          <a:ext cx="3214688" cy="2698228"/>
        </p:xfrm>
        <a:graphic>
          <a:graphicData uri="http://schemas.openxmlformats.org/drawingml/2006/table">
            <a:tbl>
              <a:tblPr/>
              <a:tblGrid>
                <a:gridCol w="1052513"/>
                <a:gridCol w="1081087"/>
                <a:gridCol w="1081088"/>
              </a:tblGrid>
              <a:tr h="936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5,9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6,3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3,6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881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881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4,1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27674" name="TextBox 9"/>
          <p:cNvSpPr txBox="1">
            <a:spLocks noChangeArrowheads="1"/>
          </p:cNvSpPr>
          <p:nvPr/>
        </p:nvSpPr>
        <p:spPr bwMode="auto">
          <a:xfrm>
            <a:off x="4556580" y="1598411"/>
            <a:ext cx="385762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1.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Бірінші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жолдан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ең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кіші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санды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  <a:latin typeface="Calibri" pitchFamily="34" charset="0"/>
              </a:rPr>
              <a:t>таңдаңдар</a:t>
            </a: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  <a:latin typeface="Calibri" pitchFamily="34" charset="0"/>
              </a:rPr>
              <a:t>2. </a:t>
            </a:r>
            <a:r>
              <a:rPr lang="ru-RU" sz="2000" dirty="0" err="1" smtClean="0">
                <a:solidFill>
                  <a:srgbClr val="FFFFFF"/>
                </a:solidFill>
              </a:rPr>
              <a:t>Екінші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жолдан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ең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үлкен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санды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таңдаңдар</a:t>
            </a:r>
            <a:r>
              <a:rPr lang="ru-RU" sz="2000" dirty="0" smtClean="0">
                <a:solidFill>
                  <a:srgbClr val="FFFFFF"/>
                </a:solidFill>
              </a:rPr>
              <a:t>.  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</a:rPr>
              <a:t>3. </a:t>
            </a:r>
            <a:r>
              <a:rPr lang="ru-RU" sz="2000" dirty="0" err="1" smtClean="0">
                <a:solidFill>
                  <a:srgbClr val="FFFFFF"/>
                </a:solidFill>
              </a:rPr>
              <a:t>Үшінші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жолдан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кіші</a:t>
            </a:r>
            <a:r>
              <a:rPr lang="ru-RU" sz="2000" dirty="0" smtClean="0">
                <a:solidFill>
                  <a:srgbClr val="FFFFFF"/>
                </a:solidFill>
              </a:rPr>
              <a:t> де </a:t>
            </a:r>
            <a:r>
              <a:rPr lang="ru-RU" sz="2000" dirty="0" err="1" smtClean="0">
                <a:solidFill>
                  <a:srgbClr val="FFFFFF"/>
                </a:solidFill>
              </a:rPr>
              <a:t>емес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үлкен</a:t>
            </a:r>
            <a:r>
              <a:rPr lang="ru-RU" sz="2000" dirty="0" smtClean="0">
                <a:solidFill>
                  <a:srgbClr val="FFFFFF"/>
                </a:solidFill>
              </a:rPr>
              <a:t> де </a:t>
            </a:r>
            <a:r>
              <a:rPr lang="ru-RU" sz="2000" dirty="0" err="1" smtClean="0">
                <a:solidFill>
                  <a:srgbClr val="FFFFFF"/>
                </a:solidFill>
              </a:rPr>
              <a:t>емес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санды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таңдаңдар</a:t>
            </a:r>
            <a:endParaRPr lang="ru-RU" sz="20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FFFFFF"/>
                </a:solidFill>
              </a:rPr>
              <a:t>4. </a:t>
            </a:r>
            <a:r>
              <a:rPr lang="ru-RU" sz="2000" dirty="0" err="1" smtClean="0">
                <a:solidFill>
                  <a:srgbClr val="FFFFFF"/>
                </a:solidFill>
              </a:rPr>
              <a:t>Үш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санның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қосындысын</a:t>
            </a:r>
            <a:r>
              <a:rPr lang="ru-RU" sz="2000" dirty="0" smtClean="0">
                <a:solidFill>
                  <a:srgbClr val="FFFFFF"/>
                </a:solidFill>
              </a:rPr>
              <a:t> </a:t>
            </a:r>
            <a:r>
              <a:rPr lang="ru-RU" sz="2000" dirty="0" err="1" smtClean="0">
                <a:solidFill>
                  <a:srgbClr val="FFFFFF"/>
                </a:solidFill>
              </a:rPr>
              <a:t>тауып</a:t>
            </a:r>
            <a:r>
              <a:rPr lang="ru-RU" sz="2000" dirty="0" smtClean="0">
                <a:solidFill>
                  <a:srgbClr val="FFFFFF"/>
                </a:solidFill>
              </a:rPr>
              <a:t>  ,</a:t>
            </a:r>
            <a:r>
              <a:rPr lang="ru-RU" sz="2000" dirty="0" err="1" smtClean="0">
                <a:solidFill>
                  <a:srgbClr val="FFFFFF"/>
                </a:solidFill>
              </a:rPr>
              <a:t>қосындыны</a:t>
            </a:r>
            <a:r>
              <a:rPr lang="ru-RU" sz="2000" dirty="0" smtClean="0">
                <a:solidFill>
                  <a:srgbClr val="FFFFFF"/>
                </a:solidFill>
              </a:rPr>
              <a:t> 0,1-ге </a:t>
            </a:r>
            <a:r>
              <a:rPr lang="ru-RU" sz="2000" dirty="0" err="1" smtClean="0">
                <a:solidFill>
                  <a:srgbClr val="FFFFFF"/>
                </a:solidFill>
              </a:rPr>
              <a:t>көбейтіңдер</a:t>
            </a:r>
            <a:endParaRPr lang="ru-RU" sz="2000" dirty="0" smtClean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ru-RU" sz="2000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1" name="Пятно 2 20"/>
          <p:cNvSpPr/>
          <p:nvPr/>
        </p:nvSpPr>
        <p:spPr>
          <a:xfrm>
            <a:off x="5292725" y="5157192"/>
            <a:ext cx="3214688" cy="92868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 smtClean="0">
                <a:solidFill>
                  <a:srgbClr val="FFFF00"/>
                </a:solidFill>
              </a:rPr>
              <a:t>1 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8638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5"/>
            <a:ext cx="8229600" cy="439738"/>
          </a:xfrm>
        </p:spPr>
        <p:txBody>
          <a:bodyPr/>
          <a:lstStyle/>
          <a:p>
            <a:pPr eaLnBrk="1" hangingPunct="1"/>
            <a:r>
              <a:rPr lang="kk-KZ" sz="3200" b="1" dirty="0" smtClean="0">
                <a:solidFill>
                  <a:srgbClr val="0000CC"/>
                </a:solidFill>
              </a:rPr>
              <a:t>Жауап</a:t>
            </a:r>
            <a:endParaRPr 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684131"/>
            <a:ext cx="7344815" cy="666749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kk-KZ" sz="2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1714500" y="394817"/>
            <a:ext cx="5857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6" name="Picture 4" descr="J:\ТохтарАубакиро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64"/>
            <a:ext cx="3384376" cy="3526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J:\Musabaev_Talgat_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39"/>
            <a:ext cx="2736304" cy="34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517" y="3501008"/>
            <a:ext cx="424847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1991 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жылы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қазанның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2-інде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Тоқтар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Әубәкіров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зерттеуші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ғарышкер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есебінде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, Александр Волков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және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аустрия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ғарышкері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Франц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Фибек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, «Союз ТМ-13»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ғарыш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кемесімен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ғарышқа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ұшуға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кірісті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. 1991 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жылы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қазанның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10-ында «Союз ТМ-13»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ғарыш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кемесімен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Жерге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қайтып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қонды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. 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080"/>
                </a:solidFill>
                <a:effectLst/>
                <a:uLnTx/>
                <a:uFillTx/>
                <a:ea typeface="Times New Roman"/>
                <a:cs typeface="Times New Roman"/>
                <a:hlinkClick r:id="rId4" tooltip="Ғарыш"/>
              </a:rPr>
              <a:t>Ғарышта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 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өткізген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мерзімі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 — 7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күн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22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сағат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ea typeface="Times New Roman"/>
                <a:cs typeface="Times New Roman"/>
              </a:rPr>
              <a:t> 13 минут.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/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3645024"/>
            <a:ext cx="4903440" cy="2309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1994 ж.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ғарышқа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1-ші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рет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ұшқанда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(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  <a:hlinkClick r:id="rId5" tooltip="Союз ТМ-19 (мұндай бет жоқ)"/>
              </a:rPr>
              <a:t>Союз ТМ-19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) 126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күн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  <a:hlinkClick r:id="rId4" tooltip="Ғарыш"/>
              </a:rPr>
              <a:t>ғарышта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өткізген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1998 ж.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ғарышқа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2-ші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рет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ұшқанда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(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  <a:hlinkClick r:id="rId6" tooltip="Союз ТМ-27 (мұндай бет жоқ)"/>
              </a:rPr>
              <a:t>Союз ТМ-27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) 208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күн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ғарышта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өткізген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2001 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ж.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ғарышқа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3-ші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рет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ұшқанда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(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  <a:hlinkClick r:id="rId7" tooltip="Союз ТМ-32 (мұндай бет жоқ)"/>
              </a:rPr>
              <a:t>Союз ТМ-32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) 8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күн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ғарышта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Times New Roman"/>
                <a:cs typeface="Times New Roman" pitchFamily="18" charset="0"/>
              </a:rPr>
              <a:t>өткізген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noaction" highlightClick="1"/>
          </p:cNvPr>
          <p:cNvSpPr/>
          <p:nvPr/>
        </p:nvSpPr>
        <p:spPr>
          <a:xfrm>
            <a:off x="15954" y="0"/>
            <a:ext cx="9115400" cy="6796430"/>
          </a:xfrm>
          <a:prstGeom prst="actionButtonBlank">
            <a:avLst/>
          </a:prstGeom>
          <a:solidFill>
            <a:srgbClr val="00B0F0"/>
          </a:solidFill>
          <a:ln w="57150"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68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CC"/>
                </a:solidFill>
              </a:rPr>
              <a:t>3.Математикалық </a:t>
            </a:r>
            <a:r>
              <a:rPr lang="ru-RU" sz="3200" b="1" dirty="0" err="1" smtClean="0">
                <a:solidFill>
                  <a:srgbClr val="0000CC"/>
                </a:solidFill>
              </a:rPr>
              <a:t>жаттығу</a:t>
            </a:r>
            <a:endParaRPr 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785225" cy="5805488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1.Қолымызды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белімізге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қоямыз.Егер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қолымызды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алдыға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төмен,ал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қолымызды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көтеріп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төмен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түсіреміз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ru-RU" sz="3600" b="1" dirty="0" smtClean="0"/>
              <a:t>0,2 + 0,4 = 0,6                                                     10 </a:t>
            </a:r>
            <a:r>
              <a:rPr lang="ru-RU" sz="3600" b="1" dirty="0"/>
              <a:t>*</a:t>
            </a:r>
            <a:r>
              <a:rPr lang="ru-RU" sz="3600" b="1" dirty="0" smtClean="0"/>
              <a:t> 0,8=18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ru-RU" sz="3600" b="1" dirty="0" smtClean="0"/>
              <a:t>0,3 :10=0,03                                                   2,6 </a:t>
            </a:r>
            <a:r>
              <a:rPr lang="ru-RU" sz="3600" b="1" dirty="0"/>
              <a:t>-</a:t>
            </a:r>
            <a:r>
              <a:rPr lang="ru-RU" sz="3600" b="1" dirty="0" smtClean="0"/>
              <a:t> 2 = 0,6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ru-RU" sz="3600" b="1" dirty="0" smtClean="0"/>
              <a:t>0,7 *100=7                                                       15,9 *10  =159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kk-KZ" sz="3600" b="1" dirty="0" smtClean="0"/>
              <a:t>2,3*10</a:t>
            </a:r>
            <a:r>
              <a:rPr lang="en-US" sz="3600" b="1" dirty="0" smtClean="0"/>
              <a:t>=23</a:t>
            </a:r>
            <a:endParaRPr lang="ru-RU" sz="3600" b="1" dirty="0" smtClean="0"/>
          </a:p>
        </p:txBody>
      </p:sp>
      <p:pic>
        <p:nvPicPr>
          <p:cNvPr id="11268" name="Picture 5" descr="C:\Documents and Settings\Анна\Рабочий стол\Анимации о космосе\289768022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43313"/>
            <a:ext cx="3643313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6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Семантикалық карта</a:t>
            </a:r>
            <a:br>
              <a:rPr lang="kk-KZ" dirty="0" smtClean="0"/>
            </a:br>
            <a:r>
              <a:rPr lang="kk-KZ" sz="2800" dirty="0" smtClean="0"/>
              <a:t>Үшінші қазақ ғарышкерін білу үшін мына тапсырманы орындаймыз.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628305"/>
              </p:ext>
            </p:extLst>
          </p:nvPr>
        </p:nvGraphicFramePr>
        <p:xfrm>
          <a:off x="443345" y="1625600"/>
          <a:ext cx="4969164" cy="2503055"/>
        </p:xfrm>
        <a:graphic>
          <a:graphicData uri="http://schemas.openxmlformats.org/drawingml/2006/table">
            <a:tbl>
              <a:tblPr/>
              <a:tblGrid>
                <a:gridCol w="4969164"/>
              </a:tblGrid>
              <a:tr h="25030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1090424"/>
              </p:ext>
            </p:extLst>
          </p:nvPr>
        </p:nvGraphicFramePr>
        <p:xfrm>
          <a:off x="107504" y="1844820"/>
          <a:ext cx="8856980" cy="39964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656184"/>
                <a:gridCol w="792088"/>
                <a:gridCol w="720080"/>
                <a:gridCol w="792088"/>
                <a:gridCol w="1008112"/>
                <a:gridCol w="720080"/>
                <a:gridCol w="511254"/>
                <a:gridCol w="885698"/>
                <a:gridCol w="885698"/>
                <a:gridCol w="885698"/>
              </a:tblGrid>
              <a:tr h="39964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1,625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0,085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8,734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0,02405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0,076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0,2465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783,1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3060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16,25:10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Ү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0,76:10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8,5:100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0,9*100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873,4:100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246,5:1000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24,05:1000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3,06*1000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Э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99644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0,7831*1000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51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J:\257f74214c6721ffd0ea7a92242413a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392488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60032" y="332656"/>
            <a:ext cx="3888432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kk-KZ" dirty="0" smtClean="0">
              <a:solidFill>
                <a:srgbClr val="252525"/>
              </a:solidFill>
              <a:ea typeface="Times New Roman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kk-KZ" dirty="0">
              <a:solidFill>
                <a:srgbClr val="252525"/>
              </a:solidFill>
              <a:ea typeface="Times New Roman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kk-KZ" dirty="0" smtClean="0">
              <a:solidFill>
                <a:srgbClr val="252525"/>
              </a:solidFill>
              <a:ea typeface="Times New Roman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kk-KZ" dirty="0">
              <a:solidFill>
                <a:srgbClr val="252525"/>
              </a:solidFill>
              <a:ea typeface="Times New Roman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kk-KZ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2015 </a:t>
            </a:r>
            <a:r>
              <a:rPr lang="kk-KZ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жылы 2 қыркүйекте 2-бортинженер ретінде транспорттық пилоттанған «Союз ТМА-18М» кемесінде ЭП-18 саяхаты аясында </a:t>
            </a:r>
            <a:r>
              <a:rPr lang="kk-KZ" u="sng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 tooltip="Байқоңыр (ғарыш айлағы)"/>
              </a:rPr>
              <a:t>Байқоңыр</a:t>
            </a:r>
            <a:r>
              <a:rPr lang="kk-KZ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ғарыш станциясынан Халықаралық ғарыш станциясына аттанды</a:t>
            </a:r>
            <a:r>
              <a:rPr lang="kk-KZ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ts val="168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Айдын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Айымбетов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ғарышта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он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күн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маңызды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зерттеулер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жүргізген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болатын</a:t>
            </a:r>
            <a:r>
              <a:rPr lang="ru-RU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kk-KZ" sz="2000" dirty="0" smtClean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Ғарыш </a:t>
            </a:r>
            <a:r>
              <a:rPr lang="kk-KZ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кеңістігін игеруге сіңірген аса зор еңбегі, ғарышқа ұшу кезінде көрсеткен батырлығы мен ерлігі үшін Қазақстан Республикасының ғарышкері Айдын Ақанұлы Айымбетовке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Халық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қаһарманы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атағы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 (14.10.2015)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Алтын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Жұлдыз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айрықша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ерекшелік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белгісі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Отан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2000" dirty="0" err="1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ордені</a:t>
            </a:r>
            <a:r>
              <a:rPr lang="ru-RU" sz="2000" dirty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 (2015</a:t>
            </a:r>
            <a:r>
              <a:rPr lang="kk-KZ" sz="2000" dirty="0" smtClean="0">
                <a:solidFill>
                  <a:srgbClr val="252525"/>
                </a:solidFill>
                <a:latin typeface="Times New Roman"/>
                <a:ea typeface="Times New Roman"/>
                <a:cs typeface="Times New Roman"/>
              </a:rPr>
              <a:t>) берілді.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ts val="168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29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1"/>
            <a:ext cx="9144000" cy="280603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z="3400" b="1" dirty="0" smtClean="0"/>
              <a:t>3.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«ВОСТОК»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ғарыш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кемесі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бетінен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биіктікке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көтерілгенін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анықтаңдар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теңдеуді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шешіңдер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 eaLnBrk="1" hangingPunct="1">
              <a:buFontTx/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8х – 7х – 46,5 = 280,5</a:t>
            </a:r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7000875" y="2857500"/>
            <a:ext cx="1736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smtClean="0">
                <a:solidFill>
                  <a:srgbClr val="FF0000"/>
                </a:solidFill>
              </a:rPr>
              <a:t>х = 327</a:t>
            </a:r>
            <a:endParaRPr lang="ru-RU" sz="3600" smtClean="0">
              <a:solidFill>
                <a:srgbClr val="000000"/>
              </a:solidFill>
            </a:endParaRPr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6821699" y="2786058"/>
            <a:ext cx="1928826" cy="642942"/>
          </a:xfrm>
          <a:prstGeom prst="actionButtonBlank">
            <a:avLst/>
          </a:prstGeom>
          <a:solidFill>
            <a:srgbClr val="00B0F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16392" name="Picture 3" descr="D:\Мои документы\гагарин\image00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429000"/>
            <a:ext cx="2357437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2" descr="D:\Мои документы\гагарин\Gagari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500438"/>
            <a:ext cx="2786063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:\Мои документы\гагарин\640x480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500438"/>
            <a:ext cx="304006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29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0" y="0"/>
            <a:ext cx="90011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0000"/>
                </a:solidFill>
              </a:rPr>
              <a:t>4.  </a:t>
            </a:r>
            <a:r>
              <a:rPr lang="ru-RU" sz="3600" b="1" dirty="0" err="1" smtClean="0">
                <a:solidFill>
                  <a:srgbClr val="000000"/>
                </a:solidFill>
              </a:rPr>
              <a:t>Алғашқы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ғарыш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кемесінің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ұшу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биіктігі</a:t>
            </a:r>
            <a:r>
              <a:rPr lang="ru-RU" sz="3600" b="1" dirty="0">
                <a:solidFill>
                  <a:srgbClr val="000000"/>
                </a:solidFill>
              </a:rPr>
              <a:t> </a:t>
            </a:r>
            <a:r>
              <a:rPr lang="ru-RU" sz="3600" b="1" dirty="0" smtClean="0">
                <a:solidFill>
                  <a:srgbClr val="000000"/>
                </a:solidFill>
              </a:rPr>
              <a:t>327 км. </a:t>
            </a:r>
            <a:r>
              <a:rPr lang="ru-RU" sz="3600" b="1" dirty="0" err="1" smtClean="0">
                <a:solidFill>
                  <a:srgbClr val="000000"/>
                </a:solidFill>
              </a:rPr>
              <a:t>Бұл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қашықтықты</a:t>
            </a:r>
            <a:r>
              <a:rPr lang="ru-RU" sz="3600" b="1" dirty="0" smtClean="0">
                <a:solidFill>
                  <a:srgbClr val="000000"/>
                </a:solidFill>
              </a:rPr>
              <a:t> 108 </a:t>
            </a:r>
            <a:r>
              <a:rPr lang="ru-RU" sz="3600" b="1" dirty="0" err="1" smtClean="0">
                <a:solidFill>
                  <a:srgbClr val="000000"/>
                </a:solidFill>
              </a:rPr>
              <a:t>минутта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ұшып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өтті.Бұл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уақытты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сағатпен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және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минутпен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өрнектеңдер</a:t>
            </a:r>
            <a:r>
              <a:rPr lang="ru-RU" sz="3600" b="1" dirty="0" smtClean="0">
                <a:solidFill>
                  <a:srgbClr val="000000"/>
                </a:solidFill>
              </a:rPr>
              <a:t>. </a:t>
            </a:r>
            <a:r>
              <a:rPr lang="ru-RU" sz="3600" b="1" dirty="0" err="1" smtClean="0">
                <a:solidFill>
                  <a:srgbClr val="000000"/>
                </a:solidFill>
              </a:rPr>
              <a:t>Ондық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бөлшектің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көмегімен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сағатпен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өрнектеп</a:t>
            </a:r>
            <a:r>
              <a:rPr lang="ru-RU" sz="3600" b="1" dirty="0" smtClean="0">
                <a:solidFill>
                  <a:srgbClr val="000000"/>
                </a:solidFill>
              </a:rPr>
              <a:t> </a:t>
            </a:r>
            <a:r>
              <a:rPr lang="ru-RU" sz="3600" b="1" dirty="0" err="1" smtClean="0">
                <a:solidFill>
                  <a:srgbClr val="000000"/>
                </a:solidFill>
              </a:rPr>
              <a:t>жазыңдар</a:t>
            </a:r>
            <a:endParaRPr lang="ru-RU" sz="3600" b="1" dirty="0" smtClean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9209" y="3808413"/>
            <a:ext cx="2962304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</a:rPr>
              <a:t>1сағ.  </a:t>
            </a:r>
            <a:r>
              <a:rPr lang="ru-RU" sz="3600" b="1" dirty="0">
                <a:solidFill>
                  <a:srgbClr val="FF0000"/>
                </a:solidFill>
              </a:rPr>
              <a:t>48мин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414" name="Прямоугольник 5"/>
          <p:cNvSpPr>
            <a:spLocks noChangeArrowheads="1"/>
          </p:cNvSpPr>
          <p:nvPr/>
        </p:nvSpPr>
        <p:spPr bwMode="auto">
          <a:xfrm>
            <a:off x="1428750" y="4429125"/>
            <a:ext cx="16650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0000"/>
                </a:solidFill>
              </a:rPr>
              <a:t>1,8сағ.</a:t>
            </a:r>
            <a:endParaRPr lang="ru-RU" sz="3600" dirty="0" smtClean="0">
              <a:solidFill>
                <a:srgbClr val="000000"/>
              </a:solidFill>
            </a:endParaRPr>
          </a:p>
        </p:txBody>
      </p:sp>
      <p:sp>
        <p:nvSpPr>
          <p:cNvPr id="7" name="Управляющая кнопка: настраиваемая 6">
            <a:hlinkClick r:id="" action="ppaction://noaction" highlightClick="1"/>
          </p:cNvPr>
          <p:cNvSpPr/>
          <p:nvPr/>
        </p:nvSpPr>
        <p:spPr>
          <a:xfrm>
            <a:off x="546773" y="4495770"/>
            <a:ext cx="3429024" cy="608787"/>
          </a:xfrm>
          <a:prstGeom prst="actionButtonBlank">
            <a:avLst/>
          </a:prstGeom>
          <a:solidFill>
            <a:srgbClr val="00B0F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Управляющая кнопка: настраиваемая 7">
            <a:hlinkClick r:id="" action="ppaction://noaction" highlightClick="1"/>
          </p:cNvPr>
          <p:cNvSpPr/>
          <p:nvPr/>
        </p:nvSpPr>
        <p:spPr>
          <a:xfrm>
            <a:off x="2411760" y="3808412"/>
            <a:ext cx="3429024" cy="687357"/>
          </a:xfrm>
          <a:prstGeom prst="actionButtonBlank">
            <a:avLst/>
          </a:prstGeom>
          <a:solidFill>
            <a:srgbClr val="00B0F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17421" name="Picture 6" descr="nlo1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357563"/>
            <a:ext cx="2928938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70" r="1526" b="41612"/>
          <a:stretch>
            <a:fillRect/>
          </a:stretch>
        </p:blipFill>
        <p:spPr bwMode="auto">
          <a:xfrm>
            <a:off x="250825" y="5300663"/>
            <a:ext cx="55006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22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18487" cy="633413"/>
          </a:xfrm>
        </p:spPr>
        <p:txBody>
          <a:bodyPr/>
          <a:lstStyle/>
          <a:p>
            <a:pPr eaLnBrk="1" hangingPunct="1"/>
            <a:r>
              <a:rPr lang="kk-KZ" sz="3200" b="1" dirty="0" smtClean="0">
                <a:solidFill>
                  <a:srgbClr val="0000CC"/>
                </a:solidFill>
              </a:rPr>
              <a:t>Сабақты қорытындылау</a:t>
            </a:r>
            <a:endParaRPr 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00063"/>
            <a:ext cx="5500688" cy="6357937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3400" b="1" dirty="0" smtClean="0"/>
              <a:t>1.</a:t>
            </a:r>
            <a:r>
              <a:rPr lang="en-US" sz="3400" b="1" dirty="0" smtClean="0"/>
              <a:t>  </a:t>
            </a:r>
            <a:r>
              <a:rPr lang="ru-RU" sz="3400" b="1" dirty="0" smtClean="0"/>
              <a:t>0,12*100</a:t>
            </a:r>
            <a:r>
              <a:rPr lang="en-US" sz="3400" b="1" dirty="0" smtClean="0"/>
              <a:t>=</a:t>
            </a:r>
            <a:endParaRPr lang="ru-RU" sz="3400" b="1" dirty="0" smtClean="0"/>
          </a:p>
          <a:p>
            <a:pPr eaLnBrk="1" hangingPunct="1">
              <a:buFontTx/>
              <a:buNone/>
              <a:defRPr/>
            </a:pPr>
            <a:r>
              <a:rPr lang="ru-RU" sz="3400" b="1" dirty="0" smtClean="0"/>
              <a:t>2.</a:t>
            </a:r>
            <a:r>
              <a:rPr lang="en-US" sz="3400" b="1" dirty="0" smtClean="0"/>
              <a:t>  0,004*1000=</a:t>
            </a:r>
            <a:endParaRPr lang="ru-RU" sz="3400" b="1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sz="3400" b="1" dirty="0" smtClean="0"/>
              <a:t>3.</a:t>
            </a:r>
            <a:r>
              <a:rPr lang="en-US" sz="3400" b="1" dirty="0" smtClean="0"/>
              <a:t> 196,1*10=</a:t>
            </a:r>
            <a:endParaRPr lang="kk-KZ" sz="3400" b="1" dirty="0" smtClean="0"/>
          </a:p>
          <a:p>
            <a:pPr marL="0" lvl="0" indent="0" eaLnBrk="1" hangingPunct="1">
              <a:buNone/>
              <a:defRPr/>
            </a:pPr>
            <a:r>
              <a:rPr lang="kk-KZ" sz="3400" b="1" dirty="0" smtClean="0"/>
              <a:t>4.  5,5*10</a:t>
            </a:r>
            <a:r>
              <a:rPr lang="en-US" sz="3400" b="1" dirty="0">
                <a:solidFill>
                  <a:srgbClr val="000000"/>
                </a:solidFill>
              </a:rPr>
              <a:t>=</a:t>
            </a:r>
            <a:endParaRPr lang="kk-KZ" sz="3400" b="1" dirty="0">
              <a:solidFill>
                <a:srgbClr val="00000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en-US" sz="3400" b="1" dirty="0" smtClean="0"/>
          </a:p>
          <a:p>
            <a:pPr marL="0" indent="0" eaLnBrk="1" hangingPunct="1">
              <a:buFontTx/>
              <a:buNone/>
              <a:defRPr/>
            </a:pPr>
            <a:r>
              <a:rPr lang="kk-KZ" sz="3400" b="1" dirty="0"/>
              <a:t> </a:t>
            </a:r>
            <a:r>
              <a:rPr lang="kk-KZ" sz="3400" b="1" dirty="0" smtClean="0"/>
              <a:t> Бұл сандар нені  білдіреді?</a:t>
            </a:r>
            <a:endParaRPr lang="ru-RU" sz="3400" b="1" dirty="0" smtClean="0"/>
          </a:p>
        </p:txBody>
      </p:sp>
      <p:pic>
        <p:nvPicPr>
          <p:cNvPr id="20484" name="Picture 5" descr="sp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857500"/>
            <a:ext cx="3602038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C:\Documents and Settings\Анна\Рабочий стол\Анимации о космосе\364093496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642938"/>
            <a:ext cx="262890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56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38" y="285750"/>
            <a:ext cx="5267325" cy="490538"/>
          </a:xfrm>
        </p:spPr>
        <p:txBody>
          <a:bodyPr/>
          <a:lstStyle/>
          <a:p>
            <a:pPr eaLnBrk="1" hangingPunct="1"/>
            <a:r>
              <a:rPr lang="kk-KZ" sz="3200" b="1" dirty="0" smtClean="0">
                <a:solidFill>
                  <a:srgbClr val="0000CC"/>
                </a:solidFill>
              </a:rPr>
              <a:t/>
            </a:r>
            <a:br>
              <a:rPr lang="kk-KZ" sz="3200" b="1" dirty="0" smtClean="0">
                <a:solidFill>
                  <a:srgbClr val="0000CC"/>
                </a:solidFill>
              </a:rPr>
            </a:br>
            <a:r>
              <a:rPr lang="kk-KZ" sz="3200" b="1" dirty="0">
                <a:solidFill>
                  <a:srgbClr val="0000CC"/>
                </a:solidFill>
              </a:rPr>
              <a:t/>
            </a:r>
            <a:br>
              <a:rPr lang="kk-KZ" sz="3200" b="1" dirty="0">
                <a:solidFill>
                  <a:srgbClr val="0000CC"/>
                </a:solidFill>
              </a:rPr>
            </a:br>
            <a:r>
              <a:rPr lang="kk-KZ" sz="3200" b="1" dirty="0" smtClean="0">
                <a:solidFill>
                  <a:srgbClr val="0000CC"/>
                </a:solidFill>
              </a:rPr>
              <a:t/>
            </a:r>
            <a:br>
              <a:rPr lang="kk-KZ" sz="3200" b="1" dirty="0" smtClean="0">
                <a:solidFill>
                  <a:srgbClr val="0000CC"/>
                </a:solidFill>
              </a:rPr>
            </a:br>
            <a:r>
              <a:rPr lang="kk-KZ" sz="3200" b="1" dirty="0">
                <a:solidFill>
                  <a:srgbClr val="0000CC"/>
                </a:solidFill>
              </a:rPr>
              <a:t/>
            </a:r>
            <a:br>
              <a:rPr lang="kk-KZ" sz="3200" b="1" dirty="0">
                <a:solidFill>
                  <a:srgbClr val="0000CC"/>
                </a:solidFill>
              </a:rPr>
            </a:br>
            <a:r>
              <a:rPr lang="kk-KZ" sz="3200" b="1" dirty="0" smtClean="0">
                <a:solidFill>
                  <a:srgbClr val="0000CC"/>
                </a:solidFill>
              </a:rPr>
              <a:t>Үйге тапсырма</a:t>
            </a:r>
            <a:br>
              <a:rPr lang="kk-KZ" sz="3200" b="1" dirty="0" smtClean="0">
                <a:solidFill>
                  <a:srgbClr val="0000CC"/>
                </a:solidFill>
              </a:rPr>
            </a:br>
            <a:r>
              <a:rPr lang="kk-KZ" sz="3200" b="1" dirty="0">
                <a:solidFill>
                  <a:srgbClr val="0000CC"/>
                </a:solidFill>
              </a:rPr>
              <a:t/>
            </a:r>
            <a:br>
              <a:rPr lang="kk-KZ" sz="3200" b="1" dirty="0">
                <a:solidFill>
                  <a:srgbClr val="0000CC"/>
                </a:solidFill>
              </a:rPr>
            </a:br>
            <a:endParaRPr lang="ru-RU" sz="3200" b="1" dirty="0" smtClean="0">
              <a:solidFill>
                <a:srgbClr val="0000CC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5435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ru-RU" sz="3600" b="1" u="sng" dirty="0" smtClean="0"/>
          </a:p>
          <a:p>
            <a:pPr marL="0" indent="0" eaLnBrk="1" hangingPunct="1">
              <a:buFontTx/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№ 1314, 1317есептер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00" y="188640"/>
            <a:ext cx="233203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C:\Documents and Settings\Анна\Рабочий стол\Анимации о космосе\3089576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229200"/>
            <a:ext cx="1357313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77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0,6*10=</a:t>
            </a:r>
          </a:p>
          <a:p>
            <a:pPr marL="0" indent="0">
              <a:buNone/>
            </a:pPr>
            <a:r>
              <a:rPr lang="en-US" dirty="0" smtClean="0"/>
              <a:t>0,6*100=</a:t>
            </a:r>
          </a:p>
          <a:p>
            <a:pPr marL="0" indent="0">
              <a:buNone/>
            </a:pPr>
            <a:r>
              <a:rPr lang="en-US" dirty="0" smtClean="0"/>
              <a:t>0,6*1000=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123,9</a:t>
            </a:r>
            <a:r>
              <a:rPr lang="kk-KZ" dirty="0" smtClean="0"/>
              <a:t>:10</a:t>
            </a:r>
            <a:r>
              <a:rPr lang="en-US" dirty="0" smtClean="0"/>
              <a:t>=</a:t>
            </a:r>
          </a:p>
          <a:p>
            <a:r>
              <a:rPr lang="en-US" dirty="0" smtClean="0"/>
              <a:t>123,9</a:t>
            </a:r>
            <a:r>
              <a:rPr lang="kk-KZ" dirty="0" smtClean="0"/>
              <a:t>:100</a:t>
            </a:r>
            <a:r>
              <a:rPr lang="en-US" dirty="0" smtClean="0"/>
              <a:t>=</a:t>
            </a:r>
          </a:p>
          <a:p>
            <a:r>
              <a:rPr lang="en-US" dirty="0" smtClean="0"/>
              <a:t>123,9</a:t>
            </a:r>
            <a:r>
              <a:rPr lang="kk-KZ" dirty="0" smtClean="0"/>
              <a:t>:1000</a:t>
            </a:r>
            <a:r>
              <a:rPr lang="en-US" dirty="0" smtClean="0"/>
              <a:t>=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42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>Теңдеуді шеш</a:t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kk-KZ" dirty="0" smtClean="0"/>
              <a:t>10х</a:t>
            </a:r>
            <a:r>
              <a:rPr lang="en-US" smtClean="0"/>
              <a:t>=5,8+3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2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621</Words>
  <Application>Microsoft Office PowerPoint</Application>
  <PresentationFormat>Экран (4:3)</PresentationFormat>
  <Paragraphs>219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20</vt:i4>
      </vt:variant>
    </vt:vector>
  </HeadingPairs>
  <TitlesOfParts>
    <vt:vector size="34" baseType="lpstr">
      <vt:lpstr>Оформление по умолчанию</vt:lpstr>
      <vt:lpstr>3_Оформление по умолчанию</vt:lpstr>
      <vt:lpstr>4_Оформление по умолчанию</vt:lpstr>
      <vt:lpstr>7_Оформление по умолчанию</vt:lpstr>
      <vt:lpstr>8_Оформление по умолчанию</vt:lpstr>
      <vt:lpstr>11_Оформление по умолчанию</vt:lpstr>
      <vt:lpstr>12_Оформление по умолчанию</vt:lpstr>
      <vt:lpstr>13_Оформление по умолчанию</vt:lpstr>
      <vt:lpstr>14_Оформление по умолчанию</vt:lpstr>
      <vt:lpstr>15_Оформление по умолчанию</vt:lpstr>
      <vt:lpstr>16_Оформление по умолчанию</vt:lpstr>
      <vt:lpstr>17_Оформление по умолчанию</vt:lpstr>
      <vt:lpstr>18_Оформление по умолчанию</vt:lpstr>
      <vt:lpstr>Круги</vt:lpstr>
      <vt:lpstr>САЯХАТ САБАҚ</vt:lpstr>
      <vt:lpstr>Қайталау сұрақтары:</vt:lpstr>
      <vt:lpstr>1. «Ғарыш» станциясы</vt:lpstr>
      <vt:lpstr>Жаңа сабақ</vt:lpstr>
      <vt:lpstr> 2.«Математика» станциясы </vt:lpstr>
      <vt:lpstr>Ауызша  есеп  </vt:lpstr>
      <vt:lpstr>4. «Математика» станциясы </vt:lpstr>
      <vt:lpstr> </vt:lpstr>
      <vt:lpstr>Презентация PowerPoint</vt:lpstr>
      <vt:lpstr>Презентация PowerPoint</vt:lpstr>
      <vt:lpstr>Жауап</vt:lpstr>
      <vt:lpstr>3.Математикалық жаттығу</vt:lpstr>
      <vt:lpstr>Семантикалық карта Үшінші қазақ ғарышкерін білу үшін мына тапсырманы орындаймыз.</vt:lpstr>
      <vt:lpstr>Презентация PowerPoint</vt:lpstr>
      <vt:lpstr>Презентация PowerPoint</vt:lpstr>
      <vt:lpstr>Презентация PowerPoint</vt:lpstr>
      <vt:lpstr>Сабақты қорытындылау</vt:lpstr>
      <vt:lpstr>    Үйге тапсырма  </vt:lpstr>
      <vt:lpstr>Презентация PowerPoint</vt:lpstr>
      <vt:lpstr>  Теңдеуді шеш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САЯХАТ САБАҚ</dc:title>
  <dc:creator>Сага</dc:creator>
  <cp:lastModifiedBy>Сага</cp:lastModifiedBy>
  <cp:revision>43</cp:revision>
  <dcterms:created xsi:type="dcterms:W3CDTF">2016-02-06T07:08:44Z</dcterms:created>
  <dcterms:modified xsi:type="dcterms:W3CDTF">2016-02-24T11:28:02Z</dcterms:modified>
</cp:coreProperties>
</file>