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3" r:id="rId2"/>
    <p:sldId id="311" r:id="rId3"/>
    <p:sldId id="285" r:id="rId4"/>
    <p:sldId id="286" r:id="rId5"/>
    <p:sldId id="287" r:id="rId6"/>
    <p:sldId id="288" r:id="rId7"/>
    <p:sldId id="289" r:id="rId8"/>
    <p:sldId id="306" r:id="rId9"/>
    <p:sldId id="293" r:id="rId10"/>
    <p:sldId id="294" r:id="rId11"/>
    <p:sldId id="308" r:id="rId12"/>
    <p:sldId id="307" r:id="rId13"/>
    <p:sldId id="310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5" r:id="rId24"/>
    <p:sldId id="272" r:id="rId25"/>
    <p:sldId id="275" r:id="rId26"/>
    <p:sldId id="276" r:id="rId27"/>
    <p:sldId id="277" r:id="rId28"/>
    <p:sldId id="280" r:id="rId29"/>
    <p:sldId id="281" r:id="rId30"/>
    <p:sldId id="259" r:id="rId31"/>
    <p:sldId id="260" r:id="rId32"/>
    <p:sldId id="262" r:id="rId33"/>
    <p:sldId id="265" r:id="rId3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B5123-4EFD-4B06-912C-E2CBCCC2E33B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23885-3AEB-4CF5-8A97-AB0FF05F0F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39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BDF201-8E73-422B-8F09-980C7F03A4D9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(*) – щелчок для анимации</a:t>
            </a:r>
          </a:p>
          <a:p>
            <a:r>
              <a:rPr lang="ru-RU" altLang="ru-RU"/>
              <a:t>Сегодня на уроке мы  изучим строение и функции органов мочевыделительной системы. Узнаем,  как образуется моча, и почему возникают болезни почек. 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05A10-71D7-404D-AB3D-6B7D29827437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Сегодня на уроке мы</a:t>
            </a:r>
          </a:p>
          <a:p>
            <a:r>
              <a:rPr lang="ru-RU" altLang="ru-RU"/>
              <a:t>Изучим строение и функции органов мочевыделительной системы. Научимся узнавать их на рисунке. </a:t>
            </a:r>
          </a:p>
          <a:p>
            <a:r>
              <a:rPr lang="ru-RU" altLang="ru-RU"/>
              <a:t>Узнаем,  как образуется моча. Чем отличается первичная моча от вторичной. </a:t>
            </a:r>
          </a:p>
          <a:p>
            <a:r>
              <a:rPr lang="ru-RU" altLang="ru-RU"/>
              <a:t>Сможем объяснить, почему важно иметь здоровые почки.  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31DAFB-920A-4984-9063-D0CA0538D901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1000" i="1"/>
              <a:t>Работа со схемой «Этапы обмена веществ».</a:t>
            </a:r>
          </a:p>
          <a:p>
            <a:r>
              <a:rPr lang="ru-RU" altLang="ru-RU" sz="1000" i="1"/>
              <a:t>Обмен веществ – один из главных признаков живого. Он состоит из трех этапов. </a:t>
            </a:r>
          </a:p>
          <a:p>
            <a:r>
              <a:rPr lang="ru-RU" altLang="ru-RU" sz="1000" i="1"/>
              <a:t>*Первый этап - поступление веществ в организм. Например, в организм человека с пищей поступают органические вещества.  </a:t>
            </a:r>
          </a:p>
          <a:p>
            <a:r>
              <a:rPr lang="ru-RU" altLang="ru-RU" sz="1000" i="1"/>
              <a:t>*Второй этап - внутриклеточный обмен. </a:t>
            </a:r>
          </a:p>
          <a:p>
            <a:r>
              <a:rPr lang="ru-RU" altLang="ru-RU" sz="1000" i="1"/>
              <a:t>*Во время этого этапа из белков, жиров и углеводов образуются некоторые вредные вещества. </a:t>
            </a:r>
          </a:p>
          <a:p>
            <a:r>
              <a:rPr lang="ru-RU" altLang="ru-RU" sz="1000" i="1"/>
              <a:t>Прочитайте в учебнике на стр. 170 первый абзац. Найдите ответ на вопрос, какие именно вредные вещества образуются из белков, а какие – из жиров и углеводов?</a:t>
            </a:r>
          </a:p>
          <a:p>
            <a:r>
              <a:rPr lang="ru-RU" altLang="ru-RU" sz="1000" i="1"/>
              <a:t>Итак, какие продукты распада образуются из белков? *(дети отвечают, а я щелкаю мышкой на каждое слово: мочевина, соли, вода и углекислый газ)</a:t>
            </a:r>
          </a:p>
          <a:p>
            <a:r>
              <a:rPr lang="ru-RU" altLang="ru-RU" sz="1000" i="1"/>
              <a:t>А из жиров и углеводов образуются … *(дети отвечают, а я щелкаю мышкой на каждое слово: вода и углекислый газ). </a:t>
            </a:r>
          </a:p>
          <a:p>
            <a:r>
              <a:rPr lang="ru-RU" altLang="ru-RU" sz="1000" i="1"/>
              <a:t>Ребята, эти вещества не нужны клетке, и даже могут быть для нее опасны. *Поэтому очень важен третий этап – выделение продуктов обмена. </a:t>
            </a:r>
            <a:r>
              <a:rPr lang="ru-RU" altLang="ru-RU" sz="1000"/>
              <a:t>Процесс выделения - это своего рода непрерывная уборка и чистка всех клеток, тканей и органов, в ходе которой организм избавляется от ненужных химических соединений. Благодаря чему сохраняется постоянство внутренней среды человека – </a:t>
            </a:r>
            <a:r>
              <a:rPr lang="ru-RU" altLang="ru-RU" sz="1000" i="1"/>
              <a:t>гомеостаз. </a:t>
            </a:r>
            <a:endParaRPr lang="ru-RU" altLang="ru-RU"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BF05C9-379C-4B01-9851-4B317ABB9F77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В удалении ненужных и вредных веществ участвуют различные органы. Проанализируйте таблицу. </a:t>
            </a:r>
          </a:p>
          <a:p>
            <a:r>
              <a:rPr lang="ru-RU" altLang="ru-RU" dirty="0"/>
              <a:t>Можно ли говорить, что кожа, легкие и почки выполняют в организме выделительную функцию? (Да, они выводят продукты обмена веществ из организма)</a:t>
            </a:r>
          </a:p>
          <a:p>
            <a:r>
              <a:rPr lang="ru-RU" altLang="ru-RU" dirty="0"/>
              <a:t>Какие вещества выделяются через легкие? (Углекислый газ и вода) </a:t>
            </a:r>
          </a:p>
          <a:p>
            <a:r>
              <a:rPr lang="ru-RU" altLang="ru-RU" dirty="0"/>
              <a:t>Какова роль кожи в выделении веществ? (Избыток солей выводится с потом через кожу)</a:t>
            </a:r>
          </a:p>
          <a:p>
            <a:r>
              <a:rPr lang="ru-RU" altLang="ru-RU" dirty="0"/>
              <a:t>Как вы считаете, какой орган наиболее активно выводит из организма воду и твердые вещества? (Почки, поэтому их называют биологическим фильтром. Основная часть вредных веществ удаляется из организма с мочой через </a:t>
            </a:r>
            <a:r>
              <a:rPr lang="ru-RU" altLang="ru-RU" i="1" dirty="0"/>
              <a:t>органы мочевыделительной системы</a:t>
            </a:r>
            <a:r>
              <a:rPr lang="ru-RU" altLang="ru-RU" dirty="0"/>
              <a:t> ).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573837-58C7-43F8-9BFA-E55D95724F0C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Почки – очень сложный орган, и появились они в процессе эволюции не сразу. </a:t>
            </a:r>
          </a:p>
          <a:p>
            <a:r>
              <a:rPr lang="ru-RU" altLang="ru-RU"/>
              <a:t>*У простейших продукты выделения выводятся путем диффузии или с помощью сократительных вакуолей. </a:t>
            </a:r>
          </a:p>
          <a:p>
            <a:r>
              <a:rPr lang="ru-RU" altLang="ru-RU"/>
              <a:t>Труднее приходится многоклеточным организмам: продуктов обмена веществ у них много, а размеры тела не позволяют «выбрасывать мусор» из клеток прямо в окружающую среду. Поэтому даже у примитивных животных появляются специализированные органы, образующие выделительную систему. </a:t>
            </a:r>
          </a:p>
          <a:p>
            <a:r>
              <a:rPr lang="ru-RU" altLang="ru-RU"/>
              <a:t>*Вспомните, какие органы выделения характерны для кольчатых червей? (метанефридии, в каждом кольце имеется пара выделительных воронок, трубочек и пор). </a:t>
            </a:r>
          </a:p>
          <a:p>
            <a:r>
              <a:rPr lang="ru-RU" altLang="ru-RU"/>
              <a:t>У членистоногих? * у ракообразных зеленые железы в основании усиков, *у паукообразных и насекомых – мальпигиевы сосуды)</a:t>
            </a:r>
          </a:p>
          <a:p>
            <a:r>
              <a:rPr lang="ru-RU" altLang="ru-RU"/>
              <a:t>*У хордовых? (парные почки и мочеточники, мочевой пузырь, мочеиспускательный канал или клоака). А к какому типу относится человек? (К типу Хордовые).</a:t>
            </a:r>
          </a:p>
          <a:p>
            <a:r>
              <a:rPr lang="ru-RU" altLang="ru-RU"/>
              <a:t>Значит, какие органы выделения у человека? (Те  же, что у животных на нижнем ряду слайда - лягушки, рыбы, кролика- почки, мочеточники, мочевой пузырь, мочеиспускательный канал, нет только клоаки). Они образуют мочевыделительную систему человека. 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0B28CD-C4A8-4993-8862-0D6225A9581D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Составьте короткий рассказ по схеме. </a:t>
            </a:r>
          </a:p>
          <a:p>
            <a:r>
              <a:rPr lang="ru-RU" altLang="ru-RU" i="1"/>
              <a:t>Возможный ответ: </a:t>
            </a:r>
          </a:p>
          <a:p>
            <a:r>
              <a:rPr lang="ru-RU" altLang="ru-RU" i="1"/>
              <a:t>К органам мочевыделительной системы человека относятся: </a:t>
            </a:r>
          </a:p>
          <a:p>
            <a:r>
              <a:rPr lang="ru-RU" altLang="ru-RU" i="1"/>
              <a:t>1. Почки. </a:t>
            </a:r>
            <a:endParaRPr lang="ru-RU" altLang="ru-RU" b="1" i="1"/>
          </a:p>
          <a:p>
            <a:r>
              <a:rPr lang="ru-RU" altLang="ru-RU" b="1" i="1"/>
              <a:t>2. </a:t>
            </a:r>
            <a:r>
              <a:rPr lang="ru-RU" altLang="ru-RU" i="1"/>
              <a:t>Мочеточники.</a:t>
            </a:r>
          </a:p>
          <a:p>
            <a:r>
              <a:rPr lang="ru-RU" altLang="ru-RU" i="1"/>
              <a:t>3. Мочевой пузырь</a:t>
            </a:r>
          </a:p>
          <a:p>
            <a:r>
              <a:rPr lang="ru-RU" altLang="ru-RU" i="1"/>
              <a:t>4. Мочеиспускательный канал</a:t>
            </a:r>
          </a:p>
          <a:p>
            <a:r>
              <a:rPr lang="ru-RU" altLang="ru-RU"/>
              <a:t>** Я щелкаю мышкой, ученик дополняет свой ответ: </a:t>
            </a:r>
          </a:p>
          <a:p>
            <a:r>
              <a:rPr lang="ru-RU" altLang="ru-RU" i="1"/>
              <a:t>Почки являются мочеобразующим органом, а мочеточники, мочевой пузырь и мочеиспускательный канал - мочевыводящими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26AC2B-7742-4679-88EC-709F0F37A017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Давайте рассмотри строение почки. </a:t>
            </a:r>
          </a:p>
          <a:p>
            <a:r>
              <a:rPr lang="ru-RU" altLang="ru-RU"/>
              <a:t>*Снаружи почка покрыта плотной оболочкой из соединительной ткани. </a:t>
            </a:r>
          </a:p>
          <a:p>
            <a:r>
              <a:rPr lang="ru-RU" altLang="ru-RU"/>
              <a:t>* Под капсулой расположен корковый слой почек</a:t>
            </a:r>
          </a:p>
          <a:p>
            <a:r>
              <a:rPr lang="ru-RU" altLang="ru-RU"/>
              <a:t>*Ниже – мозговой слой, *состоящий из пирамидок</a:t>
            </a:r>
          </a:p>
          <a:p>
            <a:r>
              <a:rPr lang="ru-RU" altLang="ru-RU"/>
              <a:t>*Пирамидки открываются в малые почечные чашки</a:t>
            </a:r>
          </a:p>
          <a:p>
            <a:r>
              <a:rPr lang="ru-RU" altLang="ru-RU"/>
              <a:t>*Малые чашки впадают в большие почечные чашки</a:t>
            </a:r>
          </a:p>
          <a:p>
            <a:r>
              <a:rPr lang="ru-RU" altLang="ru-RU"/>
              <a:t>*А те открываются в почечную лоханку. Вспомните, что такое лохань? (Вид корыта). В лоханку поступает моча, которая затем движется по мочеточникам в сторону мочевого пузыря. </a:t>
            </a:r>
          </a:p>
          <a:p>
            <a:r>
              <a:rPr lang="ru-RU" altLang="ru-RU"/>
              <a:t>Маленькое отступление. Что такое лоханка мы уже выяснили. А что такое лох? Это вид кустарников, их выращивают как декоративные растения и медоносы.  Теперь вы знаете значение слов лох и лоханка и, надеюсь не будете использовать их в качестве ругательства? </a:t>
            </a:r>
          </a:p>
          <a:p>
            <a:r>
              <a:rPr lang="ru-RU" altLang="ru-RU"/>
              <a:t>Кровь для фильтрации *поступает в почки по почечной артерии, а очищенная кровь собирается в *почечную вену. 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7DD50-DB66-43B0-8C55-7952136203C4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Прочитайте заголовок слайда (Микростроение почки).</a:t>
            </a:r>
          </a:p>
          <a:p>
            <a:r>
              <a:rPr lang="ru-RU" altLang="ru-RU"/>
              <a:t> Что означает этот заголовок? (Что мы будем рассматривать внутреннее строение почки под микроскопом)</a:t>
            </a:r>
          </a:p>
          <a:p>
            <a:r>
              <a:rPr lang="ru-RU" altLang="ru-RU"/>
              <a:t>По щелчку появляется рамка «Нефрон - структурно-функциональная единица почки». Как вы понимаете словосочетание «Структурно-функциональная единица»? (Структурная единица – это то, из чего строится орган, в нашем случае почка. Функциональная единица – это такая часть органа, которая  выполняет его функции, работу).</a:t>
            </a:r>
          </a:p>
          <a:p>
            <a:r>
              <a:rPr lang="ru-RU" altLang="ru-RU"/>
              <a:t>В тетради записываем: Нефрон - самая маленькая единица почки, в которой идет фильтрация крови.</a:t>
            </a:r>
          </a:p>
          <a:p>
            <a:r>
              <a:rPr lang="ru-RU" altLang="ru-RU"/>
              <a:t>В каждой почке насчитывается около 1 млн. нефронов.</a:t>
            </a:r>
          </a:p>
          <a:p>
            <a:r>
              <a:rPr lang="ru-RU" altLang="ru-RU" u="sng"/>
              <a:t>Учащиеся подписывают части нефрона в тетрадях</a:t>
            </a:r>
            <a:r>
              <a:rPr lang="ru-RU" altLang="ru-RU"/>
              <a:t>:</a:t>
            </a:r>
          </a:p>
          <a:p>
            <a:r>
              <a:rPr lang="ru-RU" altLang="ru-RU"/>
              <a:t>Каждый нефрон начинается двуслойной </a:t>
            </a:r>
            <a:r>
              <a:rPr lang="ru-RU" altLang="ru-RU" i="1" u="sng"/>
              <a:t>капсулой</a:t>
            </a:r>
            <a:r>
              <a:rPr lang="ru-RU" altLang="ru-RU"/>
              <a:t> . </a:t>
            </a:r>
          </a:p>
          <a:p>
            <a:r>
              <a:rPr lang="ru-RU" altLang="ru-RU"/>
              <a:t>От капсулы отходит </a:t>
            </a:r>
            <a:r>
              <a:rPr lang="ru-RU" altLang="ru-RU" u="sng"/>
              <a:t>извитой каналец(*)</a:t>
            </a:r>
            <a:r>
              <a:rPr lang="ru-RU" altLang="ru-RU"/>
              <a:t>, который делает </a:t>
            </a:r>
            <a:r>
              <a:rPr lang="ru-RU" altLang="ru-RU" u="sng"/>
              <a:t>петлю</a:t>
            </a:r>
            <a:r>
              <a:rPr lang="ru-RU" altLang="ru-RU"/>
              <a:t>, а потом впадает в </a:t>
            </a:r>
            <a:r>
              <a:rPr lang="ru-RU" altLang="ru-RU" u="sng"/>
              <a:t>собирательную трубочку</a:t>
            </a:r>
            <a:r>
              <a:rPr lang="ru-RU" altLang="ru-RU"/>
              <a:t>. Канальцев в почке очень много, их общая длина достигает 100 км. </a:t>
            </a:r>
          </a:p>
          <a:p>
            <a:r>
              <a:rPr lang="ru-RU" altLang="ru-RU"/>
              <a:t>В капсулу заходит </a:t>
            </a:r>
            <a:r>
              <a:rPr lang="ru-RU" altLang="ru-RU" u="sng"/>
              <a:t>артерия</a:t>
            </a:r>
            <a:r>
              <a:rPr lang="ru-RU" altLang="ru-RU"/>
              <a:t>, образуя в ней </a:t>
            </a:r>
            <a:r>
              <a:rPr lang="ru-RU" altLang="ru-RU" i="1" u="sng"/>
              <a:t>капиллярный клубочек </a:t>
            </a:r>
            <a:r>
              <a:rPr lang="ru-RU" altLang="ru-RU" i="1"/>
              <a:t>.</a:t>
            </a:r>
            <a:r>
              <a:rPr lang="ru-RU" altLang="ru-RU"/>
              <a:t> Выйдя из капсулы, артериальный кровеносный сосуд снова ветвится на </a:t>
            </a:r>
            <a:r>
              <a:rPr lang="ru-RU" altLang="ru-RU" u="sng"/>
              <a:t>капилляры</a:t>
            </a:r>
            <a:r>
              <a:rPr lang="ru-RU" altLang="ru-RU"/>
              <a:t>, которые оплетают стенки канальца. </a:t>
            </a:r>
          </a:p>
          <a:p>
            <a:r>
              <a:rPr lang="ru-RU" altLang="ru-RU"/>
              <a:t>Очищенная кровь собирается в почечные </a:t>
            </a:r>
            <a:r>
              <a:rPr lang="ru-RU" altLang="ru-RU" u="sng"/>
              <a:t>вены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2672CA-1B0E-43AC-8582-22C5F458EE0F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ru-RU" altLang="ru-RU" sz="1000" b="1">
                <a:solidFill>
                  <a:schemeClr val="accent2"/>
                </a:solidFill>
              </a:rPr>
              <a:t>Уберите лишнее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Извитой каналец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Петля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Лоханка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Собирательная трубочка</a:t>
            </a:r>
          </a:p>
          <a:p>
            <a:pPr marL="228600" indent="-228600"/>
            <a:r>
              <a:rPr lang="ru-RU" altLang="ru-RU" sz="1000">
                <a:solidFill>
                  <a:schemeClr val="accent2"/>
                </a:solidFill>
              </a:rPr>
              <a:t>Ответ: 3. лоханка, она не является частью нефрона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ru-RU" altLang="ru-RU" sz="1000"/>
              <a:t>Капиллярный клубочек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ru-RU" altLang="ru-RU" sz="1000"/>
              <a:t>Мочеточник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ru-RU" altLang="ru-RU" sz="1000"/>
              <a:t>Извитой каналец</a:t>
            </a:r>
          </a:p>
          <a:p>
            <a:pPr marL="228600" indent="-228600">
              <a:lnSpc>
                <a:spcPct val="90000"/>
              </a:lnSpc>
              <a:buFontTx/>
              <a:buAutoNum type="arabicPeriod"/>
            </a:pPr>
            <a:r>
              <a:rPr lang="ru-RU" altLang="ru-RU" sz="1000"/>
              <a:t>Капсула </a:t>
            </a:r>
          </a:p>
          <a:p>
            <a:pPr marL="228600" indent="-228600"/>
            <a:r>
              <a:rPr lang="ru-RU" altLang="ru-RU" sz="1000">
                <a:solidFill>
                  <a:schemeClr val="accent2"/>
                </a:solidFill>
              </a:rPr>
              <a:t>Ответ:2 мочеточник, он не является частью нефрона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63E7E-6938-41FE-9391-37E9F69C19DA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dirty="0"/>
              <a:t> </a:t>
            </a:r>
            <a:r>
              <a:rPr lang="ru-RU" altLang="ru-RU" sz="900" b="1" dirty="0">
                <a:solidFill>
                  <a:schemeClr val="accent2"/>
                </a:solidFill>
              </a:rPr>
              <a:t>Какими номерами обозначены части нефрона: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Извитой каналец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Капиллярная сеть канальца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Почечная капсула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Собирательная трубочка 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Капиллярный клубочек</a:t>
            </a:r>
          </a:p>
          <a:p>
            <a:r>
              <a:rPr lang="ru-RU" altLang="ru-RU" sz="900" dirty="0">
                <a:solidFill>
                  <a:schemeClr val="accent2"/>
                </a:solidFill>
              </a:rPr>
              <a:t>*Ответы: 2,1,4,5,3</a:t>
            </a:r>
          </a:p>
          <a:p>
            <a:r>
              <a:rPr lang="ru-RU" altLang="ru-RU" sz="900" dirty="0">
                <a:solidFill>
                  <a:schemeClr val="accent2"/>
                </a:solidFill>
              </a:rPr>
              <a:t>Поднимите руку, у кого получилось так же?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3F30DF-EB64-42B6-BA5F-CBEDD5A84EB9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800"/>
              <a:t>Рассмотрим схему строения нефрона еще раз. Показываю капсулу, обращаю внимание ,что она двухслойная и переходит в извитой каналец, а он – в собирательную трубочку. Прошу обратить внимание на кровеносный сосуд.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Беседа. </a:t>
            </a:r>
            <a:r>
              <a:rPr lang="ru-RU" altLang="ru-RU" sz="800" u="sng"/>
              <a:t>В тетрадь пишем</a:t>
            </a:r>
            <a:r>
              <a:rPr lang="ru-RU" altLang="ru-RU" sz="800"/>
              <a:t>: Работа нефрона.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В связи с тем что  приносящий кровеносный сосуд шире, чем выносящий, давление крови в капиллярном клубочке повышается до 70 мм рт. ст., а давление в полости капсулы низкое (около 30 мм рт. ст.). За счет разности давления происходит фильтрация веществ, находящихся в крови, в полость капсулы почечного тельца. </a:t>
            </a:r>
            <a:r>
              <a:rPr lang="ru-RU" altLang="ru-RU" sz="800" u="sng"/>
              <a:t>В тетрадь пишем</a:t>
            </a:r>
            <a:r>
              <a:rPr lang="ru-RU" altLang="ru-RU" sz="800"/>
              <a:t>: Кровь в капсуле находится под давлением. Плазма крови фильтруется через капсулу.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Через почечные клубочки фильтруется до 1500 л крови в сутки. </a:t>
            </a:r>
          </a:p>
          <a:p>
            <a:pPr>
              <a:lnSpc>
                <a:spcPct val="80000"/>
              </a:lnSpc>
            </a:pPr>
            <a:r>
              <a:rPr lang="ru-RU" altLang="ru-RU" sz="800" b="1"/>
              <a:t>Задания учащимся: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1. В крови, принесенной в нефрон содержатся как полезные, так и вредные вещества. Вспомните начало урока, схему «Обмен веществ» и дайте ответ на вопрос: какие из веществ, представленных на схеме, вы считаете полезными? (белки, глюкоза, вода). А вредными? (избыток воды, соли и мочевина).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2. * Проследите движение </a:t>
            </a:r>
            <a:r>
              <a:rPr lang="ru-RU" altLang="ru-RU" sz="800" b="1"/>
              <a:t>белковой молекулы</a:t>
            </a:r>
            <a:r>
              <a:rPr lang="ru-RU" altLang="ru-RU" sz="800"/>
              <a:t>. Фильтруется ли она через капсулу нефрона? (нет, белковые молекулы слишком крупные, кроме того они – ценные для организма вещества). </a:t>
            </a:r>
            <a:r>
              <a:rPr lang="ru-RU" altLang="ru-RU" sz="800" u="sng"/>
              <a:t>В тетрадь пишем</a:t>
            </a:r>
            <a:r>
              <a:rPr lang="ru-RU" altLang="ru-RU" sz="800"/>
              <a:t>: Белки не фильтруются через капсулу.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3. *Проследите за движением </a:t>
            </a:r>
            <a:r>
              <a:rPr lang="ru-RU" altLang="ru-RU" sz="800" b="1"/>
              <a:t>глюкозы</a:t>
            </a:r>
            <a:r>
              <a:rPr lang="ru-RU" altLang="ru-RU" sz="800"/>
              <a:t>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- Фильтруется ли она через капсулу нефрона? В какую часть нефрона она попадает? (Да, фильтруется и попадает в извитой каналец). </a:t>
            </a:r>
            <a:r>
              <a:rPr lang="ru-RU" altLang="ru-RU" u="sng"/>
              <a:t>В тетрадь пишем</a:t>
            </a:r>
            <a:r>
              <a:rPr lang="ru-RU" altLang="ru-RU"/>
              <a:t>: плазма крови без белков попадает в извитой каналец – это первичная моча. </a:t>
            </a:r>
          </a:p>
          <a:p>
            <a:pPr>
              <a:lnSpc>
                <a:spcPct val="80000"/>
              </a:lnSpc>
            </a:pPr>
            <a:endParaRPr lang="ru-RU" altLang="ru-RU"/>
          </a:p>
          <a:p>
            <a:pPr>
              <a:lnSpc>
                <a:spcPct val="80000"/>
              </a:lnSpc>
            </a:pPr>
            <a:r>
              <a:rPr lang="ru-RU" altLang="ru-RU"/>
              <a:t>У человека образуется 150л первичной мочи в сутки.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- Попадает ли глюкоза в собирательную трубочку? (Нет). 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- Что происходит с глюкозой в нижней части канальца? (Молекулы глюкозы всасываются обратно в кровь).</a:t>
            </a:r>
            <a:r>
              <a:rPr lang="ru-RU" altLang="ru-RU"/>
              <a:t> </a:t>
            </a:r>
            <a:r>
              <a:rPr lang="ru-RU" altLang="ru-RU" sz="800" u="sng"/>
              <a:t>В тетрадь пишем</a:t>
            </a:r>
            <a:r>
              <a:rPr lang="ru-RU" altLang="ru-RU" sz="800"/>
              <a:t>: Из первичной мочи глюкоза, </a:t>
            </a:r>
            <a:r>
              <a:rPr lang="ru-RU" altLang="ru-RU"/>
              <a:t>аминокислоты, витамины и др. ценные вещества всасываются обратно в кровь.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За 1 мин. В канальце образуется 125 г фильтрата, из них 124 г. Всасывается обратно.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4.*Опишите процесс движения </a:t>
            </a:r>
            <a:r>
              <a:rPr lang="ru-RU" altLang="ru-RU" sz="800" b="1"/>
              <a:t>солей и мочевины</a:t>
            </a:r>
            <a:r>
              <a:rPr lang="ru-RU" altLang="ru-RU" sz="800"/>
              <a:t> из капиллярного клубочка до собирательной трубочки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(Соли и мочевина, просачиваются в капсулу нефрона, потом движутся по извитому канальцу. Из канальца – в собирательную трубочку).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5. *Проследите по схеме и объясните, что происходит с </a:t>
            </a:r>
            <a:r>
              <a:rPr lang="ru-RU" altLang="ru-RU" sz="800" b="1"/>
              <a:t>водой?</a:t>
            </a:r>
            <a:r>
              <a:rPr lang="ru-RU" altLang="ru-RU" sz="800"/>
              <a:t> (Вода просачивается через мембраны капсулы, попадает в извитой каналец, а потом часть воды  всасывается обратно в кровь, а другая часть движется по извитому канальцу в собирательную трубочку). 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6. Сделайте общий вывод о работе нефрона (Ценные вещества возвращаются в кровь, а ненужные или лишние отфильтровываются из крови, собираются в собирательной трубочке и выводятся) </a:t>
            </a:r>
            <a:r>
              <a:rPr lang="ru-RU" altLang="ru-RU" sz="800" u="sng"/>
              <a:t>В тетрадь пишем</a:t>
            </a:r>
            <a:r>
              <a:rPr lang="ru-RU" altLang="ru-RU" sz="800"/>
              <a:t>: Мочевина, мочевая кислота, избыток солей обратно не всасываются, поэтому они накапливаются во вторичной моче.</a:t>
            </a:r>
          </a:p>
          <a:p>
            <a:pPr>
              <a:lnSpc>
                <a:spcPct val="80000"/>
              </a:lnSpc>
            </a:pPr>
            <a:r>
              <a:rPr lang="ru-RU" altLang="ru-RU" sz="800"/>
              <a:t>В результате обратного всасывания у взрослого человека в мочевых канальцах образуется до 1,5— 2,5 л </a:t>
            </a:r>
            <a:r>
              <a:rPr lang="ru-RU" altLang="ru-RU" sz="800" i="1"/>
              <a:t>вторичной </a:t>
            </a:r>
            <a:r>
              <a:rPr lang="ru-RU" altLang="ru-RU" sz="800"/>
              <a:t>(конечной) </a:t>
            </a:r>
            <a:r>
              <a:rPr lang="ru-RU" altLang="ru-RU" sz="800" i="1"/>
              <a:t>мочи </a:t>
            </a:r>
            <a:r>
              <a:rPr lang="ru-RU" altLang="ru-RU" sz="800"/>
              <a:t>в сутки; у детей количество мочи меньше.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6031F5-55F5-4D08-84BC-C81F7F862E43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ru-RU" altLang="ru-RU"/>
              <a:t> Куда попадут ненужные вещества из собирательной трубочки? Расположите органы в нужной последовательности.  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Мочевой пузырь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Мочеточники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Лоханка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Почечные  чашки</a:t>
            </a:r>
          </a:p>
          <a:p>
            <a:pPr marL="228600" indent="-228600">
              <a:buFontTx/>
              <a:buAutoNum type="arabicPeriod"/>
            </a:pPr>
            <a:r>
              <a:rPr lang="ru-RU" altLang="ru-RU"/>
              <a:t>Мочеиспускательный  канал</a:t>
            </a:r>
          </a:p>
          <a:p>
            <a:pPr marL="228600" indent="-228600"/>
            <a:r>
              <a:rPr lang="ru-RU" altLang="ru-RU"/>
              <a:t>*Ответ: 4,3,2,1,5</a:t>
            </a:r>
          </a:p>
          <a:p>
            <a:pPr marL="228600" indent="-228600"/>
            <a:r>
              <a:rPr lang="ru-RU" altLang="ru-RU"/>
              <a:t>(В почечные чашки, лоханку, мочеточники, мочевой пузырь, мочеиспускательный канал)</a:t>
            </a:r>
          </a:p>
          <a:p>
            <a:pPr marL="228600" indent="-228600"/>
            <a:endParaRPr lang="ru-RU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97DB0D-ECA3-45AC-9963-9CEE770D9061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>
                <a:solidFill>
                  <a:schemeClr val="accent2"/>
                </a:solidFill>
              </a:rPr>
              <a:t>Какой процесс в организме иллюстрируют эти числа?</a:t>
            </a:r>
          </a:p>
          <a:p>
            <a:r>
              <a:rPr lang="ru-RU" altLang="ru-RU">
                <a:solidFill>
                  <a:schemeClr val="accent2"/>
                </a:solidFill>
              </a:rPr>
              <a:t>1500 л </a:t>
            </a:r>
            <a:r>
              <a:rPr lang="ru-RU" altLang="ru-RU">
                <a:solidFill>
                  <a:schemeClr val="accent2"/>
                </a:solidFill>
                <a:sym typeface="Symbol" pitchFamily="18" charset="2"/>
              </a:rPr>
              <a:t> 150 л 1,5 л</a:t>
            </a:r>
          </a:p>
          <a:p>
            <a:r>
              <a:rPr lang="ru-RU" altLang="ru-RU">
                <a:solidFill>
                  <a:schemeClr val="accent2"/>
                </a:solidFill>
                <a:sym typeface="Symbol" pitchFamily="18" charset="2"/>
              </a:rPr>
              <a:t>Ответ: 1500 л крови фильтруется за сутки через клубочки; 150 л первичной мочи образуется; 1,5 литра – вторичной.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1A85C1-348E-4707-9E66-9626A159ACDE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1000">
                <a:solidFill>
                  <a:srgbClr val="800000"/>
                </a:solidFill>
              </a:rPr>
              <a:t>Сравните состав первичной и вторичной мочи. Объясните разницу.</a:t>
            </a:r>
          </a:p>
          <a:p>
            <a:r>
              <a:rPr lang="ru-RU" altLang="ru-RU" sz="1000">
                <a:solidFill>
                  <a:srgbClr val="800000"/>
                </a:solidFill>
              </a:rPr>
              <a:t>(Первичная моча содержит полезные вещества: аминокислоты, витамины, глюкозу, часть солей и воды. </a:t>
            </a:r>
          </a:p>
          <a:p>
            <a:r>
              <a:rPr lang="ru-RU" altLang="ru-RU" sz="1000">
                <a:solidFill>
                  <a:srgbClr val="800000"/>
                </a:solidFill>
              </a:rPr>
              <a:t>Вторичная моча содержит то, что нужно удалить из организма).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B8771C-E05E-4FCC-AFC1-1A2ED311F8E5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sz="1000" b="1"/>
              <a:t>Осмыслите следующий факт:</a:t>
            </a:r>
            <a:endParaRPr lang="ru-RU" altLang="ru-RU" sz="1000"/>
          </a:p>
          <a:p>
            <a:r>
              <a:rPr lang="ru-RU" altLang="ru-RU" sz="1000"/>
              <a:t>при нарушении обеих почек наступает сильное отравление всего организма и человек погибает уже через 5 дней.</a:t>
            </a:r>
          </a:p>
          <a:p>
            <a:r>
              <a:rPr lang="ru-RU" altLang="ru-RU" sz="1000" b="1"/>
              <a:t>Объясните:</a:t>
            </a:r>
            <a:r>
              <a:rPr lang="ru-RU" altLang="ru-RU" sz="1000"/>
              <a:t> а) какими веществами отравляется человек с поврежденными почками, хотя никакие яды в организм из среды не поступали; б) какие функции выполняют почки?</a:t>
            </a:r>
          </a:p>
          <a:p>
            <a:r>
              <a:rPr lang="ru-RU" altLang="ru-RU" sz="1000"/>
              <a:t>В ходе обсуждения формулируются основные </a:t>
            </a:r>
            <a:r>
              <a:rPr lang="ru-RU" altLang="ru-RU" sz="1000" b="1"/>
              <a:t>функции почек</a:t>
            </a:r>
            <a:r>
              <a:rPr lang="ru-RU" altLang="ru-RU" sz="1000"/>
              <a:t>:</a:t>
            </a:r>
          </a:p>
          <a:p>
            <a:r>
              <a:rPr lang="ru-RU" altLang="ru-RU" sz="1000"/>
              <a:t>1) выделительная (удаляют избыток воды, органических и неорганических ве­ществ, продукты азотистого обмена);</a:t>
            </a:r>
          </a:p>
          <a:p>
            <a:r>
              <a:rPr lang="ru-RU" altLang="ru-RU" sz="1000"/>
              <a:t>2) защитная (обеспечивают выведение из организма токсических соединений, образовавшихся в процессе обмена веществ).</a:t>
            </a:r>
          </a:p>
          <a:p>
            <a:r>
              <a:rPr lang="ru-RU" altLang="ru-RU" sz="1000"/>
              <a:t>3) участвуют в поддержании постоянного состава внутренней среды организма.</a:t>
            </a:r>
          </a:p>
          <a:p>
            <a:r>
              <a:rPr lang="ru-RU" altLang="ru-RU" sz="1000"/>
              <a:t>Третий пункт учитель поясняет таким примером: почки удаляют не только продукты распада, но и излишки питательных веществ, способные нанести вред организму. Представьте, что некий сладкоежка съел целую банку варенья. Часть сахара задержала бы печень, но и после этого в кровь могло бы попасть слишком много сахара. Это привело бы к тому, что раствор плазмы крови, а потом и тканевая жидкость стали бы более концентрированными, чем растворы, содержащиеся в клетке. Вода из клеток начала бы выходить наружу, и обезвоженные клетки не смогли бы работать. Но этого не происходит, потому что почки удаляют избыток сахара с мочой. Так почки поддерживают постоянство внутренней среды организма, снижая количество воды, солей, питательных веществ и продуктов обмена до нормы. 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6BAF64-7272-488C-9DD1-F1B40C028B3F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Если человек болен, организм функционирует иначе, чем когда он здоров. Отражается это и на составе мочи.Об этом знали еще средневековые врачи, Уже в </a:t>
            </a:r>
            <a:r>
              <a:rPr lang="en-US" altLang="ru-RU"/>
              <a:t>XIV </a:t>
            </a:r>
            <a:r>
              <a:rPr lang="ru-RU" altLang="ru-RU"/>
              <a:t>веке мы находим в литературе научные статьи о составе мочи. Мочу исследовали по запаху, по цвету. В мочу ставили разные цветы и по тому, насколько быстро они увядали, судили о здоровье или о болезни человека.</a:t>
            </a:r>
            <a:br>
              <a:rPr lang="ru-RU" altLang="ru-RU"/>
            </a:br>
            <a:r>
              <a:rPr lang="ru-RU" altLang="ru-RU"/>
              <a:t>В наше время мочу исследуют в лабораториях. С помощью различных химических веществ устанавливают, нет ли в моче сахара или белка, не находятся ли в ней красящие вещества желчи или другие вещества, которые здоровый организм не мог бы выделить.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71DB6-8CC5-4C19-8397-2A59C83E9D0F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 b="1"/>
              <a:t>Закрепление и проверка усвоения темы урока. </a:t>
            </a:r>
            <a:endParaRPr lang="ru-RU" altLang="ru-RU"/>
          </a:p>
          <a:p>
            <a:r>
              <a:rPr lang="ru-RU" altLang="ru-RU"/>
              <a:t>можете ли вы теперь ответить на вопрос, поставленный в начале урока ?</a:t>
            </a:r>
          </a:p>
          <a:p>
            <a:r>
              <a:rPr lang="ru-RU" altLang="ru-RU"/>
              <a:t>ОТВЕТ: Рисунками представлены части почки: чашки, пирамидки, лоханка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52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6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7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094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64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7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34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292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09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909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DE4A9-C7A0-4E26-AFAD-D9D9C1F5A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69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F59F0-8C3D-4D7A-BA5D-921BF8A03694}" type="datetimeFigureOut">
              <a:rPr lang="ru-RU" smtClean="0"/>
              <a:t>02.04.2015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4BAF0-BD3E-47DF-92CB-5A29D5924F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150425" y="2276872"/>
            <a:ext cx="4814063" cy="2304256"/>
          </a:xfrm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kk-KZ" altLang="ru-RU" sz="4000" b="1" dirty="0" smtClean="0">
                <a:solidFill>
                  <a:srgbClr val="002060"/>
                </a:solidFill>
              </a:rPr>
              <a:t>Сабақтың  тақырыбы:</a:t>
            </a:r>
            <a:br>
              <a:rPr lang="kk-KZ" altLang="ru-RU" sz="4000" b="1" dirty="0" smtClean="0">
                <a:solidFill>
                  <a:srgbClr val="002060"/>
                </a:solidFill>
              </a:rPr>
            </a:br>
            <a:r>
              <a:rPr lang="kk-KZ" altLang="ru-RU" sz="4000" b="1" dirty="0" smtClean="0">
                <a:solidFill>
                  <a:srgbClr val="660066"/>
                </a:solidFill>
              </a:rPr>
              <a:t>Зәр  шығару  жүйесі, құрылысы  мен  қызметі</a:t>
            </a:r>
            <a:endParaRPr lang="ru-RU" altLang="ru-RU" sz="4000" b="1" dirty="0">
              <a:solidFill>
                <a:srgbClr val="660066"/>
              </a:solidFill>
            </a:endParaRPr>
          </a:p>
        </p:txBody>
      </p:sp>
      <p:pic>
        <p:nvPicPr>
          <p:cNvPr id="2053" name="Picture 5" descr="Мочевыделительная система и магистральные кровеносные сосуд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7" y="332656"/>
            <a:ext cx="4119198" cy="54006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89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2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Содержимое 3" descr="lll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836" y="3238885"/>
            <a:ext cx="2928937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Содержимое 10" descr="02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2994025"/>
            <a:ext cx="1785938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7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Организмнің</a:t>
            </a:r>
            <a:r>
              <a:rPr lang="ru-RU" sz="48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4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шығару</a:t>
            </a:r>
            <a:r>
              <a:rPr lang="ru-RU" sz="48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4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жүйесі</a:t>
            </a:r>
            <a:r>
              <a:rPr lang="ru-RU" sz="48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4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мүшелері</a:t>
            </a:r>
            <a:endParaRPr lang="ru-RU" sz="4800" b="1" dirty="0" smtClean="0">
              <a:solidFill>
                <a:srgbClr val="68452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Содержимое 6" descr="Yeastkil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1" y="2871788"/>
            <a:ext cx="278606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32063" y="1484784"/>
            <a:ext cx="2571750" cy="13849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dirty="0" err="1" smtClean="0">
                <a:solidFill>
                  <a:srgbClr val="875A2D"/>
                </a:solidFill>
              </a:rPr>
              <a:t>Асқорыту</a:t>
            </a:r>
            <a:r>
              <a:rPr lang="ru-RU" altLang="ru-RU" sz="2800" dirty="0" smtClean="0">
                <a:solidFill>
                  <a:srgbClr val="875A2D"/>
                </a:solidFill>
              </a:rPr>
              <a:t>  </a:t>
            </a:r>
            <a:r>
              <a:rPr lang="ru-RU" altLang="ru-RU" sz="2800" dirty="0" err="1" smtClean="0">
                <a:solidFill>
                  <a:srgbClr val="875A2D"/>
                </a:solidFill>
              </a:rPr>
              <a:t>жүйесінің</a:t>
            </a:r>
            <a:r>
              <a:rPr lang="ru-RU" altLang="ru-RU" sz="2800" dirty="0" smtClean="0">
                <a:solidFill>
                  <a:srgbClr val="875A2D"/>
                </a:solidFill>
              </a:rPr>
              <a:t>  </a:t>
            </a:r>
            <a:r>
              <a:rPr lang="ru-RU" altLang="ru-RU" sz="2800" dirty="0" err="1" smtClean="0">
                <a:solidFill>
                  <a:srgbClr val="875A2D"/>
                </a:solidFill>
              </a:rPr>
              <a:t>соңғы</a:t>
            </a:r>
            <a:r>
              <a:rPr lang="ru-RU" altLang="ru-RU" sz="2800" dirty="0" smtClean="0">
                <a:solidFill>
                  <a:srgbClr val="875A2D"/>
                </a:solidFill>
              </a:rPr>
              <a:t>  </a:t>
            </a:r>
            <a:r>
              <a:rPr lang="ru-RU" altLang="ru-RU" sz="2800" dirty="0" err="1" smtClean="0">
                <a:solidFill>
                  <a:srgbClr val="875A2D"/>
                </a:solidFill>
              </a:rPr>
              <a:t>бөлімі</a:t>
            </a:r>
            <a:endParaRPr lang="ru-RU" altLang="ru-RU" sz="2800" b="1" dirty="0">
              <a:solidFill>
                <a:srgbClr val="684522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91629" y="1884893"/>
            <a:ext cx="1571625" cy="584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 err="1" smtClean="0">
                <a:solidFill>
                  <a:srgbClr val="684522"/>
                </a:solidFill>
              </a:rPr>
              <a:t>Өкпе</a:t>
            </a:r>
            <a:r>
              <a:rPr lang="ru-RU" altLang="ru-RU" sz="3200" b="1" dirty="0" smtClean="0"/>
              <a:t> </a:t>
            </a:r>
            <a:endParaRPr lang="ru-RU" altLang="ru-RU" sz="3200" b="1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14313" y="1762444"/>
            <a:ext cx="2000250" cy="15696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 err="1" smtClean="0">
                <a:solidFill>
                  <a:srgbClr val="684522"/>
                </a:solidFill>
              </a:rPr>
              <a:t>Тері</a:t>
            </a:r>
            <a:r>
              <a:rPr lang="ru-RU" altLang="ru-RU" sz="3200" dirty="0" smtClean="0"/>
              <a:t> </a:t>
            </a:r>
            <a:endParaRPr lang="ru-RU" altLang="ru-RU" sz="3200" dirty="0"/>
          </a:p>
          <a:p>
            <a:pPr algn="ctr" eaLnBrk="1" hangingPunct="1"/>
            <a:r>
              <a:rPr lang="ru-RU" altLang="ru-RU" sz="3200" dirty="0" smtClean="0">
                <a:solidFill>
                  <a:srgbClr val="875A2D"/>
                </a:solidFill>
              </a:rPr>
              <a:t>(тер  </a:t>
            </a:r>
            <a:r>
              <a:rPr lang="ru-RU" altLang="ru-RU" sz="3200" dirty="0" err="1" smtClean="0">
                <a:solidFill>
                  <a:srgbClr val="875A2D"/>
                </a:solidFill>
              </a:rPr>
              <a:t>бездері</a:t>
            </a:r>
            <a:r>
              <a:rPr lang="ru-RU" altLang="ru-RU" sz="3200" dirty="0" smtClean="0">
                <a:solidFill>
                  <a:srgbClr val="875A2D"/>
                </a:solidFill>
              </a:rPr>
              <a:t>)</a:t>
            </a:r>
            <a:endParaRPr lang="ru-RU" altLang="ru-RU" sz="3200" dirty="0">
              <a:solidFill>
                <a:srgbClr val="875A2D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1" y="1484784"/>
            <a:ext cx="2178496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err="1" smtClean="0">
                <a:solidFill>
                  <a:srgbClr val="684522"/>
                </a:solidFill>
              </a:rPr>
              <a:t>Зәршығару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жүйесі</a:t>
            </a:r>
            <a:endParaRPr lang="ru-RU" altLang="ru-RU" sz="2800" b="1" dirty="0">
              <a:solidFill>
                <a:srgbClr val="684522"/>
              </a:solidFill>
            </a:endParaRPr>
          </a:p>
        </p:txBody>
      </p:sp>
      <p:pic>
        <p:nvPicPr>
          <p:cNvPr id="11" name="Содержимое 4" descr="k1575527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3916362"/>
            <a:ext cx="2317750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56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7" presetID="5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4" presetID="5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3" presetID="5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1127522"/>
            <a:ext cx="6769100" cy="577056"/>
          </a:xfrm>
        </p:spPr>
        <p:txBody>
          <a:bodyPr>
            <a:noAutofit/>
          </a:bodyPr>
          <a:lstStyle/>
          <a:p>
            <a:r>
              <a:rPr lang="ru-RU" altLang="ru-RU" b="1" dirty="0" err="1" smtClean="0">
                <a:solidFill>
                  <a:srgbClr val="002060"/>
                </a:solidFill>
              </a:rPr>
              <a:t>Бүгінгі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сабақта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біз</a:t>
            </a:r>
            <a:r>
              <a:rPr lang="ru-RU" altLang="ru-RU" b="1" dirty="0" smtClean="0">
                <a:solidFill>
                  <a:srgbClr val="002060"/>
                </a:solidFill>
              </a:rPr>
              <a:t>…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229600" cy="4525962"/>
          </a:xfr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ru-RU" altLang="ru-RU" b="1" dirty="0" err="1" smtClean="0"/>
              <a:t>Зәр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шығару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жүйесінің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құрылысы</a:t>
            </a:r>
            <a:r>
              <a:rPr lang="ru-RU" altLang="ru-RU" b="1" dirty="0" smtClean="0"/>
              <a:t>  мен  </a:t>
            </a:r>
            <a:r>
              <a:rPr lang="ru-RU" altLang="ru-RU" b="1" dirty="0" err="1" smtClean="0"/>
              <a:t>қызметін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сурет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бойынша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оқып</a:t>
            </a:r>
            <a:r>
              <a:rPr lang="ru-RU" altLang="ru-RU" b="1" dirty="0" smtClean="0"/>
              <a:t>,  </a:t>
            </a:r>
            <a:r>
              <a:rPr lang="ru-RU" altLang="ru-RU" b="1" dirty="0" err="1" smtClean="0"/>
              <a:t>білеміз</a:t>
            </a:r>
            <a:r>
              <a:rPr lang="ru-RU" altLang="ru-RU" b="1" dirty="0" smtClean="0"/>
              <a:t>. </a:t>
            </a:r>
            <a:endParaRPr lang="ru-RU" altLang="ru-RU" b="1" dirty="0"/>
          </a:p>
          <a:p>
            <a:r>
              <a:rPr lang="ru-RU" altLang="ru-RU" b="1" dirty="0" err="1" smtClean="0"/>
              <a:t>Зәрдің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қалай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түзілетінін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білеміз</a:t>
            </a:r>
            <a:r>
              <a:rPr lang="ru-RU" altLang="ru-RU" b="1" dirty="0" smtClean="0"/>
              <a:t>, </a:t>
            </a:r>
            <a:r>
              <a:rPr lang="ru-RU" altLang="ru-RU" b="1" dirty="0" err="1" smtClean="0"/>
              <a:t>алғашқы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зәр</a:t>
            </a:r>
            <a:r>
              <a:rPr lang="ru-RU" altLang="ru-RU" b="1" dirty="0" smtClean="0"/>
              <a:t>  мен  </a:t>
            </a:r>
            <a:r>
              <a:rPr lang="ru-RU" altLang="ru-RU" b="1" dirty="0" err="1" smtClean="0"/>
              <a:t>екінші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реттік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зәрдің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ерекшелігін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ажыратамыз</a:t>
            </a:r>
            <a:r>
              <a:rPr lang="ru-RU" altLang="ru-RU" b="1" dirty="0" smtClean="0"/>
              <a:t>.</a:t>
            </a:r>
          </a:p>
          <a:p>
            <a:r>
              <a:rPr lang="ru-RU" altLang="ru-RU" b="1" dirty="0" err="1" smtClean="0"/>
              <a:t>Бүйректің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саулығы</a:t>
            </a:r>
            <a:r>
              <a:rPr lang="ru-RU" altLang="ru-RU" b="1" dirty="0" smtClean="0"/>
              <a:t>  неге  </a:t>
            </a:r>
            <a:r>
              <a:rPr lang="ru-RU" altLang="ru-RU" b="1" dirty="0" err="1" smtClean="0"/>
              <a:t>керек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екендігіне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көз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жеткіземіз</a:t>
            </a:r>
            <a:r>
              <a:rPr lang="ru-RU" altLang="ru-RU" b="1" dirty="0" smtClean="0"/>
              <a:t>.  </a:t>
            </a:r>
            <a:endParaRPr lang="ru-RU" altLang="ru-RU" b="1" dirty="0"/>
          </a:p>
        </p:txBody>
      </p:sp>
      <p:pic>
        <p:nvPicPr>
          <p:cNvPr id="96260" name="Picture 4" descr="чудачок"/>
          <p:cNvPicPr>
            <a:picLocks noChangeAspect="1" noChangeArrowheads="1"/>
          </p:cNvPicPr>
          <p:nvPr/>
        </p:nvPicPr>
        <p:blipFill>
          <a:blip r:embed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1084263" cy="1011237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8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71703" y="0"/>
            <a:ext cx="8229600" cy="836712"/>
          </a:xfrm>
        </p:spPr>
        <p:txBody>
          <a:bodyPr/>
          <a:lstStyle/>
          <a:p>
            <a:r>
              <a:rPr lang="kk-KZ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   алмасудың  кезеңдері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94" name="AutoShape 50"/>
          <p:cNvSpPr>
            <a:spLocks noChangeAspect="1" noChangeArrowheads="1"/>
          </p:cNvSpPr>
          <p:nvPr/>
        </p:nvSpPr>
        <p:spPr bwMode="auto">
          <a:xfrm>
            <a:off x="-27848" y="1116809"/>
            <a:ext cx="9144000" cy="5373687"/>
          </a:xfrm>
          <a:prstGeom prst="rect">
            <a:avLst/>
          </a:prstGeom>
          <a:solidFill>
            <a:srgbClr val="99CC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 i="1"/>
          </a:p>
        </p:txBody>
      </p:sp>
      <p:sp>
        <p:nvSpPr>
          <p:cNvPr id="57400" name="AutoShape 56"/>
          <p:cNvSpPr>
            <a:spLocks noChangeArrowheads="1"/>
          </p:cNvSpPr>
          <p:nvPr/>
        </p:nvSpPr>
        <p:spPr bwMode="auto">
          <a:xfrm>
            <a:off x="2700338" y="4576392"/>
            <a:ext cx="1414462" cy="842962"/>
          </a:xfrm>
          <a:prstGeom prst="pentag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000080"/>
                </a:solidFill>
              </a:rPr>
              <a:t>Н</a:t>
            </a:r>
            <a:r>
              <a:rPr lang="ru-RU" altLang="ru-RU" sz="2400" b="1" baseline="-25000">
                <a:solidFill>
                  <a:srgbClr val="000080"/>
                </a:solidFill>
              </a:rPr>
              <a:t>2</a:t>
            </a:r>
            <a:r>
              <a:rPr lang="ru-RU" altLang="ru-RU" sz="2400" b="1">
                <a:solidFill>
                  <a:srgbClr val="000080"/>
                </a:solidFill>
              </a:rPr>
              <a:t>О</a:t>
            </a:r>
            <a:endParaRPr lang="ru-RU" altLang="ru-RU"/>
          </a:p>
        </p:txBody>
      </p:sp>
      <p:sp>
        <p:nvSpPr>
          <p:cNvPr id="57401" name="AutoShape 57"/>
          <p:cNvSpPr>
            <a:spLocks noChangeArrowheads="1"/>
          </p:cNvSpPr>
          <p:nvPr/>
        </p:nvSpPr>
        <p:spPr bwMode="auto">
          <a:xfrm>
            <a:off x="4787900" y="4485081"/>
            <a:ext cx="1271588" cy="842962"/>
          </a:xfrm>
          <a:prstGeom prst="pentag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000080"/>
                </a:solidFill>
              </a:rPr>
              <a:t>СО</a:t>
            </a:r>
            <a:r>
              <a:rPr lang="ru-RU" altLang="ru-RU" sz="2400" b="1" baseline="-25000">
                <a:solidFill>
                  <a:srgbClr val="000080"/>
                </a:solidFill>
              </a:rPr>
              <a:t>2</a:t>
            </a:r>
            <a:endParaRPr lang="ru-RU" altLang="ru-RU"/>
          </a:p>
        </p:txBody>
      </p:sp>
      <p:sp>
        <p:nvSpPr>
          <p:cNvPr id="57402" name="AutoShape 58"/>
          <p:cNvSpPr>
            <a:spLocks noChangeArrowheads="1"/>
          </p:cNvSpPr>
          <p:nvPr/>
        </p:nvSpPr>
        <p:spPr bwMode="auto">
          <a:xfrm>
            <a:off x="6264275" y="4602166"/>
            <a:ext cx="2759075" cy="842962"/>
          </a:xfrm>
          <a:prstGeom prst="hexagon">
            <a:avLst>
              <a:gd name="adj" fmla="val 81827"/>
              <a:gd name="vf" fmla="val 11547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rgbClr val="000080"/>
                </a:solidFill>
              </a:rPr>
              <a:t>Мочевина</a:t>
            </a:r>
            <a:endParaRPr lang="ru-RU" altLang="ru-RU" sz="2400" dirty="0"/>
          </a:p>
          <a:p>
            <a:endParaRPr lang="ru-RU" altLang="ru-RU" dirty="0"/>
          </a:p>
        </p:txBody>
      </p:sp>
      <p:sp>
        <p:nvSpPr>
          <p:cNvPr id="57404" name="Oval 60"/>
          <p:cNvSpPr>
            <a:spLocks noChangeArrowheads="1"/>
          </p:cNvSpPr>
          <p:nvPr/>
        </p:nvSpPr>
        <p:spPr bwMode="auto">
          <a:xfrm>
            <a:off x="5274" y="4474635"/>
            <a:ext cx="2051050" cy="84296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 dirty="0" err="1" smtClean="0">
                <a:solidFill>
                  <a:srgbClr val="000080"/>
                </a:solidFill>
              </a:rPr>
              <a:t>Тұздар</a:t>
            </a:r>
            <a:endParaRPr lang="ru-RU" altLang="ru-RU" dirty="0"/>
          </a:p>
        </p:txBody>
      </p:sp>
      <p:sp>
        <p:nvSpPr>
          <p:cNvPr id="57395" name="AutoShape 51"/>
          <p:cNvSpPr>
            <a:spLocks noChangeArrowheads="1"/>
          </p:cNvSpPr>
          <p:nvPr/>
        </p:nvSpPr>
        <p:spPr bwMode="auto">
          <a:xfrm>
            <a:off x="2423318" y="1110068"/>
            <a:ext cx="4243388" cy="52705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28575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altLang="ru-RU" sz="2800" b="1" dirty="0" err="1" smtClean="0">
                <a:solidFill>
                  <a:srgbClr val="000000"/>
                </a:solidFill>
              </a:rPr>
              <a:t>Кенеулі</a:t>
            </a:r>
            <a:r>
              <a:rPr lang="ru-RU" altLang="ru-RU" sz="2800" b="1" dirty="0" smtClean="0">
                <a:solidFill>
                  <a:srgbClr val="000000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000000"/>
                </a:solidFill>
              </a:rPr>
              <a:t>заттардың</a:t>
            </a:r>
            <a:r>
              <a:rPr lang="ru-RU" altLang="ru-RU" sz="2800" b="1" dirty="0" smtClean="0">
                <a:solidFill>
                  <a:srgbClr val="000000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000000"/>
                </a:solidFill>
              </a:rPr>
              <a:t>түсуі</a:t>
            </a:r>
            <a:r>
              <a:rPr lang="ru-RU" altLang="ru-RU" sz="2800" b="1" dirty="0" smtClean="0">
                <a:solidFill>
                  <a:srgbClr val="000000"/>
                </a:solidFill>
              </a:rPr>
              <a:t> </a:t>
            </a:r>
            <a:endParaRPr lang="ru-RU" altLang="ru-RU" sz="2800" dirty="0"/>
          </a:p>
        </p:txBody>
      </p:sp>
      <p:sp>
        <p:nvSpPr>
          <p:cNvPr id="57409" name="AutoShape 65"/>
          <p:cNvSpPr>
            <a:spLocks noChangeArrowheads="1"/>
          </p:cNvSpPr>
          <p:nvPr/>
        </p:nvSpPr>
        <p:spPr bwMode="auto">
          <a:xfrm>
            <a:off x="2411413" y="4576392"/>
            <a:ext cx="1412875" cy="842962"/>
          </a:xfrm>
          <a:prstGeom prst="pentag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000080"/>
                </a:solidFill>
              </a:rPr>
              <a:t>Н</a:t>
            </a:r>
            <a:r>
              <a:rPr lang="ru-RU" altLang="ru-RU" sz="2400" b="1" baseline="-25000">
                <a:solidFill>
                  <a:srgbClr val="000080"/>
                </a:solidFill>
              </a:rPr>
              <a:t>2</a:t>
            </a:r>
            <a:r>
              <a:rPr lang="ru-RU" altLang="ru-RU" sz="2400" b="1">
                <a:solidFill>
                  <a:srgbClr val="000080"/>
                </a:solidFill>
              </a:rPr>
              <a:t>О</a:t>
            </a:r>
            <a:endParaRPr lang="ru-RU" altLang="ru-RU"/>
          </a:p>
        </p:txBody>
      </p:sp>
      <p:sp>
        <p:nvSpPr>
          <p:cNvPr id="57410" name="AutoShape 66"/>
          <p:cNvSpPr>
            <a:spLocks noChangeArrowheads="1"/>
          </p:cNvSpPr>
          <p:nvPr/>
        </p:nvSpPr>
        <p:spPr bwMode="auto">
          <a:xfrm>
            <a:off x="4427538" y="4485081"/>
            <a:ext cx="1273175" cy="842962"/>
          </a:xfrm>
          <a:prstGeom prst="pentagon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400" b="1">
                <a:solidFill>
                  <a:srgbClr val="000080"/>
                </a:solidFill>
              </a:rPr>
              <a:t>СО</a:t>
            </a:r>
            <a:r>
              <a:rPr lang="ru-RU" altLang="ru-RU" sz="2400" b="1" baseline="-25000">
                <a:solidFill>
                  <a:srgbClr val="000080"/>
                </a:solidFill>
              </a:rPr>
              <a:t>2</a:t>
            </a:r>
            <a:endParaRPr lang="ru-RU" altLang="ru-RU"/>
          </a:p>
        </p:txBody>
      </p:sp>
      <p:grpSp>
        <p:nvGrpSpPr>
          <p:cNvPr id="57417" name="Group 73"/>
          <p:cNvGrpSpPr>
            <a:grpSpLocks/>
          </p:cNvGrpSpPr>
          <p:nvPr/>
        </p:nvGrpSpPr>
        <p:grpSpPr bwMode="auto">
          <a:xfrm>
            <a:off x="2351814" y="1637493"/>
            <a:ext cx="4384675" cy="938212"/>
            <a:chOff x="1445" y="1181"/>
            <a:chExt cx="2762" cy="591"/>
          </a:xfrm>
        </p:grpSpPr>
        <p:sp>
          <p:nvSpPr>
            <p:cNvPr id="57396" name="AutoShape 52"/>
            <p:cNvSpPr>
              <a:spLocks noChangeArrowheads="1"/>
            </p:cNvSpPr>
            <p:nvPr/>
          </p:nvSpPr>
          <p:spPr bwMode="auto">
            <a:xfrm>
              <a:off x="1445" y="1440"/>
              <a:ext cx="2762" cy="332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kk-KZ" altLang="ru-RU" sz="2600" b="1" dirty="0" smtClean="0"/>
                <a:t>Жасушаішілік  алмасу</a:t>
              </a:r>
              <a:endParaRPr lang="ru-RU" altLang="ru-RU" sz="2600" b="1" dirty="0"/>
            </a:p>
          </p:txBody>
        </p:sp>
        <p:cxnSp>
          <p:nvCxnSpPr>
            <p:cNvPr id="57405" name="AutoShape 61"/>
            <p:cNvCxnSpPr>
              <a:cxnSpLocks noChangeShapeType="1"/>
              <a:stCxn id="57395" idx="2"/>
              <a:endCxn id="57396" idx="0"/>
            </p:cNvCxnSpPr>
            <p:nvPr/>
          </p:nvCxnSpPr>
          <p:spPr bwMode="auto">
            <a:xfrm flipH="1">
              <a:off x="2826" y="1181"/>
              <a:ext cx="1" cy="259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7416" name="Group 72"/>
          <p:cNvGrpSpPr>
            <a:grpSpLocks/>
          </p:cNvGrpSpPr>
          <p:nvPr/>
        </p:nvGrpSpPr>
        <p:grpSpPr bwMode="auto">
          <a:xfrm>
            <a:off x="395288" y="2476501"/>
            <a:ext cx="8447087" cy="1262063"/>
            <a:chOff x="249" y="1606"/>
            <a:chExt cx="5321" cy="795"/>
          </a:xfrm>
        </p:grpSpPr>
        <p:sp>
          <p:nvSpPr>
            <p:cNvPr id="57398" name="AutoShape 54"/>
            <p:cNvSpPr>
              <a:spLocks noChangeArrowheads="1"/>
            </p:cNvSpPr>
            <p:nvPr/>
          </p:nvSpPr>
          <p:spPr bwMode="auto">
            <a:xfrm>
              <a:off x="3061" y="2069"/>
              <a:ext cx="2509" cy="311"/>
            </a:xfrm>
            <a:prstGeom prst="roundRect">
              <a:avLst>
                <a:gd name="adj" fmla="val 16667"/>
              </a:avLst>
            </a:prstGeom>
            <a:solidFill>
              <a:srgbClr val="FF99CC"/>
            </a:solidFill>
            <a:ln w="38100">
              <a:pattFill prst="sphere">
                <a:fgClr>
                  <a:srgbClr val="000080"/>
                </a:fgClr>
                <a:bgClr>
                  <a:srgbClr val="FFFF00"/>
                </a:bgClr>
              </a:patt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k-KZ" altLang="ru-RU" sz="2300" b="1" dirty="0" smtClean="0">
                  <a:solidFill>
                    <a:srgbClr val="002060"/>
                  </a:solidFill>
                </a:rPr>
                <a:t>Көмірсу  мен  майдан</a:t>
              </a:r>
              <a:endParaRPr lang="ru-RU" altLang="ru-RU" sz="2300" b="1" dirty="0">
                <a:solidFill>
                  <a:srgbClr val="002060"/>
                </a:solidFill>
              </a:endParaRPr>
            </a:p>
          </p:txBody>
        </p:sp>
        <p:sp>
          <p:nvSpPr>
            <p:cNvPr id="57399" name="AutoShape 55"/>
            <p:cNvSpPr>
              <a:spLocks noChangeArrowheads="1"/>
            </p:cNvSpPr>
            <p:nvPr/>
          </p:nvSpPr>
          <p:spPr bwMode="auto">
            <a:xfrm>
              <a:off x="249" y="2069"/>
              <a:ext cx="2358" cy="332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38100">
              <a:pattFill prst="sphere">
                <a:fgClr>
                  <a:srgbClr val="000080"/>
                </a:fgClr>
                <a:bgClr>
                  <a:srgbClr val="FFFF00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altLang="ru-RU" sz="2800" b="1" dirty="0" err="1" smtClean="0">
                  <a:solidFill>
                    <a:srgbClr val="002060"/>
                  </a:solidFill>
                </a:rPr>
                <a:t>Нәруыздан</a:t>
              </a:r>
              <a:r>
                <a:rPr lang="ru-RU" altLang="ru-RU" sz="2800" b="1" dirty="0" smtClean="0">
                  <a:solidFill>
                    <a:srgbClr val="002060"/>
                  </a:solidFill>
                </a:rPr>
                <a:t> </a:t>
              </a:r>
              <a:endParaRPr lang="ru-RU" altLang="ru-RU" sz="2800" dirty="0">
                <a:solidFill>
                  <a:srgbClr val="002060"/>
                </a:solidFill>
              </a:endParaRPr>
            </a:p>
          </p:txBody>
        </p:sp>
        <p:grpSp>
          <p:nvGrpSpPr>
            <p:cNvPr id="57415" name="Group 71"/>
            <p:cNvGrpSpPr>
              <a:grpSpLocks/>
            </p:cNvGrpSpPr>
            <p:nvPr/>
          </p:nvGrpSpPr>
          <p:grpSpPr bwMode="auto">
            <a:xfrm>
              <a:off x="1428" y="1606"/>
              <a:ext cx="2888" cy="463"/>
              <a:chOff x="1428" y="1606"/>
              <a:chExt cx="2888" cy="463"/>
            </a:xfrm>
          </p:grpSpPr>
          <p:cxnSp>
            <p:nvCxnSpPr>
              <p:cNvPr id="57407" name="AutoShape 63"/>
              <p:cNvCxnSpPr>
                <a:cxnSpLocks noChangeShapeType="1"/>
                <a:endCxn id="57399" idx="0"/>
              </p:cNvCxnSpPr>
              <p:nvPr/>
            </p:nvCxnSpPr>
            <p:spPr bwMode="auto">
              <a:xfrm rot="10800000" flipV="1">
                <a:off x="1428" y="1888"/>
                <a:ext cx="1406" cy="169"/>
              </a:xfrm>
              <a:prstGeom prst="bentConnector2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414" name="AutoShape 70"/>
              <p:cNvCxnSpPr>
                <a:cxnSpLocks noChangeShapeType="1"/>
                <a:stCxn id="57396" idx="2"/>
                <a:endCxn id="57398" idx="0"/>
              </p:cNvCxnSpPr>
              <p:nvPr/>
            </p:nvCxnSpPr>
            <p:spPr bwMode="auto">
              <a:xfrm rot="16200000" flipH="1">
                <a:off x="3358" y="1111"/>
                <a:ext cx="463" cy="1453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rgbClr val="EB2143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7420" name="Group 76"/>
          <p:cNvGrpSpPr>
            <a:grpSpLocks/>
          </p:cNvGrpSpPr>
          <p:nvPr/>
        </p:nvGrpSpPr>
        <p:grpSpPr bwMode="auto">
          <a:xfrm>
            <a:off x="1530673" y="5093096"/>
            <a:ext cx="6145213" cy="1166813"/>
            <a:chOff x="944" y="3430"/>
            <a:chExt cx="3871" cy="735"/>
          </a:xfrm>
        </p:grpSpPr>
        <p:sp>
          <p:nvSpPr>
            <p:cNvPr id="57397" name="AutoShape 53"/>
            <p:cNvSpPr>
              <a:spLocks noChangeArrowheads="1"/>
            </p:cNvSpPr>
            <p:nvPr/>
          </p:nvSpPr>
          <p:spPr bwMode="auto">
            <a:xfrm>
              <a:off x="944" y="3800"/>
              <a:ext cx="3871" cy="365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8575">
              <a:solidFill>
                <a:srgbClr val="333399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2800" b="1" dirty="0" err="1" smtClean="0">
                  <a:solidFill>
                    <a:srgbClr val="000000"/>
                  </a:solidFill>
                </a:rPr>
                <a:t>Зат</a:t>
              </a:r>
              <a:r>
                <a:rPr lang="ru-RU" altLang="ru-RU" sz="2800" b="1" dirty="0" smtClean="0">
                  <a:solidFill>
                    <a:srgbClr val="000000"/>
                  </a:solidFill>
                </a:rPr>
                <a:t> </a:t>
              </a:r>
              <a:r>
                <a:rPr lang="ru-RU" altLang="ru-RU" sz="2800" b="1" dirty="0" err="1" smtClean="0">
                  <a:solidFill>
                    <a:srgbClr val="000000"/>
                  </a:solidFill>
                </a:rPr>
                <a:t>алмасудан</a:t>
              </a:r>
              <a:r>
                <a:rPr lang="ru-RU" altLang="ru-RU" sz="2800" b="1" dirty="0" smtClean="0">
                  <a:solidFill>
                    <a:srgbClr val="000000"/>
                  </a:solidFill>
                </a:rPr>
                <a:t>  </a:t>
              </a:r>
              <a:r>
                <a:rPr lang="ru-RU" altLang="ru-RU" sz="2800" b="1" dirty="0" err="1" smtClean="0">
                  <a:solidFill>
                    <a:srgbClr val="000000"/>
                  </a:solidFill>
                </a:rPr>
                <a:t>шығатын</a:t>
              </a:r>
              <a:r>
                <a:rPr lang="ru-RU" altLang="ru-RU" sz="2800" b="1" dirty="0" smtClean="0">
                  <a:solidFill>
                    <a:srgbClr val="000000"/>
                  </a:solidFill>
                </a:rPr>
                <a:t>  </a:t>
              </a:r>
              <a:r>
                <a:rPr lang="ru-RU" altLang="ru-RU" sz="2800" b="1" dirty="0" err="1" smtClean="0">
                  <a:solidFill>
                    <a:srgbClr val="000000"/>
                  </a:solidFill>
                </a:rPr>
                <a:t>өнімдер</a:t>
              </a:r>
              <a:endParaRPr lang="ru-RU" altLang="ru-RU" sz="2800" dirty="0"/>
            </a:p>
          </p:txBody>
        </p:sp>
        <p:sp>
          <p:nvSpPr>
            <p:cNvPr id="57419" name="Line 75"/>
            <p:cNvSpPr>
              <a:spLocks noChangeShapeType="1"/>
            </p:cNvSpPr>
            <p:nvPr/>
          </p:nvSpPr>
          <p:spPr bwMode="auto">
            <a:xfrm>
              <a:off x="2744" y="3430"/>
              <a:ext cx="0" cy="364"/>
            </a:xfrm>
            <a:prstGeom prst="line">
              <a:avLst/>
            </a:prstGeom>
            <a:noFill/>
            <a:ln w="57150">
              <a:solidFill>
                <a:srgbClr val="EB214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0916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7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5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21 0.02266 L -0.68646 -0.13456 " pathEditMode="fixed" rAng="0" ptsTypes="AA">
                                      <p:cBhvr>
                                        <p:cTn id="41" dur="1000" fill="hold"/>
                                        <p:tgtEl>
                                          <p:spTgt spid="57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21" y="-7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34 0.00185 L 0.28542 -0.12416 " pathEditMode="fixed" rAng="0" ptsTypes="AA">
                                      <p:cBhvr>
                                        <p:cTn id="45" dur="1000" fill="hold"/>
                                        <p:tgtEl>
                                          <p:spTgt spid="57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5" y="-63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6.12717E-6 L -0.19687 -0.04184 " pathEditMode="relative" ptsTypes="AA">
                                      <p:cBhvr>
                                        <p:cTn id="49" dur="1000" fill="hold"/>
                                        <p:tgtEl>
                                          <p:spTgt spid="57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50289E-6 L -0.19687 -0.03144 " pathEditMode="relative" ptsTypes="AA">
                                      <p:cBhvr>
                                        <p:cTn id="53" dur="1000" fill="hold"/>
                                        <p:tgtEl>
                                          <p:spTgt spid="57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61 0.01226 L 0.26128 -0.1452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57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25" y="-7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39 -0.01919 L 0.24566 -0.1345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57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-57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5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00" grpId="0" animBg="1"/>
      <p:bldP spid="57400" grpId="1" animBg="1"/>
      <p:bldP spid="57401" grpId="0" animBg="1"/>
      <p:bldP spid="57401" grpId="1" animBg="1"/>
      <p:bldP spid="57402" grpId="0" animBg="1"/>
      <p:bldP spid="57402" grpId="1" animBg="1"/>
      <p:bldP spid="57404" grpId="0" animBg="1"/>
      <p:bldP spid="57404" grpId="1" animBg="1"/>
      <p:bldP spid="57395" grpId="0" animBg="1"/>
      <p:bldP spid="57409" grpId="0" animBg="1"/>
      <p:bldP spid="57409" grpId="1" animBg="1"/>
      <p:bldP spid="57410" grpId="0" animBg="1"/>
      <p:bldP spid="574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486030" y="0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002060"/>
                </a:solidFill>
              </a:rPr>
              <a:t>Адам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организмінен</a:t>
            </a:r>
            <a:r>
              <a:rPr lang="ru-RU" altLang="ru-RU" b="1" dirty="0" smtClean="0">
                <a:solidFill>
                  <a:srgbClr val="002060"/>
                </a:solidFill>
              </a:rPr>
              <a:t> 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тәулігіне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шығатын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өнімдер</a:t>
            </a:r>
            <a:r>
              <a:rPr lang="ru-RU" altLang="ru-RU" b="1" dirty="0" smtClean="0">
                <a:solidFill>
                  <a:srgbClr val="002060"/>
                </a:solidFill>
              </a:rPr>
              <a:t> </a:t>
            </a:r>
            <a:r>
              <a:rPr lang="ru-RU" altLang="ru-RU" b="1" dirty="0">
                <a:solidFill>
                  <a:srgbClr val="002060"/>
                </a:solidFill>
              </a:rPr>
              <a:t/>
            </a:r>
            <a:br>
              <a:rPr lang="ru-RU" altLang="ru-RU" b="1" dirty="0">
                <a:solidFill>
                  <a:srgbClr val="002060"/>
                </a:solidFill>
              </a:rPr>
            </a:br>
            <a:r>
              <a:rPr lang="ru-RU" altLang="ru-RU" sz="2400" b="1" dirty="0" smtClean="0">
                <a:solidFill>
                  <a:srgbClr val="41321B"/>
                </a:solidFill>
              </a:rPr>
              <a:t>( </a:t>
            </a:r>
            <a:r>
              <a:rPr lang="ru-RU" altLang="ru-RU" sz="2400" b="1" dirty="0" err="1" smtClean="0">
                <a:solidFill>
                  <a:srgbClr val="41321B"/>
                </a:solidFill>
              </a:rPr>
              <a:t>Старлинг</a:t>
            </a:r>
            <a:r>
              <a:rPr lang="ru-RU" altLang="ru-RU" sz="2400" b="1" dirty="0" smtClean="0">
                <a:solidFill>
                  <a:srgbClr val="41321B"/>
                </a:solidFill>
              </a:rPr>
              <a:t>  </a:t>
            </a:r>
            <a:r>
              <a:rPr lang="ru-RU" altLang="ru-RU" sz="2400" b="1" dirty="0" err="1" smtClean="0">
                <a:solidFill>
                  <a:srgbClr val="41321B"/>
                </a:solidFill>
              </a:rPr>
              <a:t>және</a:t>
            </a:r>
            <a:r>
              <a:rPr lang="ru-RU" altLang="ru-RU" sz="2400" b="1" dirty="0" smtClean="0">
                <a:solidFill>
                  <a:srgbClr val="41321B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41321B"/>
                </a:solidFill>
              </a:rPr>
              <a:t>басқалар</a:t>
            </a:r>
            <a:r>
              <a:rPr lang="ru-RU" altLang="ru-RU" sz="2400" b="1" dirty="0" smtClean="0">
                <a:solidFill>
                  <a:srgbClr val="41321B"/>
                </a:solidFill>
              </a:rPr>
              <a:t> </a:t>
            </a:r>
            <a:r>
              <a:rPr lang="ru-RU" altLang="ru-RU" sz="2400" b="1" dirty="0" err="1" smtClean="0">
                <a:solidFill>
                  <a:srgbClr val="41321B"/>
                </a:solidFill>
              </a:rPr>
              <a:t>бойынша</a:t>
            </a:r>
            <a:r>
              <a:rPr lang="ru-RU" altLang="ru-RU" sz="2400" b="1" dirty="0" smtClean="0">
                <a:solidFill>
                  <a:srgbClr val="41321B"/>
                </a:solidFill>
              </a:rPr>
              <a:t>.)</a:t>
            </a:r>
            <a:endParaRPr lang="ru-RU" altLang="ru-RU" sz="4000" b="1" dirty="0">
              <a:solidFill>
                <a:srgbClr val="41321B"/>
              </a:solidFill>
            </a:endParaRPr>
          </a:p>
        </p:txBody>
      </p:sp>
      <p:graphicFrame>
        <p:nvGraphicFramePr>
          <p:cNvPr id="5337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45167"/>
              </p:ext>
            </p:extLst>
          </p:nvPr>
        </p:nvGraphicFramePr>
        <p:xfrm>
          <a:off x="468313" y="2205038"/>
          <a:ext cx="7848600" cy="3550286"/>
        </p:xfrm>
        <a:graphic>
          <a:graphicData uri="http://schemas.openxmlformats.org/drawingml/2006/table">
            <a:tbl>
              <a:tblPr/>
              <a:tblGrid>
                <a:gridCol w="1962150"/>
                <a:gridCol w="1962150"/>
                <a:gridCol w="1962150"/>
                <a:gridCol w="1962150"/>
              </a:tblGrid>
              <a:tr h="1271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Мүшенің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аты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C49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C49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Көмір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қышқыл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 газы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C49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Қатты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alt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заттар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C496"/>
                    </a:solidFill>
                  </a:tcPr>
                </a:tc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Тері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E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700 – 900 г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E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4 – 6 см³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EA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7 – 9 г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EA0"/>
                    </a:solidFill>
                  </a:tcPr>
                </a:tc>
              </a:tr>
              <a:tr h="728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Бүйрек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1500 г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30 – 50 см</a:t>
                      </a:r>
                      <a:r>
                        <a:rPr kumimoji="0" lang="ru-RU" alt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60 – 65 г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728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Өкпе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500 г</a:t>
                      </a:r>
                      <a:endParaRPr kumimoji="0" lang="ru-RU" alt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43115"/>
                          </a:solidFill>
                          <a:effectLst/>
                          <a:latin typeface="Arial" charset="0"/>
                          <a:cs typeface="Arial" charset="0"/>
                        </a:rPr>
                        <a:t>450 – 500 см³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charset="0"/>
                        </a:rPr>
                        <a:t>Жоқ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53295" name="Rectangle 47"/>
          <p:cNvSpPr>
            <a:spLocks noChangeArrowheads="1"/>
          </p:cNvSpPr>
          <p:nvPr/>
        </p:nvSpPr>
        <p:spPr bwMode="auto">
          <a:xfrm>
            <a:off x="914400" y="4344988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51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11814"/>
            <a:ext cx="9144000" cy="706438"/>
          </a:xfrm>
        </p:spPr>
        <p:txBody>
          <a:bodyPr>
            <a:normAutofit/>
          </a:bodyPr>
          <a:lstStyle/>
          <a:p>
            <a:r>
              <a:rPr lang="ru-RU" altLang="ru-RU" sz="3200" b="1" dirty="0" err="1" smtClean="0">
                <a:solidFill>
                  <a:srgbClr val="002060"/>
                </a:solidFill>
              </a:rPr>
              <a:t>Жануарлардың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3200" b="1" dirty="0" err="1" smtClean="0">
                <a:solidFill>
                  <a:srgbClr val="002060"/>
                </a:solidFill>
              </a:rPr>
              <a:t>шығару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3200" b="1" dirty="0" err="1" smtClean="0">
                <a:solidFill>
                  <a:srgbClr val="002060"/>
                </a:solidFill>
              </a:rPr>
              <a:t>жүйесінің</a:t>
            </a:r>
            <a:r>
              <a:rPr lang="ru-RU" altLang="ru-RU" sz="32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3200" b="1" dirty="0" err="1" smtClean="0">
                <a:solidFill>
                  <a:srgbClr val="002060"/>
                </a:solidFill>
              </a:rPr>
              <a:t>эволюциясы</a:t>
            </a:r>
            <a:endParaRPr lang="ru-RU" altLang="ru-RU" sz="3200" b="1" dirty="0">
              <a:solidFill>
                <a:srgbClr val="002060"/>
              </a:solidFill>
            </a:endParaRP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052513"/>
            <a:ext cx="2016125" cy="1295400"/>
          </a:xfrm>
          <a:prstGeom prst="rect">
            <a:avLst/>
          </a:prstGeom>
          <a:noFill/>
          <a:ln w="38100">
            <a:solidFill>
              <a:srgbClr val="41321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2" name="Picture 6" descr="Внутреннее строение черного тарака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773238"/>
            <a:ext cx="1900238" cy="2089150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3" name="Picture 7" descr="Внутреннее строение костной рыб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724400"/>
            <a:ext cx="3671887" cy="1597025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4" name="Picture 8" descr="Внутреннее строение лягушк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49725"/>
            <a:ext cx="1873250" cy="2519363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5" name="Picture 9" descr="Внутреннее строение млекопитающего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149725"/>
            <a:ext cx="1873250" cy="2446338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6" name="Picture 10" descr="Внутреннее строние паука-крестовик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636838"/>
            <a:ext cx="3097212" cy="1243012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7" name="Picture 11" descr="Внутреннее строение речного рака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36838"/>
            <a:ext cx="2808287" cy="1257300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8" name="Picture 12" descr="Многообразие одноклеточных животных (простейших)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3816350" cy="1296987"/>
          </a:xfrm>
          <a:prstGeom prst="rect">
            <a:avLst/>
          </a:prstGeom>
          <a:noFill/>
          <a:ln w="38100">
            <a:solidFill>
              <a:srgbClr val="33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30" name="AutoShape 14"/>
          <p:cNvSpPr>
            <a:spLocks noChangeArrowheads="1"/>
          </p:cNvSpPr>
          <p:nvPr/>
        </p:nvSpPr>
        <p:spPr bwMode="auto">
          <a:xfrm>
            <a:off x="1042988" y="1268413"/>
            <a:ext cx="215900" cy="144462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1" name="AutoShape 15"/>
          <p:cNvSpPr>
            <a:spLocks noChangeArrowheads="1"/>
          </p:cNvSpPr>
          <p:nvPr/>
        </p:nvSpPr>
        <p:spPr bwMode="auto">
          <a:xfrm>
            <a:off x="539750" y="1844675"/>
            <a:ext cx="215900" cy="144463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2" name="AutoShape 16"/>
          <p:cNvSpPr>
            <a:spLocks noChangeArrowheads="1"/>
          </p:cNvSpPr>
          <p:nvPr/>
        </p:nvSpPr>
        <p:spPr bwMode="auto">
          <a:xfrm>
            <a:off x="4932363" y="1700213"/>
            <a:ext cx="287337" cy="215900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3" name="AutoShape 17"/>
          <p:cNvSpPr>
            <a:spLocks noChangeArrowheads="1"/>
          </p:cNvSpPr>
          <p:nvPr/>
        </p:nvSpPr>
        <p:spPr bwMode="auto">
          <a:xfrm>
            <a:off x="1042988" y="3068638"/>
            <a:ext cx="215900" cy="215900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4" name="AutoShape 18"/>
          <p:cNvSpPr>
            <a:spLocks noChangeArrowheads="1"/>
          </p:cNvSpPr>
          <p:nvPr/>
        </p:nvSpPr>
        <p:spPr bwMode="auto">
          <a:xfrm>
            <a:off x="7092950" y="2924175"/>
            <a:ext cx="215900" cy="217488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5" name="AutoShape 19"/>
          <p:cNvSpPr>
            <a:spLocks noChangeArrowheads="1"/>
          </p:cNvSpPr>
          <p:nvPr/>
        </p:nvSpPr>
        <p:spPr bwMode="auto">
          <a:xfrm>
            <a:off x="6156325" y="2997200"/>
            <a:ext cx="215900" cy="215900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6" name="AutoShape 20"/>
          <p:cNvSpPr>
            <a:spLocks noChangeArrowheads="1"/>
          </p:cNvSpPr>
          <p:nvPr/>
        </p:nvSpPr>
        <p:spPr bwMode="auto">
          <a:xfrm>
            <a:off x="1116013" y="5373688"/>
            <a:ext cx="215900" cy="215900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7" name="AutoShape 21"/>
          <p:cNvSpPr>
            <a:spLocks noChangeArrowheads="1"/>
          </p:cNvSpPr>
          <p:nvPr/>
        </p:nvSpPr>
        <p:spPr bwMode="auto">
          <a:xfrm>
            <a:off x="8243888" y="5589588"/>
            <a:ext cx="215900" cy="217487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438" name="AutoShape 22"/>
          <p:cNvSpPr>
            <a:spLocks noChangeArrowheads="1"/>
          </p:cNvSpPr>
          <p:nvPr/>
        </p:nvSpPr>
        <p:spPr bwMode="auto">
          <a:xfrm>
            <a:off x="4572000" y="5373688"/>
            <a:ext cx="215900" cy="215900"/>
          </a:xfrm>
          <a:prstGeom prst="star5">
            <a:avLst/>
          </a:prstGeom>
          <a:solidFill>
            <a:srgbClr val="EB214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02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0" grpId="0" animBg="1"/>
      <p:bldP spid="60431" grpId="0" animBg="1"/>
      <p:bldP spid="60432" grpId="0" animBg="1"/>
      <p:bldP spid="60433" grpId="0" animBg="1"/>
      <p:bldP spid="60434" grpId="0" animBg="1"/>
      <p:bldP spid="60435" grpId="0" animBg="1"/>
      <p:bldP spid="60436" grpId="0" animBg="1"/>
      <p:bldP spid="60437" grpId="0" animBg="1"/>
      <p:bldP spid="604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91922" y="0"/>
            <a:ext cx="8229600" cy="1052736"/>
          </a:xfrm>
        </p:spPr>
        <p:txBody>
          <a:bodyPr>
            <a:normAutofit/>
          </a:bodyPr>
          <a:lstStyle/>
          <a:p>
            <a:r>
              <a:rPr lang="ru-RU" altLang="ru-RU" sz="4000" b="1" dirty="0" err="1" smtClean="0">
                <a:solidFill>
                  <a:srgbClr val="002060"/>
                </a:solidFill>
              </a:rPr>
              <a:t>Зәр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шығару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жүйесінің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құрылысы</a:t>
            </a:r>
            <a:endParaRPr lang="ru-RU" altLang="ru-RU" sz="4000" b="1" dirty="0">
              <a:solidFill>
                <a:srgbClr val="002060"/>
              </a:solidFill>
            </a:endParaRPr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468313" y="1484313"/>
            <a:ext cx="7704137" cy="4967287"/>
            <a:chOff x="476" y="981"/>
            <a:chExt cx="4853" cy="3129"/>
          </a:xfrm>
        </p:grpSpPr>
        <p:pic>
          <p:nvPicPr>
            <p:cNvPr id="97284" name="Picture 4" descr="Мочевыделительная система и магистральные кровеносные сосуды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981"/>
              <a:ext cx="2386" cy="3129"/>
            </a:xfrm>
            <a:prstGeom prst="rect">
              <a:avLst/>
            </a:prstGeom>
            <a:noFill/>
            <a:ln w="38100">
              <a:solidFill>
                <a:srgbClr val="8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285" name="Line 5"/>
            <p:cNvSpPr>
              <a:spLocks noChangeShapeType="1"/>
            </p:cNvSpPr>
            <p:nvPr/>
          </p:nvSpPr>
          <p:spPr bwMode="auto">
            <a:xfrm>
              <a:off x="2245" y="1525"/>
              <a:ext cx="9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286" name="Line 6"/>
            <p:cNvSpPr>
              <a:spLocks noChangeShapeType="1"/>
            </p:cNvSpPr>
            <p:nvPr/>
          </p:nvSpPr>
          <p:spPr bwMode="auto">
            <a:xfrm>
              <a:off x="2018" y="2795"/>
              <a:ext cx="11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287" name="Text Box 7"/>
            <p:cNvSpPr txBox="1">
              <a:spLocks noChangeArrowheads="1"/>
            </p:cNvSpPr>
            <p:nvPr/>
          </p:nvSpPr>
          <p:spPr bwMode="auto">
            <a:xfrm>
              <a:off x="3243" y="1389"/>
              <a:ext cx="998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2400" b="1" dirty="0" err="1" smtClean="0"/>
                <a:t>Бүйрек</a:t>
              </a:r>
              <a:endParaRPr lang="ru-RU" altLang="ru-RU" sz="2400" b="1" dirty="0"/>
            </a:p>
          </p:txBody>
        </p:sp>
        <p:sp>
          <p:nvSpPr>
            <p:cNvPr id="97288" name="Text Box 8"/>
            <p:cNvSpPr txBox="1">
              <a:spLocks noChangeArrowheads="1"/>
            </p:cNvSpPr>
            <p:nvPr/>
          </p:nvSpPr>
          <p:spPr bwMode="auto">
            <a:xfrm>
              <a:off x="3152" y="3158"/>
              <a:ext cx="2132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2400" b="1" dirty="0" err="1" smtClean="0"/>
                <a:t>Қуық</a:t>
              </a:r>
              <a:endParaRPr lang="ru-RU" altLang="ru-RU" sz="2400" b="1" dirty="0"/>
            </a:p>
          </p:txBody>
        </p:sp>
        <p:sp>
          <p:nvSpPr>
            <p:cNvPr id="97289" name="Text Box 9"/>
            <p:cNvSpPr txBox="1">
              <a:spLocks noChangeArrowheads="1"/>
            </p:cNvSpPr>
            <p:nvPr/>
          </p:nvSpPr>
          <p:spPr bwMode="auto">
            <a:xfrm>
              <a:off x="3152" y="2659"/>
              <a:ext cx="2132" cy="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2400" b="1" dirty="0" err="1" smtClean="0"/>
                <a:t>Несепағар</a:t>
              </a:r>
              <a:endParaRPr lang="ru-RU" altLang="ru-RU" sz="2400" b="1" dirty="0"/>
            </a:p>
          </p:txBody>
        </p:sp>
        <p:sp>
          <p:nvSpPr>
            <p:cNvPr id="97290" name="Text Box 10"/>
            <p:cNvSpPr txBox="1">
              <a:spLocks noChangeArrowheads="1"/>
            </p:cNvSpPr>
            <p:nvPr/>
          </p:nvSpPr>
          <p:spPr bwMode="auto">
            <a:xfrm>
              <a:off x="3107" y="3748"/>
              <a:ext cx="2222" cy="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2000" b="1" dirty="0" err="1" smtClean="0"/>
                <a:t>Зәр</a:t>
              </a:r>
              <a:r>
                <a:rPr lang="ru-RU" altLang="ru-RU" sz="2000" b="1" dirty="0" smtClean="0"/>
                <a:t> </a:t>
              </a:r>
              <a:r>
                <a:rPr lang="ru-RU" altLang="ru-RU" sz="2000" b="1" dirty="0" err="1" smtClean="0"/>
                <a:t>шығару</a:t>
              </a:r>
              <a:r>
                <a:rPr lang="ru-RU" altLang="ru-RU" sz="2000" b="1" dirty="0" smtClean="0"/>
                <a:t>  </a:t>
              </a:r>
              <a:r>
                <a:rPr lang="ru-RU" altLang="ru-RU" sz="2000" b="1" dirty="0" err="1" smtClean="0"/>
                <a:t>өзегі</a:t>
              </a:r>
              <a:endParaRPr lang="ru-RU" altLang="ru-RU" sz="2000" b="1" dirty="0"/>
            </a:p>
          </p:txBody>
        </p:sp>
        <p:sp>
          <p:nvSpPr>
            <p:cNvPr id="97291" name="Line 11"/>
            <p:cNvSpPr>
              <a:spLocks noChangeShapeType="1"/>
            </p:cNvSpPr>
            <p:nvPr/>
          </p:nvSpPr>
          <p:spPr bwMode="auto">
            <a:xfrm flipV="1">
              <a:off x="1973" y="3294"/>
              <a:ext cx="1179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292" name="Line 12"/>
            <p:cNvSpPr>
              <a:spLocks noChangeShapeType="1"/>
            </p:cNvSpPr>
            <p:nvPr/>
          </p:nvSpPr>
          <p:spPr bwMode="auto">
            <a:xfrm flipV="1">
              <a:off x="1655" y="3929"/>
              <a:ext cx="1452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7293" name="Group 13"/>
          <p:cNvGrpSpPr>
            <a:grpSpLocks/>
          </p:cNvGrpSpPr>
          <p:nvPr/>
        </p:nvGrpSpPr>
        <p:grpSpPr bwMode="auto">
          <a:xfrm>
            <a:off x="4787900" y="3284539"/>
            <a:ext cx="3744913" cy="2792413"/>
            <a:chOff x="3016" y="2069"/>
            <a:chExt cx="2359" cy="1759"/>
          </a:xfrm>
        </p:grpSpPr>
        <p:sp>
          <p:nvSpPr>
            <p:cNvPr id="97294" name="Text Box 14"/>
            <p:cNvSpPr txBox="1">
              <a:spLocks noChangeArrowheads="1"/>
            </p:cNvSpPr>
            <p:nvPr/>
          </p:nvSpPr>
          <p:spPr bwMode="auto">
            <a:xfrm>
              <a:off x="3016" y="2069"/>
              <a:ext cx="2359" cy="23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i="1" dirty="0" err="1" smtClean="0">
                  <a:solidFill>
                    <a:srgbClr val="800000"/>
                  </a:solidFill>
                </a:rPr>
                <a:t>Зәр</a:t>
              </a:r>
              <a:r>
                <a:rPr lang="ru-RU" altLang="ru-RU" b="1" i="1" dirty="0" smtClean="0">
                  <a:solidFill>
                    <a:srgbClr val="800000"/>
                  </a:solidFill>
                </a:rPr>
                <a:t>  </a:t>
              </a:r>
              <a:r>
                <a:rPr lang="ru-RU" altLang="ru-RU" b="1" i="1" dirty="0" err="1" smtClean="0">
                  <a:solidFill>
                    <a:srgbClr val="800000"/>
                  </a:solidFill>
                </a:rPr>
                <a:t>шығару</a:t>
              </a:r>
              <a:r>
                <a:rPr lang="ru-RU" altLang="ru-RU" b="1" i="1" dirty="0" smtClean="0">
                  <a:solidFill>
                    <a:srgbClr val="800000"/>
                  </a:solidFill>
                </a:rPr>
                <a:t>  </a:t>
              </a:r>
              <a:r>
                <a:rPr lang="ru-RU" altLang="ru-RU" b="1" i="1" dirty="0" err="1" smtClean="0">
                  <a:solidFill>
                    <a:srgbClr val="800000"/>
                  </a:solidFill>
                </a:rPr>
                <a:t>мүшелері</a:t>
              </a:r>
              <a:endParaRPr lang="ru-RU" altLang="ru-RU" b="1" i="1" dirty="0">
                <a:solidFill>
                  <a:srgbClr val="800000"/>
                </a:solidFill>
              </a:endParaRPr>
            </a:p>
          </p:txBody>
        </p:sp>
        <p:grpSp>
          <p:nvGrpSpPr>
            <p:cNvPr id="97295" name="Group 15"/>
            <p:cNvGrpSpPr>
              <a:grpSpLocks/>
            </p:cNvGrpSpPr>
            <p:nvPr/>
          </p:nvGrpSpPr>
          <p:grpSpPr bwMode="auto">
            <a:xfrm>
              <a:off x="5103" y="2185"/>
              <a:ext cx="272" cy="1643"/>
              <a:chOff x="5103" y="2185"/>
              <a:chExt cx="272" cy="1643"/>
            </a:xfrm>
          </p:grpSpPr>
          <p:cxnSp>
            <p:nvCxnSpPr>
              <p:cNvPr id="97296" name="AutoShape 16"/>
              <p:cNvCxnSpPr>
                <a:cxnSpLocks noChangeShapeType="1"/>
                <a:stCxn id="97294" idx="3"/>
                <a:endCxn id="97290" idx="3"/>
              </p:cNvCxnSpPr>
              <p:nvPr/>
            </p:nvCxnSpPr>
            <p:spPr bwMode="auto">
              <a:xfrm flipH="1">
                <a:off x="5148" y="2186"/>
                <a:ext cx="227" cy="1642"/>
              </a:xfrm>
              <a:prstGeom prst="bentConnector3">
                <a:avLst>
                  <a:gd name="adj1" fmla="val -63436"/>
                </a:avLst>
              </a:prstGeom>
              <a:noFill/>
              <a:ln w="28575">
                <a:solidFill>
                  <a:srgbClr val="8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297" name="AutoShape 17"/>
              <p:cNvCxnSpPr>
                <a:cxnSpLocks noChangeShapeType="1"/>
                <a:stCxn id="97294" idx="3"/>
                <a:endCxn id="97288" idx="3"/>
              </p:cNvCxnSpPr>
              <p:nvPr/>
            </p:nvCxnSpPr>
            <p:spPr bwMode="auto">
              <a:xfrm flipH="1">
                <a:off x="5103" y="2185"/>
                <a:ext cx="272" cy="1072"/>
              </a:xfrm>
              <a:prstGeom prst="bentConnector3">
                <a:avLst>
                  <a:gd name="adj1" fmla="val -52941"/>
                </a:avLst>
              </a:prstGeom>
              <a:noFill/>
              <a:ln w="28575">
                <a:solidFill>
                  <a:srgbClr val="8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298" name="AutoShape 18"/>
              <p:cNvCxnSpPr>
                <a:cxnSpLocks noChangeShapeType="1"/>
                <a:stCxn id="97294" idx="3"/>
                <a:endCxn id="97289" idx="3"/>
              </p:cNvCxnSpPr>
              <p:nvPr/>
            </p:nvCxnSpPr>
            <p:spPr bwMode="auto">
              <a:xfrm flipH="1">
                <a:off x="5103" y="2186"/>
                <a:ext cx="272" cy="573"/>
              </a:xfrm>
              <a:prstGeom prst="bentConnector3">
                <a:avLst>
                  <a:gd name="adj1" fmla="val -52941"/>
                </a:avLst>
              </a:prstGeom>
              <a:noFill/>
              <a:ln w="28575">
                <a:solidFill>
                  <a:srgbClr val="8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97299" name="Group 19"/>
          <p:cNvGrpSpPr>
            <a:grpSpLocks/>
          </p:cNvGrpSpPr>
          <p:nvPr/>
        </p:nvGrpSpPr>
        <p:grpSpPr bwMode="auto">
          <a:xfrm>
            <a:off x="4859338" y="1412875"/>
            <a:ext cx="3673475" cy="950913"/>
            <a:chOff x="3061" y="890"/>
            <a:chExt cx="2314" cy="599"/>
          </a:xfrm>
        </p:grpSpPr>
        <p:sp>
          <p:nvSpPr>
            <p:cNvPr id="97300" name="Text Box 20"/>
            <p:cNvSpPr txBox="1">
              <a:spLocks noChangeArrowheads="1"/>
            </p:cNvSpPr>
            <p:nvPr/>
          </p:nvSpPr>
          <p:spPr bwMode="auto">
            <a:xfrm>
              <a:off x="3061" y="890"/>
              <a:ext cx="2314" cy="23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i="1" dirty="0" err="1" smtClean="0">
                  <a:solidFill>
                    <a:srgbClr val="800000"/>
                  </a:solidFill>
                </a:rPr>
                <a:t>Зәр</a:t>
              </a:r>
              <a:r>
                <a:rPr lang="ru-RU" altLang="ru-RU" b="1" i="1" dirty="0" smtClean="0">
                  <a:solidFill>
                    <a:srgbClr val="800000"/>
                  </a:solidFill>
                </a:rPr>
                <a:t>  </a:t>
              </a:r>
              <a:r>
                <a:rPr lang="ru-RU" altLang="ru-RU" b="1" i="1" dirty="0" err="1" smtClean="0">
                  <a:solidFill>
                    <a:srgbClr val="800000"/>
                  </a:solidFill>
                </a:rPr>
                <a:t>түзу</a:t>
              </a:r>
              <a:r>
                <a:rPr lang="ru-RU" altLang="ru-RU" b="1" i="1" dirty="0" smtClean="0">
                  <a:solidFill>
                    <a:srgbClr val="800000"/>
                  </a:solidFill>
                </a:rPr>
                <a:t>  </a:t>
              </a:r>
              <a:r>
                <a:rPr lang="ru-RU" altLang="ru-RU" b="1" i="1" dirty="0" err="1" smtClean="0">
                  <a:solidFill>
                    <a:srgbClr val="800000"/>
                  </a:solidFill>
                </a:rPr>
                <a:t>мүшелері</a:t>
              </a:r>
              <a:endParaRPr lang="ru-RU" altLang="ru-RU" b="1" i="1" dirty="0">
                <a:solidFill>
                  <a:srgbClr val="800000"/>
                </a:solidFill>
              </a:endParaRPr>
            </a:p>
          </p:txBody>
        </p:sp>
        <p:cxnSp>
          <p:nvCxnSpPr>
            <p:cNvPr id="97301" name="AutoShape 21"/>
            <p:cNvCxnSpPr>
              <a:cxnSpLocks noChangeShapeType="1"/>
              <a:stCxn id="97300" idx="3"/>
              <a:endCxn id="97287" idx="3"/>
            </p:cNvCxnSpPr>
            <p:nvPr/>
          </p:nvCxnSpPr>
          <p:spPr bwMode="auto">
            <a:xfrm flipH="1">
              <a:off x="4060" y="1007"/>
              <a:ext cx="1315" cy="482"/>
            </a:xfrm>
            <a:prstGeom prst="bentConnector3">
              <a:avLst>
                <a:gd name="adj1" fmla="val -10951"/>
              </a:avLst>
            </a:prstGeom>
            <a:noFill/>
            <a:ln w="28575">
              <a:solidFill>
                <a:srgbClr val="8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4154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cabg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11638" y="260350"/>
            <a:ext cx="437515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Бүйректің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өлшемі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4" name="Содержимое 3"/>
          <p:cNvSpPr txBox="1">
            <a:spLocks/>
          </p:cNvSpPr>
          <p:nvPr/>
        </p:nvSpPr>
        <p:spPr>
          <a:xfrm>
            <a:off x="4211638" y="1484313"/>
            <a:ext cx="4400550" cy="22574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600" b="1" dirty="0" err="1" smtClean="0">
                <a:solidFill>
                  <a:srgbClr val="875A2D"/>
                </a:solidFill>
                <a:latin typeface="Times New Roman" pitchFamily="18" charset="0"/>
              </a:rPr>
              <a:t>ұзындығы</a:t>
            </a:r>
            <a:r>
              <a:rPr lang="ru-RU" sz="3600" b="1" dirty="0" smtClean="0">
                <a:solidFill>
                  <a:srgbClr val="875A2D"/>
                </a:solidFill>
                <a:latin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875A2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10 см</a:t>
            </a:r>
          </a:p>
          <a:p>
            <a:pPr>
              <a:defRPr/>
            </a:pPr>
            <a:r>
              <a:rPr lang="ru-RU" sz="3600" b="1" dirty="0" err="1" smtClean="0">
                <a:solidFill>
                  <a:srgbClr val="875A2D"/>
                </a:solidFill>
                <a:latin typeface="Times New Roman" pitchFamily="18" charset="0"/>
              </a:rPr>
              <a:t>ені</a:t>
            </a:r>
            <a:r>
              <a:rPr lang="ru-RU" sz="3600" b="1" dirty="0" smtClean="0">
                <a:solidFill>
                  <a:srgbClr val="875A2D"/>
                </a:solidFill>
                <a:latin typeface="Times New Roman" pitchFamily="18" charset="0"/>
              </a:rPr>
              <a:t>  </a:t>
            </a:r>
            <a:r>
              <a:rPr lang="ru-RU" sz="3600" b="1" dirty="0" smtClean="0">
                <a:solidFill>
                  <a:srgbClr val="875A2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  см </a:t>
            </a:r>
          </a:p>
          <a:p>
            <a:pPr>
              <a:defRPr/>
            </a:pPr>
            <a:r>
              <a:rPr lang="ru-RU" sz="3600" b="1" dirty="0" err="1" smtClean="0">
                <a:solidFill>
                  <a:srgbClr val="875A2D"/>
                </a:solidFill>
                <a:latin typeface="Times New Roman" pitchFamily="18" charset="0"/>
              </a:rPr>
              <a:t>салмағы</a:t>
            </a:r>
            <a:r>
              <a:rPr lang="ru-RU" sz="3600" b="1" smtClean="0">
                <a:solidFill>
                  <a:srgbClr val="875A2D"/>
                </a:solidFill>
                <a:latin typeface="Times New Roman" pitchFamily="18" charset="0"/>
              </a:rPr>
              <a:t> </a:t>
            </a:r>
            <a:r>
              <a:rPr lang="ru-RU" sz="3600" b="1" smtClean="0">
                <a:solidFill>
                  <a:srgbClr val="875A2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120-150 </a:t>
            </a:r>
            <a:r>
              <a:rPr lang="ru-RU" sz="3600" b="1" dirty="0" smtClean="0">
                <a:solidFill>
                  <a:srgbClr val="875A2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г</a:t>
            </a:r>
          </a:p>
        </p:txBody>
      </p:sp>
      <p:pic>
        <p:nvPicPr>
          <p:cNvPr id="5" name="Содержимое 8" descr="23809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92150"/>
            <a:ext cx="3286125" cy="5167313"/>
          </a:xfrm>
          <a:prstGeom prst="rect">
            <a:avLst/>
          </a:prstGeom>
        </p:spPr>
      </p:pic>
      <p:sp>
        <p:nvSpPr>
          <p:cNvPr id="6" name="Заголовок 1"/>
          <p:cNvSpPr>
            <a:spLocks/>
          </p:cNvSpPr>
          <p:nvPr/>
        </p:nvSpPr>
        <p:spPr bwMode="auto">
          <a:xfrm>
            <a:off x="3851275" y="4005263"/>
            <a:ext cx="49688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Тәулігіне</a:t>
            </a:r>
            <a:r>
              <a:rPr lang="ru-RU" sz="44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44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бүйрек</a:t>
            </a:r>
            <a:r>
              <a:rPr lang="ru-RU" sz="44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44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арқылы</a:t>
            </a:r>
            <a:r>
              <a:rPr lang="ru-RU" sz="44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875A2D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4400" dirty="0">
              <a:solidFill>
                <a:srgbClr val="875A2D"/>
              </a:solidFill>
            </a:endParaRPr>
          </a:p>
        </p:txBody>
      </p:sp>
      <p:sp>
        <p:nvSpPr>
          <p:cNvPr id="7" name="Содержимое 3"/>
          <p:cNvSpPr>
            <a:spLocks/>
          </p:cNvSpPr>
          <p:nvPr/>
        </p:nvSpPr>
        <p:spPr bwMode="auto">
          <a:xfrm>
            <a:off x="4572000" y="5300663"/>
            <a:ext cx="38957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1500-1800 </a:t>
            </a:r>
            <a:r>
              <a:rPr lang="ru-RU" sz="2800" b="1" dirty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л </a:t>
            </a:r>
            <a:r>
              <a:rPr lang="ru-RU" sz="2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қан</a:t>
            </a:r>
            <a:r>
              <a:rPr lang="ru-RU" sz="28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ru-RU" sz="28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сүзіледі</a:t>
            </a:r>
            <a:endParaRPr lang="ru-RU" sz="2800" b="1" dirty="0">
              <a:solidFill>
                <a:srgbClr val="68452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616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2" descr="cabg0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3891" y="188640"/>
            <a:ext cx="8229600" cy="633412"/>
          </a:xfrm>
        </p:spPr>
        <p:txBody>
          <a:bodyPr>
            <a:noAutofit/>
          </a:bodyPr>
          <a:lstStyle/>
          <a:p>
            <a:r>
              <a:rPr lang="ru-RU" altLang="ru-RU" sz="4000" b="1" dirty="0" err="1" smtClean="0">
                <a:solidFill>
                  <a:srgbClr val="002060"/>
                </a:solidFill>
              </a:rPr>
              <a:t>Бүйректің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құрылысы</a:t>
            </a:r>
            <a:endParaRPr lang="ru-RU" altLang="ru-RU" sz="4000" b="1" dirty="0">
              <a:solidFill>
                <a:srgbClr val="002060"/>
              </a:solidFill>
            </a:endParaRPr>
          </a:p>
        </p:txBody>
      </p:sp>
      <p:pic>
        <p:nvPicPr>
          <p:cNvPr id="102405" name="Picture 5" descr="Поч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81075"/>
            <a:ext cx="3870325" cy="5472113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433" name="Group 33"/>
          <p:cNvGrpSpPr>
            <a:grpSpLocks/>
          </p:cNvGrpSpPr>
          <p:nvPr/>
        </p:nvGrpSpPr>
        <p:grpSpPr bwMode="auto">
          <a:xfrm>
            <a:off x="2700338" y="5949949"/>
            <a:ext cx="5543550" cy="369888"/>
            <a:chOff x="1701" y="3748"/>
            <a:chExt cx="3492" cy="233"/>
          </a:xfrm>
        </p:grpSpPr>
        <p:sp>
          <p:nvSpPr>
            <p:cNvPr id="102411" name="Line 11"/>
            <p:cNvSpPr>
              <a:spLocks noChangeShapeType="1"/>
            </p:cNvSpPr>
            <p:nvPr/>
          </p:nvSpPr>
          <p:spPr bwMode="auto">
            <a:xfrm>
              <a:off x="1701" y="3838"/>
              <a:ext cx="147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14" name="Text Box 14"/>
            <p:cNvSpPr txBox="1">
              <a:spLocks noChangeArrowheads="1"/>
            </p:cNvSpPr>
            <p:nvPr/>
          </p:nvSpPr>
          <p:spPr bwMode="auto">
            <a:xfrm>
              <a:off x="3016" y="3748"/>
              <a:ext cx="21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Тығыз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қабықша</a:t>
              </a:r>
              <a:endParaRPr lang="ru-RU" altLang="ru-RU" b="1" dirty="0"/>
            </a:p>
          </p:txBody>
        </p:sp>
      </p:grpSp>
      <p:grpSp>
        <p:nvGrpSpPr>
          <p:cNvPr id="102441" name="Group 41"/>
          <p:cNvGrpSpPr>
            <a:grpSpLocks/>
          </p:cNvGrpSpPr>
          <p:nvPr/>
        </p:nvGrpSpPr>
        <p:grpSpPr bwMode="auto">
          <a:xfrm>
            <a:off x="2268538" y="1268413"/>
            <a:ext cx="5903912" cy="369887"/>
            <a:chOff x="1429" y="799"/>
            <a:chExt cx="3719" cy="233"/>
          </a:xfrm>
        </p:grpSpPr>
        <p:sp>
          <p:nvSpPr>
            <p:cNvPr id="102408" name="Line 8"/>
            <p:cNvSpPr>
              <a:spLocks noChangeShapeType="1"/>
            </p:cNvSpPr>
            <p:nvPr/>
          </p:nvSpPr>
          <p:spPr bwMode="auto">
            <a:xfrm>
              <a:off x="1429" y="935"/>
              <a:ext cx="15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15" name="Text Box 15"/>
            <p:cNvSpPr txBox="1">
              <a:spLocks noChangeArrowheads="1"/>
            </p:cNvSpPr>
            <p:nvPr/>
          </p:nvSpPr>
          <p:spPr bwMode="auto">
            <a:xfrm>
              <a:off x="2971" y="799"/>
              <a:ext cx="21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smtClean="0"/>
                <a:t>Ми </a:t>
              </a:r>
              <a:r>
                <a:rPr lang="ru-RU" altLang="ru-RU" b="1" dirty="0" err="1" smtClean="0"/>
                <a:t>қабатындағы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пирамидалар</a:t>
              </a:r>
              <a:endParaRPr lang="ru-RU" altLang="ru-RU" b="1" dirty="0"/>
            </a:p>
          </p:txBody>
        </p:sp>
      </p:grpSp>
      <p:grpSp>
        <p:nvGrpSpPr>
          <p:cNvPr id="102432" name="Group 32"/>
          <p:cNvGrpSpPr>
            <a:grpSpLocks/>
          </p:cNvGrpSpPr>
          <p:nvPr/>
        </p:nvGrpSpPr>
        <p:grpSpPr bwMode="auto">
          <a:xfrm>
            <a:off x="2843213" y="5516563"/>
            <a:ext cx="5400675" cy="366712"/>
            <a:chOff x="1791" y="3475"/>
            <a:chExt cx="3402" cy="231"/>
          </a:xfrm>
        </p:grpSpPr>
        <p:sp>
          <p:nvSpPr>
            <p:cNvPr id="102410" name="Line 10"/>
            <p:cNvSpPr>
              <a:spLocks noChangeShapeType="1"/>
            </p:cNvSpPr>
            <p:nvPr/>
          </p:nvSpPr>
          <p:spPr bwMode="auto">
            <a:xfrm>
              <a:off x="1791" y="3566"/>
              <a:ext cx="120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16" name="Text Box 16"/>
            <p:cNvSpPr txBox="1">
              <a:spLocks noChangeArrowheads="1"/>
            </p:cNvSpPr>
            <p:nvPr/>
          </p:nvSpPr>
          <p:spPr bwMode="auto">
            <a:xfrm>
              <a:off x="3016" y="3475"/>
              <a:ext cx="2177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Қыртыс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қабаты</a:t>
              </a:r>
              <a:endParaRPr lang="ru-RU" altLang="ru-RU" b="1" dirty="0"/>
            </a:p>
          </p:txBody>
        </p:sp>
      </p:grpSp>
      <p:grpSp>
        <p:nvGrpSpPr>
          <p:cNvPr id="102446" name="Group 46"/>
          <p:cNvGrpSpPr>
            <a:grpSpLocks/>
          </p:cNvGrpSpPr>
          <p:nvPr/>
        </p:nvGrpSpPr>
        <p:grpSpPr bwMode="auto">
          <a:xfrm>
            <a:off x="2900363" y="1773238"/>
            <a:ext cx="5272087" cy="366712"/>
            <a:chOff x="1827" y="1117"/>
            <a:chExt cx="3321" cy="231"/>
          </a:xfrm>
        </p:grpSpPr>
        <p:sp>
          <p:nvSpPr>
            <p:cNvPr id="102409" name="Line 9"/>
            <p:cNvSpPr>
              <a:spLocks noChangeShapeType="1"/>
            </p:cNvSpPr>
            <p:nvPr/>
          </p:nvSpPr>
          <p:spPr bwMode="auto">
            <a:xfrm>
              <a:off x="1827" y="1208"/>
              <a:ext cx="128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17" name="Text Box 17"/>
            <p:cNvSpPr txBox="1">
              <a:spLocks noChangeArrowheads="1"/>
            </p:cNvSpPr>
            <p:nvPr/>
          </p:nvSpPr>
          <p:spPr bwMode="auto">
            <a:xfrm>
              <a:off x="3016" y="1117"/>
              <a:ext cx="213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smtClean="0"/>
                <a:t>Ми </a:t>
              </a:r>
              <a:r>
                <a:rPr lang="ru-RU" altLang="ru-RU" b="1" dirty="0" err="1" smtClean="0"/>
                <a:t>қабаты</a:t>
              </a:r>
              <a:endParaRPr lang="ru-RU" altLang="ru-RU" b="1" dirty="0"/>
            </a:p>
          </p:txBody>
        </p:sp>
      </p:grpSp>
      <p:grpSp>
        <p:nvGrpSpPr>
          <p:cNvPr id="102430" name="Group 30"/>
          <p:cNvGrpSpPr>
            <a:grpSpLocks/>
          </p:cNvGrpSpPr>
          <p:nvPr/>
        </p:nvGrpSpPr>
        <p:grpSpPr bwMode="auto">
          <a:xfrm>
            <a:off x="2484438" y="4437063"/>
            <a:ext cx="5759450" cy="369887"/>
            <a:chOff x="1565" y="2795"/>
            <a:chExt cx="3628" cy="233"/>
          </a:xfrm>
        </p:grpSpPr>
        <p:sp>
          <p:nvSpPr>
            <p:cNvPr id="102407" name="Line 7"/>
            <p:cNvSpPr>
              <a:spLocks noChangeShapeType="1"/>
            </p:cNvSpPr>
            <p:nvPr/>
          </p:nvSpPr>
          <p:spPr bwMode="auto">
            <a:xfrm>
              <a:off x="1565" y="2886"/>
              <a:ext cx="163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23" name="Text Box 23"/>
            <p:cNvSpPr txBox="1">
              <a:spLocks noChangeArrowheads="1"/>
            </p:cNvSpPr>
            <p:nvPr/>
          </p:nvSpPr>
          <p:spPr bwMode="auto">
            <a:xfrm>
              <a:off x="3016" y="2795"/>
              <a:ext cx="21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Бүйректің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кіші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табақшасы</a:t>
              </a:r>
              <a:endParaRPr lang="ru-RU" altLang="ru-RU" b="1" dirty="0"/>
            </a:p>
          </p:txBody>
        </p:sp>
      </p:grpSp>
      <p:grpSp>
        <p:nvGrpSpPr>
          <p:cNvPr id="102431" name="Group 31"/>
          <p:cNvGrpSpPr>
            <a:grpSpLocks/>
          </p:cNvGrpSpPr>
          <p:nvPr/>
        </p:nvGrpSpPr>
        <p:grpSpPr bwMode="auto">
          <a:xfrm>
            <a:off x="2700338" y="3500438"/>
            <a:ext cx="5543550" cy="366712"/>
            <a:chOff x="1701" y="2205"/>
            <a:chExt cx="3492" cy="231"/>
          </a:xfrm>
        </p:grpSpPr>
        <p:sp>
          <p:nvSpPr>
            <p:cNvPr id="102413" name="Line 13"/>
            <p:cNvSpPr>
              <a:spLocks noChangeShapeType="1"/>
            </p:cNvSpPr>
            <p:nvPr/>
          </p:nvSpPr>
          <p:spPr bwMode="auto">
            <a:xfrm>
              <a:off x="1701" y="2295"/>
              <a:ext cx="129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24" name="Text Box 24"/>
            <p:cNvSpPr txBox="1">
              <a:spLocks noChangeArrowheads="1"/>
            </p:cNvSpPr>
            <p:nvPr/>
          </p:nvSpPr>
          <p:spPr bwMode="auto">
            <a:xfrm>
              <a:off x="2999" y="2205"/>
              <a:ext cx="219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Астаушы</a:t>
              </a:r>
              <a:endParaRPr lang="ru-RU" altLang="ru-RU" b="1" dirty="0"/>
            </a:p>
          </p:txBody>
        </p:sp>
      </p:grpSp>
      <p:grpSp>
        <p:nvGrpSpPr>
          <p:cNvPr id="102428" name="Group 28"/>
          <p:cNvGrpSpPr>
            <a:grpSpLocks/>
          </p:cNvGrpSpPr>
          <p:nvPr/>
        </p:nvGrpSpPr>
        <p:grpSpPr bwMode="auto">
          <a:xfrm>
            <a:off x="2484438" y="3933825"/>
            <a:ext cx="5759450" cy="369888"/>
            <a:chOff x="1565" y="2432"/>
            <a:chExt cx="3628" cy="233"/>
          </a:xfrm>
        </p:grpSpPr>
        <p:sp>
          <p:nvSpPr>
            <p:cNvPr id="102406" name="Line 6"/>
            <p:cNvSpPr>
              <a:spLocks noChangeShapeType="1"/>
            </p:cNvSpPr>
            <p:nvPr/>
          </p:nvSpPr>
          <p:spPr bwMode="auto">
            <a:xfrm>
              <a:off x="1565" y="2568"/>
              <a:ext cx="14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25" name="Text Box 25"/>
            <p:cNvSpPr txBox="1">
              <a:spLocks noChangeArrowheads="1"/>
            </p:cNvSpPr>
            <p:nvPr/>
          </p:nvSpPr>
          <p:spPr bwMode="auto">
            <a:xfrm>
              <a:off x="3016" y="2432"/>
              <a:ext cx="21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Бүйректің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үлкен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табақшасы</a:t>
              </a:r>
              <a:endParaRPr lang="ru-RU" altLang="ru-RU" b="1" dirty="0"/>
            </a:p>
          </p:txBody>
        </p:sp>
      </p:grpSp>
      <p:grpSp>
        <p:nvGrpSpPr>
          <p:cNvPr id="102438" name="Group 38"/>
          <p:cNvGrpSpPr>
            <a:grpSpLocks/>
          </p:cNvGrpSpPr>
          <p:nvPr/>
        </p:nvGrpSpPr>
        <p:grpSpPr bwMode="auto">
          <a:xfrm>
            <a:off x="3851275" y="2276475"/>
            <a:ext cx="4392613" cy="719138"/>
            <a:chOff x="2426" y="1434"/>
            <a:chExt cx="2767" cy="453"/>
          </a:xfrm>
        </p:grpSpPr>
        <p:sp>
          <p:nvSpPr>
            <p:cNvPr id="102434" name="Line 34"/>
            <p:cNvSpPr>
              <a:spLocks noChangeShapeType="1"/>
            </p:cNvSpPr>
            <p:nvPr/>
          </p:nvSpPr>
          <p:spPr bwMode="auto">
            <a:xfrm flipV="1">
              <a:off x="2426" y="1570"/>
              <a:ext cx="635" cy="3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36" name="Text Box 36"/>
            <p:cNvSpPr txBox="1">
              <a:spLocks noChangeArrowheads="1"/>
            </p:cNvSpPr>
            <p:nvPr/>
          </p:nvSpPr>
          <p:spPr bwMode="auto">
            <a:xfrm>
              <a:off x="3016" y="1434"/>
              <a:ext cx="2177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Бүйрек</a:t>
              </a:r>
              <a:r>
                <a:rPr lang="ru-RU" altLang="ru-RU" b="1" dirty="0" smtClean="0"/>
                <a:t> </a:t>
              </a:r>
              <a:r>
                <a:rPr lang="ru-RU" altLang="ru-RU" b="1" dirty="0" err="1" smtClean="0"/>
                <a:t>артериясы</a:t>
              </a:r>
              <a:endParaRPr lang="ru-RU" altLang="ru-RU" b="1" dirty="0"/>
            </a:p>
          </p:txBody>
        </p:sp>
      </p:grpSp>
      <p:grpSp>
        <p:nvGrpSpPr>
          <p:cNvPr id="102439" name="Group 39"/>
          <p:cNvGrpSpPr>
            <a:grpSpLocks/>
          </p:cNvGrpSpPr>
          <p:nvPr/>
        </p:nvGrpSpPr>
        <p:grpSpPr bwMode="auto">
          <a:xfrm>
            <a:off x="3924300" y="2852738"/>
            <a:ext cx="4319588" cy="503237"/>
            <a:chOff x="2472" y="1797"/>
            <a:chExt cx="2721" cy="317"/>
          </a:xfrm>
        </p:grpSpPr>
        <p:sp>
          <p:nvSpPr>
            <p:cNvPr id="102435" name="Line 35"/>
            <p:cNvSpPr>
              <a:spLocks noChangeShapeType="1"/>
            </p:cNvSpPr>
            <p:nvPr/>
          </p:nvSpPr>
          <p:spPr bwMode="auto">
            <a:xfrm flipV="1">
              <a:off x="2472" y="1933"/>
              <a:ext cx="544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37" name="Text Box 37"/>
            <p:cNvSpPr txBox="1">
              <a:spLocks noChangeArrowheads="1"/>
            </p:cNvSpPr>
            <p:nvPr/>
          </p:nvSpPr>
          <p:spPr bwMode="auto">
            <a:xfrm>
              <a:off x="3016" y="1797"/>
              <a:ext cx="2177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Бүйрек</a:t>
              </a:r>
              <a:r>
                <a:rPr lang="ru-RU" altLang="ru-RU" b="1" dirty="0" smtClean="0"/>
                <a:t>  </a:t>
              </a:r>
              <a:r>
                <a:rPr lang="ru-RU" altLang="ru-RU" b="1" dirty="0" err="1" smtClean="0"/>
                <a:t>венасы</a:t>
              </a:r>
              <a:endParaRPr lang="ru-RU" altLang="ru-RU" b="1" dirty="0"/>
            </a:p>
          </p:txBody>
        </p:sp>
      </p:grpSp>
      <p:grpSp>
        <p:nvGrpSpPr>
          <p:cNvPr id="102445" name="Group 45"/>
          <p:cNvGrpSpPr>
            <a:grpSpLocks/>
          </p:cNvGrpSpPr>
          <p:nvPr/>
        </p:nvGrpSpPr>
        <p:grpSpPr bwMode="auto">
          <a:xfrm>
            <a:off x="3563938" y="4941888"/>
            <a:ext cx="4679950" cy="366712"/>
            <a:chOff x="2245" y="3113"/>
            <a:chExt cx="2948" cy="231"/>
          </a:xfrm>
        </p:grpSpPr>
        <p:sp>
          <p:nvSpPr>
            <p:cNvPr id="102443" name="Line 43"/>
            <p:cNvSpPr>
              <a:spLocks noChangeShapeType="1"/>
            </p:cNvSpPr>
            <p:nvPr/>
          </p:nvSpPr>
          <p:spPr bwMode="auto">
            <a:xfrm>
              <a:off x="2245" y="3204"/>
              <a:ext cx="1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44" name="Text Box 44"/>
            <p:cNvSpPr txBox="1">
              <a:spLocks noChangeArrowheads="1"/>
            </p:cNvSpPr>
            <p:nvPr/>
          </p:nvSpPr>
          <p:spPr bwMode="auto">
            <a:xfrm>
              <a:off x="3016" y="3113"/>
              <a:ext cx="2177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Несепағар</a:t>
              </a:r>
              <a:endParaRPr lang="ru-RU" altLang="ru-RU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574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 err="1" smtClean="0">
                <a:solidFill>
                  <a:srgbClr val="C00000"/>
                </a:solidFill>
              </a:rPr>
              <a:t>Бүйректің</a:t>
            </a:r>
            <a:r>
              <a:rPr lang="ru-RU" altLang="ru-RU" sz="4000" b="1" dirty="0" smtClean="0">
                <a:solidFill>
                  <a:srgbClr val="C0000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C00000"/>
                </a:solidFill>
              </a:rPr>
              <a:t>микроқұрылымы</a:t>
            </a:r>
            <a:endParaRPr lang="ru-RU" altLang="ru-RU" sz="4000" b="1" dirty="0">
              <a:solidFill>
                <a:srgbClr val="C00000"/>
              </a:solidFill>
            </a:endParaRPr>
          </a:p>
        </p:txBody>
      </p:sp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7" b="7167"/>
          <a:stretch>
            <a:fillRect/>
          </a:stretch>
        </p:blipFill>
        <p:spPr bwMode="auto">
          <a:xfrm>
            <a:off x="827088" y="1844675"/>
            <a:ext cx="7620000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998" name="Group 6"/>
          <p:cNvGrpSpPr>
            <a:grpSpLocks/>
          </p:cNvGrpSpPr>
          <p:nvPr/>
        </p:nvGrpSpPr>
        <p:grpSpPr bwMode="auto">
          <a:xfrm>
            <a:off x="971600" y="807620"/>
            <a:ext cx="7475488" cy="865187"/>
            <a:chOff x="793" y="412"/>
            <a:chExt cx="4332" cy="1134"/>
          </a:xfrm>
        </p:grpSpPr>
        <p:sp>
          <p:nvSpPr>
            <p:cNvPr id="8499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793" y="525"/>
              <a:ext cx="4264" cy="907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kern="10" dirty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Нефрон -</a:t>
              </a:r>
            </a:p>
            <a:p>
              <a:pPr algn="ctr"/>
              <a:r>
                <a:rPr lang="ru-RU" sz="3600" kern="10" dirty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 </a:t>
              </a:r>
              <a:r>
                <a:rPr lang="ru-RU" sz="3600" kern="10" dirty="0" err="1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бүйректің</a:t>
              </a:r>
              <a:r>
                <a:rPr lang="ru-RU" sz="3600" kern="10" dirty="0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  </a:t>
              </a:r>
              <a:r>
                <a:rPr lang="ru-RU" sz="3600" kern="10" dirty="0" err="1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негізгі</a:t>
              </a:r>
              <a:r>
                <a:rPr lang="ru-RU" sz="3600" kern="10" dirty="0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  </a:t>
              </a:r>
              <a:r>
                <a:rPr lang="ru-RU" sz="3600" kern="10" dirty="0" err="1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құрылымдық</a:t>
              </a:r>
              <a:r>
                <a:rPr lang="ru-RU" sz="3600" kern="10" dirty="0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  </a:t>
              </a:r>
              <a:r>
                <a:rPr lang="ru-RU" sz="3600" kern="10" dirty="0" err="1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бірлігі</a:t>
              </a:r>
              <a:r>
                <a:rPr lang="ru-RU" sz="3600" kern="10" dirty="0" smtClean="0"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DCEBF5"/>
                      </a:gs>
                      <a:gs pos="8000">
                        <a:srgbClr val="83A7C3"/>
                      </a:gs>
                      <a:gs pos="13000">
                        <a:srgbClr val="768FB9"/>
                      </a:gs>
                      <a:gs pos="21001">
                        <a:srgbClr val="83A7C3"/>
                      </a:gs>
                      <a:gs pos="52000">
                        <a:srgbClr val="FFFFFF"/>
                      </a:gs>
                      <a:gs pos="56000">
                        <a:srgbClr val="9C6563"/>
                      </a:gs>
                      <a:gs pos="58000">
                        <a:srgbClr val="80302D"/>
                      </a:gs>
                      <a:gs pos="71001">
                        <a:srgbClr val="C0524E"/>
                      </a:gs>
                      <a:gs pos="94000">
                        <a:srgbClr val="EBDAD4"/>
                      </a:gs>
                      <a:gs pos="100000">
                        <a:srgbClr val="55261C"/>
                      </a:gs>
                    </a:gsLst>
                    <a:lin ang="5400000" scaled="1"/>
                  </a:gradFill>
                  <a:latin typeface="Arial"/>
                  <a:cs typeface="Arial"/>
                </a:rPr>
                <a:t>.</a:t>
              </a:r>
              <a:endParaRPr lang="ru-RU" sz="3600" kern="10" dirty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endParaRPr>
            </a:p>
          </p:txBody>
        </p:sp>
        <p:sp>
          <p:nvSpPr>
            <p:cNvPr id="85000" name="Rectangle 8"/>
            <p:cNvSpPr>
              <a:spLocks noChangeArrowheads="1"/>
            </p:cNvSpPr>
            <p:nvPr/>
          </p:nvSpPr>
          <p:spPr bwMode="auto">
            <a:xfrm>
              <a:off x="815" y="412"/>
              <a:ext cx="4310" cy="113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57150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4912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abg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4"/>
          <p:cNvSpPr txBox="1">
            <a:spLocks/>
          </p:cNvSpPr>
          <p:nvPr/>
        </p:nvSpPr>
        <p:spPr>
          <a:xfrm>
            <a:off x="4787900" y="1773238"/>
            <a:ext cx="4356100" cy="417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 sz="4000" b="1" dirty="0" err="1" smtClean="0">
                <a:solidFill>
                  <a:srgbClr val="684522"/>
                </a:solidFill>
              </a:rPr>
              <a:t>Бір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84522"/>
                </a:solidFill>
              </a:rPr>
              <a:t>нефронның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84522"/>
                </a:solidFill>
              </a:rPr>
              <a:t>ұзындығы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3 см</a:t>
            </a:r>
            <a:endParaRPr lang="ru-RU" altLang="ru-RU" sz="4000" b="1" dirty="0" smtClean="0">
              <a:solidFill>
                <a:srgbClr val="684522"/>
              </a:solidFill>
              <a:latin typeface="Arial" charset="0"/>
            </a:endParaRPr>
          </a:p>
          <a:p>
            <a:pPr>
              <a:buFont typeface="Arial" charset="0"/>
              <a:buChar char="•"/>
            </a:pPr>
            <a:endParaRPr lang="ru-RU" altLang="ru-RU" sz="4000" b="1" dirty="0" smtClean="0">
              <a:solidFill>
                <a:srgbClr val="684522"/>
              </a:solidFill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4000" b="1" dirty="0" err="1" smtClean="0">
                <a:solidFill>
                  <a:srgbClr val="684522"/>
                </a:solidFill>
              </a:rPr>
              <a:t>Бір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84522"/>
                </a:solidFill>
              </a:rPr>
              <a:t>бүйректе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84522"/>
                </a:solidFill>
              </a:rPr>
              <a:t>шамамен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  1 млн</a:t>
            </a:r>
            <a:r>
              <a:rPr lang="ru-RU" altLang="ru-RU" sz="4000" b="1" dirty="0" smtClean="0"/>
              <a:t> </a:t>
            </a:r>
            <a:r>
              <a:rPr lang="ru-RU" altLang="ru-RU" sz="4000" b="1" dirty="0" smtClean="0">
                <a:solidFill>
                  <a:srgbClr val="684522"/>
                </a:solidFill>
              </a:rPr>
              <a:t>нефрон </a:t>
            </a:r>
            <a:r>
              <a:rPr lang="ru-RU" altLang="ru-RU" sz="4000" b="1" dirty="0" err="1" smtClean="0">
                <a:solidFill>
                  <a:srgbClr val="684522"/>
                </a:solidFill>
              </a:rPr>
              <a:t>болады</a:t>
            </a:r>
            <a:endParaRPr lang="ru-RU" altLang="ru-RU" sz="4000" b="1" dirty="0" smtClean="0">
              <a:solidFill>
                <a:srgbClr val="684522"/>
              </a:solidFill>
              <a:latin typeface="Arial" charset="0"/>
            </a:endParaRPr>
          </a:p>
        </p:txBody>
      </p:sp>
      <p:pic>
        <p:nvPicPr>
          <p:cNvPr id="4" name="Содержимое 8" descr="nephr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0" y="0"/>
            <a:ext cx="4867295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7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928813"/>
            <a:ext cx="3786188" cy="288131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(нефронның  құрылысы)</a:t>
            </a:r>
            <a:endParaRPr lang="ru-RU" b="1" dirty="0" smtClean="0">
              <a:solidFill>
                <a:srgbClr val="68452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1071563"/>
            <a:ext cx="2857500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286375" y="1357313"/>
            <a:ext cx="928688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00750" y="4714875"/>
            <a:ext cx="1357313" cy="642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Содержимое 3" descr="gd_art_0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0" y="500063"/>
            <a:ext cx="4621213" cy="6000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734" y="249317"/>
            <a:ext cx="5000625" cy="22159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Бүйректің</a:t>
            </a:r>
            <a:r>
              <a:rPr lang="ru-RU" sz="40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4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микроспопиялық</a:t>
            </a:r>
            <a:r>
              <a:rPr lang="ru-RU" sz="40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ru-RU" sz="4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құрылысы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20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Содержимое 4" descr="мкад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500438"/>
            <a:ext cx="2633662" cy="29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Содержимое 8" descr="glomer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928" y="2636912"/>
            <a:ext cx="4424363" cy="3643312"/>
          </a:xfrm>
          <a:prstGeom prst="rect">
            <a:avLst/>
          </a:prstGeom>
        </p:spPr>
      </p:pic>
      <p:pic>
        <p:nvPicPr>
          <p:cNvPr id="4" name="Содержимое 16" descr="4ca6e1de7c9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2400" y="1844824"/>
            <a:ext cx="3328987" cy="2000250"/>
          </a:xfrm>
          <a:prstGeom prst="rect">
            <a:avLst/>
          </a:prstGeom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79512" y="360472"/>
            <a:ext cx="42481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err="1" smtClean="0">
                <a:solidFill>
                  <a:srgbClr val="684522"/>
                </a:solidFill>
              </a:rPr>
              <a:t>Барлық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нефронның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иілгіш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өзекшесінің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ұзындығы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шамамен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</a:t>
            </a:r>
            <a:r>
              <a:rPr lang="ru-RU" altLang="ru-RU" sz="2800" b="1" dirty="0">
                <a:solidFill>
                  <a:srgbClr val="684522"/>
                </a:solidFill>
              </a:rPr>
              <a:t>100 км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716463" y="476672"/>
            <a:ext cx="4032250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800" b="1" dirty="0" smtClean="0">
                <a:solidFill>
                  <a:srgbClr val="684522"/>
                </a:solidFill>
              </a:rPr>
              <a:t>Ал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мына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көшенің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</a:t>
            </a:r>
            <a:r>
              <a:rPr lang="ru-RU" altLang="ru-RU" sz="2800" b="1" dirty="0" err="1" smtClean="0">
                <a:solidFill>
                  <a:srgbClr val="684522"/>
                </a:solidFill>
              </a:rPr>
              <a:t>ұзындығы</a:t>
            </a:r>
            <a:r>
              <a:rPr lang="ru-RU" altLang="ru-RU" sz="2800" b="1" dirty="0" smtClean="0">
                <a:solidFill>
                  <a:srgbClr val="684522"/>
                </a:solidFill>
              </a:rPr>
              <a:t>  </a:t>
            </a:r>
            <a:r>
              <a:rPr lang="ru-RU" altLang="ru-RU" sz="2800" b="1" dirty="0">
                <a:solidFill>
                  <a:srgbClr val="684522"/>
                </a:solidFill>
              </a:rPr>
              <a:t>109 км</a:t>
            </a:r>
          </a:p>
        </p:txBody>
      </p:sp>
    </p:spTree>
    <p:extLst>
      <p:ext uri="{BB962C8B-B14F-4D97-AF65-F5344CB8AC3E}">
        <p14:creationId xmlns:p14="http://schemas.microsoft.com/office/powerpoint/2010/main" val="316297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7900" y="260350"/>
            <a:ext cx="3970338" cy="490538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 err="1" smtClean="0">
                <a:solidFill>
                  <a:srgbClr val="C00000"/>
                </a:solidFill>
              </a:rPr>
              <a:t>Артығын</a:t>
            </a:r>
            <a:r>
              <a:rPr lang="ru-RU" altLang="ru-RU" sz="3600" b="1" dirty="0" smtClean="0">
                <a:solidFill>
                  <a:srgbClr val="C00000"/>
                </a:solidFill>
              </a:rPr>
              <a:t>  </a:t>
            </a:r>
            <a:r>
              <a:rPr lang="ru-RU" altLang="ru-RU" sz="3600" b="1" dirty="0" err="1" smtClean="0">
                <a:solidFill>
                  <a:srgbClr val="C00000"/>
                </a:solidFill>
              </a:rPr>
              <a:t>алып</a:t>
            </a:r>
            <a:r>
              <a:rPr lang="ru-RU" altLang="ru-RU" sz="3600" b="1" dirty="0" smtClean="0">
                <a:solidFill>
                  <a:srgbClr val="C00000"/>
                </a:solidFill>
              </a:rPr>
              <a:t>  </a:t>
            </a:r>
            <a:r>
              <a:rPr lang="ru-RU" altLang="ru-RU" sz="3600" b="1" dirty="0" err="1" smtClean="0">
                <a:solidFill>
                  <a:srgbClr val="C00000"/>
                </a:solidFill>
              </a:rPr>
              <a:t>таста</a:t>
            </a:r>
            <a:endParaRPr lang="ru-RU" altLang="ru-RU" sz="3600" b="1" dirty="0">
              <a:solidFill>
                <a:srgbClr val="C00000"/>
              </a:solidFill>
            </a:endParaRP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716463" y="836613"/>
            <a:ext cx="3970337" cy="2520950"/>
          </a:xfr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Иілгіш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түтікше</a:t>
            </a:r>
            <a:endParaRPr lang="ru-RU" altLang="ru-RU" sz="2800" b="1" dirty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Жіпше</a:t>
            </a:r>
            <a:endParaRPr lang="ru-RU" altLang="ru-RU" sz="2800" b="1" dirty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Астауша</a:t>
            </a:r>
            <a:endParaRPr lang="ru-RU" altLang="ru-RU" sz="2800" b="1" dirty="0" smtClean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Жинағыш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түтік</a:t>
            </a:r>
            <a:endParaRPr lang="ru-RU" altLang="ru-RU" sz="2800" b="1" dirty="0"/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7" t="8417" r="27229" b="7167"/>
          <a:stretch>
            <a:fillRect/>
          </a:stretch>
        </p:blipFill>
        <p:spPr bwMode="auto">
          <a:xfrm>
            <a:off x="468313" y="908050"/>
            <a:ext cx="3971925" cy="5545138"/>
          </a:xfrm>
          <a:prstGeom prst="rect">
            <a:avLst/>
          </a:prstGeom>
          <a:noFill/>
          <a:ln w="3810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4643438" y="3716338"/>
            <a:ext cx="3970337" cy="2665412"/>
          </a:xfrm>
          <a:prstGeom prst="rect">
            <a:avLst/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Капиллярлы</a:t>
            </a:r>
            <a:r>
              <a:rPr lang="ru-RU" altLang="ru-RU" sz="2800" b="1" dirty="0" smtClean="0"/>
              <a:t> </a:t>
            </a:r>
            <a:r>
              <a:rPr lang="ru-RU" altLang="ru-RU" sz="2800" b="1" dirty="0" err="1" smtClean="0"/>
              <a:t>түйнекше</a:t>
            </a:r>
            <a:endParaRPr lang="ru-RU" altLang="ru-RU" sz="2800" b="1" dirty="0"/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Несепағар</a:t>
            </a:r>
            <a:endParaRPr lang="ru-RU" altLang="ru-RU" sz="2800" b="1" dirty="0"/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err="1" smtClean="0"/>
              <a:t>Иілгіш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өзекше</a:t>
            </a:r>
            <a:endParaRPr lang="ru-RU" altLang="ru-RU" sz="2800" b="1" dirty="0" smtClean="0"/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ru-RU" altLang="ru-RU" sz="2800" b="1" dirty="0" smtClean="0"/>
              <a:t>Капсула </a:t>
            </a: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6077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16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1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6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1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1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16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1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1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1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16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accel="50000" decel="5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2000" fill="hold"/>
                                        <p:tgtEl>
                                          <p:spTgt spid="1116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B214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accel="50000" decel="5000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1116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B214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111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B214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/>
      <p:bldP spid="111623" grpId="0" build="allAtOnce" animBg="1"/>
      <p:bldP spid="111624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5" name="Rectangle 7"/>
          <p:cNvSpPr>
            <a:spLocks noChangeArrowheads="1"/>
          </p:cNvSpPr>
          <p:nvPr/>
        </p:nvSpPr>
        <p:spPr bwMode="auto">
          <a:xfrm>
            <a:off x="4644008" y="1628775"/>
            <a:ext cx="4185667" cy="4895850"/>
          </a:xfrm>
          <a:prstGeom prst="rect">
            <a:avLst/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800" b="1" dirty="0" err="1" smtClean="0"/>
              <a:t>Иілген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өзекше</a:t>
            </a:r>
            <a:r>
              <a:rPr lang="ru-RU" altLang="ru-RU" sz="2800" b="1" dirty="0" smtClean="0"/>
              <a:t> (</a:t>
            </a:r>
            <a:r>
              <a:rPr lang="ru-RU" altLang="ru-RU" sz="2800" b="1" dirty="0" err="1" smtClean="0"/>
              <a:t>түтікше</a:t>
            </a:r>
            <a:r>
              <a:rPr lang="ru-RU" altLang="ru-RU" sz="2800" b="1" dirty="0" smtClean="0"/>
              <a:t>)</a:t>
            </a:r>
            <a:endParaRPr lang="ru-RU" altLang="ru-RU" sz="2800" b="1" dirty="0"/>
          </a:p>
          <a:p>
            <a:pPr>
              <a:lnSpc>
                <a:spcPct val="90000"/>
              </a:lnSpc>
            </a:pPr>
            <a:r>
              <a:rPr lang="ru-RU" altLang="ru-RU" sz="2800" b="1" dirty="0" err="1" smtClean="0"/>
              <a:t>Түтікшенің</a:t>
            </a:r>
            <a:r>
              <a:rPr lang="ru-RU" altLang="ru-RU" sz="2800" b="1" dirty="0" smtClean="0"/>
              <a:t> капилляр  </a:t>
            </a:r>
            <a:r>
              <a:rPr lang="ru-RU" altLang="ru-RU" sz="2800" b="1" dirty="0" err="1" smtClean="0"/>
              <a:t>қимасы</a:t>
            </a:r>
            <a:endParaRPr lang="ru-RU" altLang="ru-RU" sz="2800" b="1" dirty="0"/>
          </a:p>
          <a:p>
            <a:pPr>
              <a:lnSpc>
                <a:spcPct val="90000"/>
              </a:lnSpc>
            </a:pPr>
            <a:r>
              <a:rPr lang="ru-RU" altLang="ru-RU" sz="2800" b="1" dirty="0" err="1" smtClean="0"/>
              <a:t>Бүйрек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капсуласы</a:t>
            </a:r>
            <a:endParaRPr lang="ru-RU" altLang="ru-RU" sz="2800" b="1" dirty="0"/>
          </a:p>
          <a:p>
            <a:pPr>
              <a:lnSpc>
                <a:spcPct val="90000"/>
              </a:lnSpc>
            </a:pPr>
            <a:r>
              <a:rPr lang="ru-RU" altLang="ru-RU" sz="2800" b="1" dirty="0" err="1" smtClean="0"/>
              <a:t>Жинағыш</a:t>
            </a:r>
            <a:r>
              <a:rPr lang="ru-RU" altLang="ru-RU" sz="2800" b="1" dirty="0" smtClean="0"/>
              <a:t>  </a:t>
            </a:r>
            <a:r>
              <a:rPr lang="ru-RU" altLang="ru-RU" sz="2800" b="1" dirty="0" err="1" smtClean="0"/>
              <a:t>түтікше</a:t>
            </a:r>
            <a:endParaRPr lang="ru-RU" altLang="ru-RU" sz="2800" b="1" dirty="0" smtClean="0"/>
          </a:p>
          <a:p>
            <a:pPr>
              <a:lnSpc>
                <a:spcPct val="90000"/>
              </a:lnSpc>
            </a:pPr>
            <a:r>
              <a:rPr lang="ru-RU" altLang="ru-RU" sz="2800" b="1" dirty="0" smtClean="0"/>
              <a:t>Капилляр </a:t>
            </a:r>
            <a:r>
              <a:rPr lang="ru-RU" altLang="ru-RU" sz="2800" b="1" dirty="0" err="1" smtClean="0"/>
              <a:t>түйнекше</a:t>
            </a:r>
            <a:endParaRPr lang="ru-RU" altLang="ru-RU" sz="2800" b="1" dirty="0"/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425048" y="260648"/>
            <a:ext cx="8135937" cy="1008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3600" b="1" dirty="0" smtClean="0">
                <a:solidFill>
                  <a:srgbClr val="660066"/>
                </a:solidFill>
              </a:rPr>
              <a:t>Нефрон  </a:t>
            </a:r>
            <a:r>
              <a:rPr lang="ru-RU" altLang="ru-RU" sz="3600" b="1" dirty="0" err="1" smtClean="0">
                <a:solidFill>
                  <a:srgbClr val="660066"/>
                </a:solidFill>
              </a:rPr>
              <a:t>бөлімдері</a:t>
            </a:r>
            <a:r>
              <a:rPr lang="ru-RU" altLang="ru-RU" sz="36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3600" b="1" dirty="0" err="1" smtClean="0">
                <a:solidFill>
                  <a:srgbClr val="660066"/>
                </a:solidFill>
              </a:rPr>
              <a:t>қандай</a:t>
            </a:r>
            <a:r>
              <a:rPr lang="ru-RU" altLang="ru-RU" sz="36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3600" b="1" dirty="0" err="1" smtClean="0">
                <a:solidFill>
                  <a:srgbClr val="660066"/>
                </a:solidFill>
              </a:rPr>
              <a:t>цифрмен</a:t>
            </a:r>
            <a:r>
              <a:rPr lang="ru-RU" altLang="ru-RU" sz="36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3600" b="1" dirty="0" err="1" smtClean="0">
                <a:solidFill>
                  <a:srgbClr val="660066"/>
                </a:solidFill>
              </a:rPr>
              <a:t>белгіленген</a:t>
            </a:r>
            <a:r>
              <a:rPr lang="ru-RU" altLang="ru-RU" sz="3600" b="1" dirty="0" smtClean="0">
                <a:solidFill>
                  <a:srgbClr val="660066"/>
                </a:solidFill>
              </a:rPr>
              <a:t>:</a:t>
            </a:r>
            <a:endParaRPr lang="ru-RU" altLang="ru-RU" sz="3600" b="1" dirty="0">
              <a:solidFill>
                <a:srgbClr val="660066"/>
              </a:solidFill>
            </a:endParaRPr>
          </a:p>
        </p:txBody>
      </p:sp>
      <p:grpSp>
        <p:nvGrpSpPr>
          <p:cNvPr id="114711" name="Group 23"/>
          <p:cNvGrpSpPr>
            <a:grpSpLocks/>
          </p:cNvGrpSpPr>
          <p:nvPr/>
        </p:nvGrpSpPr>
        <p:grpSpPr bwMode="auto">
          <a:xfrm>
            <a:off x="468313" y="1700213"/>
            <a:ext cx="4032250" cy="4824412"/>
            <a:chOff x="295" y="1162"/>
            <a:chExt cx="2540" cy="2948"/>
          </a:xfrm>
        </p:grpSpPr>
        <p:pic>
          <p:nvPicPr>
            <p:cNvPr id="114694" name="Picture 6" descr="Нефрон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162"/>
              <a:ext cx="2540" cy="2948"/>
            </a:xfrm>
            <a:prstGeom prst="rect">
              <a:avLst/>
            </a:prstGeom>
            <a:noFill/>
            <a:ln w="38100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700" name="Text Box 12"/>
            <p:cNvSpPr txBox="1">
              <a:spLocks noChangeArrowheads="1"/>
            </p:cNvSpPr>
            <p:nvPr/>
          </p:nvSpPr>
          <p:spPr bwMode="auto">
            <a:xfrm>
              <a:off x="385" y="3203"/>
              <a:ext cx="272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 b="1"/>
                <a:t>5</a:t>
              </a:r>
            </a:p>
          </p:txBody>
        </p:sp>
        <p:sp>
          <p:nvSpPr>
            <p:cNvPr id="114701" name="Text Box 13"/>
            <p:cNvSpPr txBox="1">
              <a:spLocks noChangeArrowheads="1"/>
            </p:cNvSpPr>
            <p:nvPr/>
          </p:nvSpPr>
          <p:spPr bwMode="auto">
            <a:xfrm>
              <a:off x="385" y="1253"/>
              <a:ext cx="272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 b="1"/>
                <a:t>1</a:t>
              </a:r>
            </a:p>
          </p:txBody>
        </p:sp>
        <p:sp>
          <p:nvSpPr>
            <p:cNvPr id="114702" name="Text Box 14"/>
            <p:cNvSpPr txBox="1">
              <a:spLocks noChangeArrowheads="1"/>
            </p:cNvSpPr>
            <p:nvPr/>
          </p:nvSpPr>
          <p:spPr bwMode="auto">
            <a:xfrm>
              <a:off x="385" y="2795"/>
              <a:ext cx="272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 b="1"/>
                <a:t>4</a:t>
              </a:r>
            </a:p>
          </p:txBody>
        </p:sp>
        <p:sp>
          <p:nvSpPr>
            <p:cNvPr id="114703" name="Text Box 15"/>
            <p:cNvSpPr txBox="1">
              <a:spLocks noChangeArrowheads="1"/>
            </p:cNvSpPr>
            <p:nvPr/>
          </p:nvSpPr>
          <p:spPr bwMode="auto">
            <a:xfrm>
              <a:off x="340" y="2387"/>
              <a:ext cx="272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 b="1"/>
                <a:t>3</a:t>
              </a:r>
            </a:p>
          </p:txBody>
        </p:sp>
        <p:sp>
          <p:nvSpPr>
            <p:cNvPr id="114704" name="Text Box 16"/>
            <p:cNvSpPr txBox="1">
              <a:spLocks noChangeArrowheads="1"/>
            </p:cNvSpPr>
            <p:nvPr/>
          </p:nvSpPr>
          <p:spPr bwMode="auto">
            <a:xfrm>
              <a:off x="385" y="1706"/>
              <a:ext cx="272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 b="1"/>
                <a:t>2</a:t>
              </a:r>
            </a:p>
          </p:txBody>
        </p:sp>
        <p:sp>
          <p:nvSpPr>
            <p:cNvPr id="114705" name="Line 17"/>
            <p:cNvSpPr>
              <a:spLocks noChangeShapeType="1"/>
            </p:cNvSpPr>
            <p:nvPr/>
          </p:nvSpPr>
          <p:spPr bwMode="auto">
            <a:xfrm>
              <a:off x="703" y="1434"/>
              <a:ext cx="117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707" name="Line 19"/>
            <p:cNvSpPr>
              <a:spLocks noChangeShapeType="1"/>
            </p:cNvSpPr>
            <p:nvPr/>
          </p:nvSpPr>
          <p:spPr bwMode="auto">
            <a:xfrm>
              <a:off x="657" y="1888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708" name="Line 20"/>
            <p:cNvSpPr>
              <a:spLocks noChangeShapeType="1"/>
            </p:cNvSpPr>
            <p:nvPr/>
          </p:nvSpPr>
          <p:spPr bwMode="auto">
            <a:xfrm flipV="1">
              <a:off x="567" y="2387"/>
              <a:ext cx="635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709" name="Line 21"/>
            <p:cNvSpPr>
              <a:spLocks noChangeShapeType="1"/>
            </p:cNvSpPr>
            <p:nvPr/>
          </p:nvSpPr>
          <p:spPr bwMode="auto">
            <a:xfrm flipV="1">
              <a:off x="612" y="2795"/>
              <a:ext cx="635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4710" name="Line 22"/>
            <p:cNvSpPr>
              <a:spLocks noChangeShapeType="1"/>
            </p:cNvSpPr>
            <p:nvPr/>
          </p:nvSpPr>
          <p:spPr bwMode="auto">
            <a:xfrm>
              <a:off x="657" y="3385"/>
              <a:ext cx="181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4712" name="Text Box 24"/>
          <p:cNvSpPr txBox="1">
            <a:spLocks noChangeArrowheads="1"/>
          </p:cNvSpPr>
          <p:nvPr/>
        </p:nvSpPr>
        <p:spPr bwMode="auto">
          <a:xfrm>
            <a:off x="4932363" y="6092825"/>
            <a:ext cx="3743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dirty="0" err="1" smtClean="0">
                <a:solidFill>
                  <a:srgbClr val="EB2143"/>
                </a:solidFill>
              </a:rPr>
              <a:t>жауаптары</a:t>
            </a:r>
            <a:r>
              <a:rPr lang="ru-RU" altLang="ru-RU" sz="2400" b="1" dirty="0" smtClean="0">
                <a:solidFill>
                  <a:srgbClr val="EB2143"/>
                </a:solidFill>
              </a:rPr>
              <a:t>: </a:t>
            </a:r>
            <a:r>
              <a:rPr lang="ru-RU" altLang="ru-RU" sz="2400" b="1" dirty="0">
                <a:solidFill>
                  <a:srgbClr val="EB2143"/>
                </a:solidFill>
              </a:rPr>
              <a:t>2,1,4,5,3</a:t>
            </a:r>
          </a:p>
        </p:txBody>
      </p:sp>
    </p:spTree>
    <p:extLst>
      <p:ext uri="{BB962C8B-B14F-4D97-AF65-F5344CB8AC3E}">
        <p14:creationId xmlns:p14="http://schemas.microsoft.com/office/powerpoint/2010/main" val="343390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46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46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46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46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46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46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4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5" grpId="0" build="p" animBg="1"/>
      <p:bldP spid="1147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72" name="Group 8"/>
          <p:cNvGrpSpPr>
            <a:grpSpLocks/>
          </p:cNvGrpSpPr>
          <p:nvPr/>
        </p:nvGrpSpPr>
        <p:grpSpPr bwMode="auto">
          <a:xfrm>
            <a:off x="-11072" y="0"/>
            <a:ext cx="9144000" cy="6857816"/>
            <a:chOff x="-204" y="799"/>
            <a:chExt cx="3357" cy="3452"/>
          </a:xfrm>
        </p:grpSpPr>
        <p:pic>
          <p:nvPicPr>
            <p:cNvPr id="8806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71" t="19749" r="5583" b="14722"/>
            <a:stretch>
              <a:fillRect/>
            </a:stretch>
          </p:blipFill>
          <p:spPr bwMode="auto">
            <a:xfrm>
              <a:off x="-204" y="799"/>
              <a:ext cx="3357" cy="3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807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56" t="21068" r="13547" b="68291"/>
            <a:stretch>
              <a:fillRect/>
            </a:stretch>
          </p:blipFill>
          <p:spPr bwMode="auto">
            <a:xfrm>
              <a:off x="2517" y="799"/>
              <a:ext cx="635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807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50" t="41885" r="47438" b="46597"/>
            <a:stretch>
              <a:fillRect/>
            </a:stretch>
          </p:blipFill>
          <p:spPr bwMode="auto">
            <a:xfrm>
              <a:off x="-199" y="2341"/>
              <a:ext cx="397" cy="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8073" name="WordArt 9"/>
          <p:cNvSpPr>
            <a:spLocks noChangeArrowheads="1" noChangeShapeType="1" noTextEdit="1"/>
          </p:cNvSpPr>
          <p:nvPr/>
        </p:nvSpPr>
        <p:spPr bwMode="auto">
          <a:xfrm>
            <a:off x="1187450" y="476249"/>
            <a:ext cx="504229" cy="3333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FF99CC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Impact"/>
              </a:rPr>
              <a:t>Н</a:t>
            </a:r>
            <a:endParaRPr lang="ru-RU" sz="3600" kern="10" dirty="0">
              <a:ln w="19050">
                <a:solidFill>
                  <a:srgbClr val="FF99CC"/>
                </a:solidFill>
                <a:round/>
                <a:headEnd/>
                <a:tailEnd/>
              </a:ln>
              <a:solidFill>
                <a:srgbClr val="FF0066"/>
              </a:solidFill>
              <a:latin typeface="Impact"/>
            </a:endParaRPr>
          </a:p>
        </p:txBody>
      </p:sp>
      <p:sp>
        <p:nvSpPr>
          <p:cNvPr id="88076" name="WordArt 12"/>
          <p:cNvSpPr>
            <a:spLocks noChangeArrowheads="1" noChangeShapeType="1" noTextEdit="1"/>
          </p:cNvSpPr>
          <p:nvPr/>
        </p:nvSpPr>
        <p:spPr bwMode="auto">
          <a:xfrm>
            <a:off x="1187450" y="6381750"/>
            <a:ext cx="1584325" cy="4762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FF99CC"/>
                  </a:solidFill>
                  <a:round/>
                  <a:headEnd/>
                  <a:tailEnd/>
                </a:ln>
                <a:solidFill>
                  <a:srgbClr val="FFCCFF"/>
                </a:solidFill>
                <a:latin typeface="Arial Unicode MS"/>
                <a:ea typeface="Arial Unicode MS"/>
                <a:cs typeface="Arial Unicode MS"/>
              </a:rPr>
              <a:t>Н </a:t>
            </a:r>
            <a:r>
              <a:rPr lang="ru-RU" sz="3600" kern="10" dirty="0">
                <a:ln w="19050">
                  <a:solidFill>
                    <a:srgbClr val="FF99CC"/>
                  </a:solidFill>
                  <a:round/>
                  <a:headEnd/>
                  <a:tailEnd/>
                </a:ln>
                <a:solidFill>
                  <a:srgbClr val="FFCCFF"/>
                </a:solidFill>
                <a:latin typeface="Arial Unicode MS"/>
                <a:ea typeface="Arial Unicode MS"/>
                <a:cs typeface="Arial Unicode MS"/>
              </a:rPr>
              <a:t>- </a:t>
            </a:r>
            <a:r>
              <a:rPr lang="ru-RU" sz="3600" kern="10" dirty="0" err="1" smtClean="0">
                <a:ln w="19050">
                  <a:solidFill>
                    <a:srgbClr val="FF99CC"/>
                  </a:solidFill>
                  <a:round/>
                  <a:headEnd/>
                  <a:tailEnd/>
                </a:ln>
                <a:solidFill>
                  <a:srgbClr val="FFCCFF"/>
                </a:solidFill>
                <a:latin typeface="Arial Unicode MS"/>
                <a:ea typeface="Arial Unicode MS"/>
                <a:cs typeface="Arial Unicode MS"/>
              </a:rPr>
              <a:t>нәруыз</a:t>
            </a:r>
            <a:endParaRPr lang="ru-RU" sz="3600" kern="10" dirty="0">
              <a:ln w="19050">
                <a:solidFill>
                  <a:srgbClr val="FF99CC"/>
                </a:solidFill>
                <a:round/>
                <a:headEnd/>
                <a:tailEnd/>
              </a:ln>
              <a:solidFill>
                <a:srgbClr val="FFCCFF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88077" name="WordArt 13"/>
          <p:cNvSpPr>
            <a:spLocks noChangeArrowheads="1" noChangeShapeType="1" noTextEdit="1"/>
          </p:cNvSpPr>
          <p:nvPr/>
        </p:nvSpPr>
        <p:spPr bwMode="auto">
          <a:xfrm>
            <a:off x="1908175" y="476250"/>
            <a:ext cx="255588" cy="3333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Гл</a:t>
            </a:r>
          </a:p>
        </p:txBody>
      </p:sp>
      <p:sp>
        <p:nvSpPr>
          <p:cNvPr id="88078" name="WordArt 14"/>
          <p:cNvSpPr>
            <a:spLocks noChangeArrowheads="1" noChangeShapeType="1" noTextEdit="1"/>
          </p:cNvSpPr>
          <p:nvPr/>
        </p:nvSpPr>
        <p:spPr bwMode="auto">
          <a:xfrm>
            <a:off x="3276600" y="6426200"/>
            <a:ext cx="1584325" cy="431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Гл - глюкоза</a:t>
            </a:r>
          </a:p>
        </p:txBody>
      </p:sp>
      <p:sp>
        <p:nvSpPr>
          <p:cNvPr id="88079" name="WordArt 15"/>
          <p:cNvSpPr>
            <a:spLocks noChangeArrowheads="1" noChangeShapeType="1" noTextEdit="1"/>
          </p:cNvSpPr>
          <p:nvPr/>
        </p:nvSpPr>
        <p:spPr bwMode="auto">
          <a:xfrm>
            <a:off x="2051050" y="908050"/>
            <a:ext cx="288925" cy="288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</a:t>
            </a:r>
          </a:p>
        </p:txBody>
      </p:sp>
      <p:sp>
        <p:nvSpPr>
          <p:cNvPr id="88080" name="WordArt 16"/>
          <p:cNvSpPr>
            <a:spLocks noChangeArrowheads="1" noChangeShapeType="1" noTextEdit="1"/>
          </p:cNvSpPr>
          <p:nvPr/>
        </p:nvSpPr>
        <p:spPr bwMode="auto">
          <a:xfrm>
            <a:off x="6732588" y="5983288"/>
            <a:ext cx="1425575" cy="87471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kern="10" spc="50" dirty="0">
                <a:ln w="11430"/>
                <a:latin typeface="Impact"/>
              </a:rPr>
              <a:t>С </a:t>
            </a:r>
            <a:r>
              <a:rPr lang="ru-RU" sz="2400" b="1" kern="10" spc="50" dirty="0" smtClean="0">
                <a:ln w="11430"/>
                <a:latin typeface="Impact"/>
              </a:rPr>
              <a:t>– </a:t>
            </a:r>
            <a:r>
              <a:rPr lang="ru-RU" sz="2400" b="1" kern="10" spc="50" dirty="0" err="1" smtClean="0">
                <a:ln w="11430"/>
                <a:latin typeface="Impact"/>
              </a:rPr>
              <a:t>тұздар</a:t>
            </a:r>
            <a:r>
              <a:rPr lang="ru-RU" sz="2400" b="1" kern="10" spc="50" dirty="0" smtClean="0">
                <a:ln w="11430"/>
                <a:latin typeface="Impact"/>
              </a:rPr>
              <a:t>  </a:t>
            </a:r>
            <a:r>
              <a:rPr lang="ru-RU" sz="2400" b="1" kern="10" spc="50" dirty="0" err="1" smtClean="0">
                <a:ln w="11430"/>
                <a:latin typeface="Impact"/>
              </a:rPr>
              <a:t>және</a:t>
            </a:r>
            <a:r>
              <a:rPr lang="ru-RU" sz="2400" b="1" kern="10" spc="50" dirty="0" smtClean="0">
                <a:ln w="11430"/>
                <a:latin typeface="Impact"/>
              </a:rPr>
              <a:t> </a:t>
            </a:r>
          </a:p>
          <a:p>
            <a:pPr algn="ctr"/>
            <a:r>
              <a:rPr lang="ru-RU" sz="2400" b="1" kern="10" spc="50" dirty="0" smtClean="0">
                <a:ln w="11430"/>
                <a:latin typeface="Impact"/>
              </a:rPr>
              <a:t> </a:t>
            </a:r>
            <a:r>
              <a:rPr lang="ru-RU" sz="2400" b="1" kern="10" spc="50" dirty="0" err="1" smtClean="0">
                <a:ln w="11430"/>
                <a:latin typeface="Impact"/>
              </a:rPr>
              <a:t>несепнәр</a:t>
            </a:r>
            <a:endParaRPr lang="ru-RU" sz="2400" b="1" kern="10" spc="50" dirty="0">
              <a:ln w="11430"/>
              <a:latin typeface="Impact"/>
            </a:endParaRPr>
          </a:p>
        </p:txBody>
      </p:sp>
      <p:sp>
        <p:nvSpPr>
          <p:cNvPr id="88081" name="WordArt 17"/>
          <p:cNvSpPr>
            <a:spLocks noChangeArrowheads="1" noChangeShapeType="1" noTextEdit="1"/>
          </p:cNvSpPr>
          <p:nvPr/>
        </p:nvSpPr>
        <p:spPr bwMode="auto">
          <a:xfrm>
            <a:off x="2411413" y="1700213"/>
            <a:ext cx="161925" cy="2619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88082" name="WordArt 18"/>
          <p:cNvSpPr>
            <a:spLocks noChangeArrowheads="1" noChangeShapeType="1" noTextEdit="1"/>
          </p:cNvSpPr>
          <p:nvPr/>
        </p:nvSpPr>
        <p:spPr bwMode="auto">
          <a:xfrm>
            <a:off x="5076825" y="6453188"/>
            <a:ext cx="1512888" cy="40481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>
                    <a:alpha val="50000"/>
                  </a:srgbClr>
                </a:solidFill>
                <a:latin typeface="Arial"/>
                <a:cs typeface="Arial"/>
              </a:rPr>
              <a:t>В - </a:t>
            </a:r>
            <a:r>
              <a:rPr lang="ru-RU" sz="3600" b="1" kern="10" dirty="0" smtClean="0">
                <a:ln w="63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>
                    <a:alpha val="50000"/>
                  </a:srgbClr>
                </a:solidFill>
                <a:latin typeface="Arial"/>
                <a:cs typeface="Arial"/>
              </a:rPr>
              <a:t>су</a:t>
            </a:r>
            <a:endParaRPr lang="ru-RU" sz="3600" b="1" kern="10" dirty="0">
              <a:ln w="6350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>
                  <a:alpha val="50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88084" name="WordArt 20"/>
          <p:cNvSpPr>
            <a:spLocks noChangeArrowheads="1" noChangeShapeType="1" noTextEdit="1"/>
          </p:cNvSpPr>
          <p:nvPr/>
        </p:nvSpPr>
        <p:spPr bwMode="auto">
          <a:xfrm>
            <a:off x="3419475" y="1844675"/>
            <a:ext cx="161925" cy="26193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5292725" y="476250"/>
            <a:ext cx="2735263" cy="108108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altLang="ru-RU" sz="4000" b="1" dirty="0" err="1" smtClean="0">
                <a:solidFill>
                  <a:srgbClr val="660066"/>
                </a:solidFill>
              </a:rPr>
              <a:t>Нефронның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жұмысы</a:t>
            </a:r>
            <a:endParaRPr lang="ru-RU" altLang="ru-RU" sz="4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2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1000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319 2.22222E-6 C 0.04635 -0.00394 0.07951 -0.00787 0.09253 -0.00209 C 0.10555 0.0037 0.09357 0.02407 0.09114 0.03518 C 0.08871 0.04629 0.0809 0.05347 0.07777 0.06458 C 0.07465 0.07569 0.07118 0.09051 0.07187 0.10185 C 0.07256 0.11319 0.07829 0.12315 0.08229 0.13333 C 0.08628 0.14352 0.08958 0.15555 0.09548 0.16273 C 0.10138 0.16991 0.10868 0.17222 0.11753 0.17639 C 0.12638 0.18055 0.13541 0.1868 0.14843 0.18819 C 0.16145 0.18958 0.18246 0.18958 0.19548 0.18426 C 0.2085 0.17893 0.21857 0.16551 0.22638 0.15671 C 0.2342 0.14791 0.23993 0.14074 0.24253 0.13125 C 0.24513 0.12176 0.24253 0.1081 0.24253 0.1 C 0.24253 0.0919 0.24357 0.08912 0.24253 0.08217 C 0.24149 0.07523 0.23923 0.06828 0.23663 0.05879 C 0.23402 0.0493 0.22864 0.03495 0.22638 0.02546 C 0.22413 0.01597 0.22152 0.00741 0.22343 0.00185 C 0.22534 -0.00371 0.22829 -0.00602 0.23819 -0.00787 C 0.24809 -0.00972 0.26909 -0.00972 0.28229 -0.00996 C 0.29548 -0.01019 0.30555 -0.01019 0.31753 -0.00996 C 0.32951 -0.00972 0.34739 -0.01412 0.35434 -0.00787 C 0.36128 -0.00162 0.35816 0.00926 0.35868 0.02731 C 0.3592 0.04537 0.35711 0.07801 0.35729 0.1 C 0.35746 0.12199 0.3592 0.13194 0.36024 0.15879 C 0.36128 0.18565 0.36319 0.23148 0.36319 0.26065 C 0.36319 0.28981 0.36718 0.31967 0.36024 0.33333 C 0.35329 0.34699 0.33732 0.34166 0.32187 0.34305 C 0.30642 0.34444 0.28559 0.3419 0.26753 0.3412 C 0.24947 0.34051 0.24114 0.33912 0.21319 0.33912 C 0.18524 0.33912 0.12048 0.33102 0.09982 0.3412 C 0.07916 0.35139 0.09201 0.37546 0.08958 0.4 C 0.08715 0.42453 0.08524 0.45139 0.08524 0.48819 C 0.08524 0.525 0.08854 0.57916 0.08958 0.62153 C 0.09062 0.66389 0.075 0.7206 0.09114 0.74305 C 0.10729 0.76551 0.16197 0.75486 0.18663 0.75671 C 0.21128 0.75856 0.21944 0.75509 0.23958 0.75486 C 0.25972 0.75463 0.28402 0.75463 0.30729 0.75486 C 0.33055 0.75509 0.35625 0.75741 0.37934 0.75671 C 0.40225 0.75602 0.42222 0.75185 0.44531 0.75092 C 0.46875 0.75 0.50347 0.75231 0.51875 0.75092 C 0.5342 0.74953 0.53402 0.74838 0.53819 0.74305 C 0.54201 0.73773 0.54184 0.72754 0.54236 0.71944 C 0.54305 0.71134 0.54236 0.70278 0.54236 0.69398 C 0.54236 0.68518 0.54236 0.67129 0.54236 0.66666 " pathEditMode="fixed" rAng="0" ptsTypes="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93" y="3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repeatCount="1000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74 0.00139 C 0.01354 -0.00093 0.02535 -0.00324 0.0283 0.00139 C 0.03125 0.00602 0.02309 0.01713 0.01944 0.02894 C 0.0158 0.04074 0.00781 0.05903 0.00625 0.07199 C 0.00469 0.08495 0.0092 0.09745 0.01059 0.10718 C 0.01198 0.1169 0.0125 0.12222 0.0151 0.13079 C 0.01771 0.13935 0.02066 0.15023 0.02674 0.15833 C 0.03281 0.16644 0.0441 0.17454 0.05174 0.17986 C 0.05937 0.18519 0.06719 0.18472 0.0724 0.18958 C 0.0776 0.19444 0.08142 0.20023 0.08264 0.20926 C 0.08385 0.21829 0.07986 0.23264 0.07969 0.24444 C 0.07951 0.25625 0.08125 0.26505 0.08125 0.27986 C 0.08125 0.29468 0.07986 0.31667 0.07969 0.33287 C 0.07951 0.34907 0.07969 0.36042 0.07969 0.37778 C 0.07969 0.39514 0.07969 0.41944 0.07969 0.43681 C 0.07969 0.45417 0.07969 0.45718 0.07969 0.48171 C 0.07969 0.50625 0.07969 0.55602 0.07969 0.5838 C 0.07969 0.61157 0.07969 0.61898 0.07969 0.64838 C 0.07969 0.67778 0.07917 0.73565 0.07969 0.76019 C 0.08021 0.78472 0.07778 0.78796 0.08264 0.7956 C 0.0875 0.80324 0.10017 0.8044 0.1092 0.80532 C 0.11823 0.80625 0.13212 0.8088 0.13715 0.80139 C 0.14219 0.79398 0.12708 0.76736 0.1401 0.76019 C 0.15312 0.75301 0.19184 0.75903 0.2151 0.75833 C 0.23837 0.75764 0.25816 0.75648 0.27969 0.75625 C 0.30121 0.75602 0.3184 0.75694 0.34444 0.75625 C 0.37049 0.75556 0.41649 0.75741 0.43559 0.75231 C 0.45469 0.74722 0.45434 0.73681 0.4592 0.725 C 0.46406 0.71319 0.46389 0.69977 0.4651 0.68171 C 0.46632 0.66366 0.46389 0.63519 0.46649 0.61713 C 0.4691 0.59907 0.47743 0.58218 0.48038 0.57292 " pathEditMode="fixed" rAng="0" ptsTypes="aaaaaaaaaaaaaaaaaaaaaaaaaaaaaaa">
                                      <p:cBhvr>
                                        <p:cTn id="10" dur="50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4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repeatCount="10000" accel="50000" decel="50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7 5.55556E-6 C -0.00329 0.02292 -0.00642 0.04584 -0.0059 0.06089 C -0.00538 0.07593 -0.0026 0.08241 0.00296 0.09028 C 0.00851 0.09815 0.01789 0.10163 0.02796 0.10788 C 0.03803 0.11413 0.05469 0.12177 0.0632 0.12755 C 0.07171 0.13334 0.07726 0.13496 0.07952 0.14306 C 0.08178 0.15116 0.07674 0.16667 0.07657 0.1764 C 0.07639 0.18612 0.07778 0.18357 0.07796 0.20186 C 0.07813 0.22015 0.07744 0.26482 0.07796 0.28635 C 0.07848 0.30788 0.08039 0.30186 0.08091 0.33149 C 0.08143 0.36112 0.0816 0.43079 0.08091 0.46482 C 0.08021 0.49885 0.07778 0.50973 0.07657 0.53519 C 0.07535 0.56065 0.07362 0.58658 0.07362 0.6176 C 0.07362 0.64839 0.07362 0.70116 0.07657 0.71968 C 0.07952 0.7382 0.08403 0.72755 0.09115 0.7294 C 0.09827 0.73126 0.10973 0.73149 0.1191 0.73149 C 0.12848 0.73149 0.13316 0.72917 0.14705 0.7294 C 0.16094 0.72964 0.18525 0.7338 0.20296 0.73334 C 0.22066 0.73265 0.24028 0.72501 0.25296 0.72547 C 0.26563 0.7257 0.2698 0.73612 0.27952 0.73519 C 0.28924 0.73427 0.30382 0.72478 0.31181 0.71968 C 0.3198 0.71436 0.32448 0.71343 0.32796 0.70371 C 0.33143 0.69445 0.3323 0.67408 0.33247 0.66274 C 0.33264 0.6514 0.33056 0.64862 0.32952 0.63519 C 0.32848 0.62177 0.32674 0.60001 0.32657 0.58241 C 0.32639 0.56482 0.32796 0.54908 0.32796 0.5294 C 0.32796 0.50973 0.32639 0.48635 0.32657 0.46482 C 0.32674 0.44329 0.32848 0.42871 0.32952 0.40001 C 0.33056 0.3713 0.33195 0.32015 0.33247 0.29214 C 0.33299 0.26413 0.3316 0.24908 0.33247 0.23149 C 0.33334 0.2139 0.33438 0.20116 0.3382 0.18635 C 0.34202 0.17153 0.34809 0.15394 0.35591 0.14306 C 0.36372 0.13218 0.37483 0.12709 0.38542 0.12153 C 0.39601 0.11598 0.40643 0.11158 0.4191 0.10973 C 0.43178 0.10788 0.45 0.1095 0.46181 0.10973 C 0.47362 0.10996 0.48021 0.10927 0.48976 0.11181 C 0.49931 0.11436 0.51077 0.12061 0.5191 0.12547 C 0.52744 0.13033 0.53507 0.13658 0.53976 0.14121 C 0.54445 0.14584 0.54393 0.14746 0.54705 0.15302 C 0.55018 0.15857 0.55539 0.16482 0.55886 0.17454 C 0.56233 0.18427 0.56528 0.2007 0.56771 0.21181 C 0.57014 0.22292 0.5724 0.23079 0.57362 0.24121 C 0.57483 0.25163 0.57448 0.26181 0.575 0.27454 C 0.57553 0.28728 0.57605 0.30464 0.57657 0.3176 C 0.57709 0.33056 0.57674 0.3419 0.57796 0.35302 C 0.57917 0.36413 0.58316 0.37223 0.58386 0.38427 C 0.58455 0.3963 0.58264 0.41436 0.58247 0.42547 C 0.5823 0.43658 0.58247 0.44399 0.58247 0.45093 C 0.58247 0.45788 0.58247 0.46042 0.58247 0.46667 C 0.58247 0.47292 0.5823 0.48195 0.58247 0.4882 C 0.58264 0.49445 0.58316 0.49839 0.58386 0.50394 C 0.58455 0.5095 0.58559 0.51552 0.58681 0.52153 " pathEditMode="fixed" ptsTypes="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88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repeatCount="5000" accel="50000" decel="5000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4219 -0.03935 C 0.15434 -0.03658 0.16649 -0.03357 0.17014 -0.0257 C 0.17378 -0.01783 0.16962 -0.0044 0.16424 0.00764 C 0.15885 0.01967 0.14809 0.03611 0.13767 0.04676 C 0.12726 0.05741 0.1125 0.06528 0.10104 0.07222 C 0.08958 0.07916 0.07604 0.08079 0.06858 0.08796 C 0.06111 0.09514 0.05937 0.10648 0.05677 0.11551 C 0.05417 0.12454 0.05295 0.13171 0.05243 0.14282 C 0.05191 0.15393 0.05382 0.17037 0.05382 0.18217 C 0.05382 0.19398 0.0533 0.19907 0.05243 0.21342 C 0.05156 0.22778 0.04861 0.24606 0.04809 0.26829 C 0.04757 0.29051 0.04948 0.32546 0.04948 0.34676 C 0.04948 0.36805 0.04913 0.37662 0.04809 0.39583 C 0.04705 0.41504 0.04427 0.44282 0.04358 0.4625 C 0.04288 0.48217 0.0441 0.49907 0.04358 0.51342 C 0.04306 0.52754 0.0408 0.53634 0.04062 0.54861 C 0.04045 0.56134 0.04149 0.57454 0.04219 0.58796 C 0.04288 0.60139 0.03299 0.62106 0.04514 0.62916 C 0.05729 0.63704 0.09635 0.63611 0.11562 0.63704 C 0.1349 0.63773 0.15243 0.64028 0.16128 0.63495 C 0.17014 0.62963 0.16736 0.61366 0.16858 0.60555 C 0.16979 0.59745 0.16215 0.5912 0.16858 0.58611 C 0.175 0.58102 0.19115 0.57523 0.20677 0.5743 C 0.2224 0.57315 0.23698 0.58009 0.26267 0.58009 C 0.28837 0.58009 0.33698 0.57523 0.36128 0.5743 C 0.38559 0.57315 0.40052 0.5743 0.40833 0.5743 " pathEditMode="fixed" rAng="0" ptsTypes="aaaaaaaaaaaaaaaaaaaaaaaaaa">
                                      <p:cBhvr>
                                        <p:cTn id="18" dur="5000" fill="hold"/>
                                        <p:tgtEl>
                                          <p:spTgt spid="88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339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500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-2.96296E-6 C 0.00243 0.01204 0.00504 0.02431 0.00434 0.03148 C 0.00365 0.03866 0.00243 0.03866 -0.00434 0.04329 C -0.01111 0.04792 -0.02847 0.05209 -0.0368 0.05903 C -0.04514 0.06598 -0.05052 0.07547 -0.05434 0.08449 C -0.05816 0.09352 -0.05903 0.10348 -0.06024 0.11389 C -0.06146 0.12431 -0.0618 0.1338 -0.0618 0.14723 C -0.0618 0.16065 -0.05903 0.17986 -0.06024 0.19422 C -0.06146 0.20857 -0.06857 0.21435 -0.06909 0.23334 C -0.06962 0.25232 -0.06423 0.29051 -0.06319 0.30787 C -0.06215 0.32523 -0.06319 0.32639 -0.06319 0.33727 C -0.06319 0.34815 -0.06319 0.35926 -0.06319 0.37269 C -0.06319 0.38611 -0.06267 0.40834 -0.06319 0.41783 C -0.06371 0.42732 -0.0658 0.42084 -0.06614 0.42963 C -0.06649 0.43843 -0.06493 0.46111 -0.06475 0.4706 C -0.06458 0.4801 -0.06458 0.475 -0.06475 0.48635 C -0.06493 0.49769 -0.06684 0.52199 -0.06614 0.53935 C -0.06545 0.55672 -0.06267 0.58172 -0.06024 0.59028 C -0.05781 0.59885 -0.05642 0.59028 -0.05156 0.59028 C -0.0467 0.59028 -0.05295 0.58866 -0.0309 0.59028 C -0.00885 0.5919 0.05643 0.59977 0.08091 0.6 C 0.10538 0.60023 0.10538 0.59398 0.11615 0.59236 C 0.12691 0.59074 0.13542 0.59098 0.14566 0.59028 C 0.15591 0.58959 0.1691 0.59144 0.17795 0.58843 C 0.18681 0.58542 0.19497 0.58357 0.19844 0.57269 C 0.20191 0.56181 0.19896 0.54422 0.19844 0.52361 C 0.19792 0.50301 0.1974 0.47153 0.19566 0.44908 C 0.19393 0.42662 0.18993 0.40764 0.1882 0.38843 C 0.18646 0.36922 0.18577 0.35648 0.18525 0.33334 C 0.18472 0.31019 0.18455 0.27199 0.18525 0.24908 C 0.18594 0.22616 0.18924 0.21366 0.18976 0.1963 C 0.19028 0.17894 0.18629 0.1632 0.1882 0.14514 C 0.19011 0.12709 0.19792 0.10695 0.20139 0.08843 C 0.20486 0.06991 0.20573 0.04607 0.20886 0.03334 C 0.21198 0.0206 0.21302 0.01922 0.22066 0.01181 C 0.2283 0.0044 0.24497 -0.00532 0.25434 -0.01157 C 0.26372 -0.01782 0.26563 -0.02315 0.27639 -0.02546 C 0.28716 -0.02777 0.30591 -0.02615 0.3191 -0.02546 C 0.33229 -0.02477 0.34653 -0.02477 0.35591 -0.02152 C 0.36528 -0.01828 0.37014 -0.01203 0.375 -0.00578 C 0.37986 0.00047 0.37865 0.01088 0.38525 0.01574 C 0.39184 0.0206 0.40764 0.01505 0.41476 0.02361 C 0.42188 0.03218 0.42431 0.05371 0.42795 0.06667 C 0.4316 0.07963 0.4349 0.08797 0.43681 0.10209 C 0.43872 0.11621 0.43854 0.13056 0.43976 0.15116 C 0.44097 0.17176 0.44358 0.20417 0.4441 0.2257 C 0.44462 0.24723 0.44288 0.27153 0.44271 0.28056 " pathEditMode="fixed" rAng="0" ptsTypes="aaaaaaaaaaaaaaaaaaaaaaaaaaaaaaaaaaaaaaaaaaaaaaa">
                                      <p:cBhvr>
                                        <p:cTn id="20" dur="50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/>
      <p:bldP spid="88077" grpId="0" animBg="1"/>
      <p:bldP spid="88079" grpId="0" animBg="1"/>
      <p:bldP spid="88081" grpId="0" animBg="1"/>
      <p:bldP spid="880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433637"/>
          </a:xfrm>
        </p:spPr>
        <p:txBody>
          <a:bodyPr>
            <a:normAutofit/>
          </a:bodyPr>
          <a:lstStyle/>
          <a:p>
            <a:r>
              <a:rPr lang="ru-RU" altLang="ru-RU" sz="4000" b="1" dirty="0" err="1" smtClean="0">
                <a:solidFill>
                  <a:srgbClr val="002060"/>
                </a:solidFill>
              </a:rPr>
              <a:t>Жинағыш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түтікшедегі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керексіз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заттар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қайда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түседі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?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Мүшелерді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ретімен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орналастыр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.</a:t>
            </a:r>
            <a:endParaRPr lang="ru-RU" altLang="ru-RU" sz="4000" b="1" dirty="0">
              <a:solidFill>
                <a:srgbClr val="002060"/>
              </a:solidFill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97200"/>
            <a:ext cx="8229600" cy="3128963"/>
          </a:xfr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kk-KZ" altLang="ru-RU" b="1" dirty="0" smtClean="0"/>
              <a:t>Қуық</a:t>
            </a:r>
            <a:endParaRPr lang="ru-RU" altLang="ru-RU" b="1" dirty="0"/>
          </a:p>
          <a:p>
            <a:pPr marL="609600" indent="-609600">
              <a:buFontTx/>
              <a:buAutoNum type="arabicPeriod"/>
            </a:pPr>
            <a:r>
              <a:rPr lang="ru-RU" altLang="ru-RU" b="1" dirty="0" err="1" smtClean="0"/>
              <a:t>Несепағар</a:t>
            </a:r>
            <a:endParaRPr lang="ru-RU" altLang="ru-RU" b="1" dirty="0"/>
          </a:p>
          <a:p>
            <a:pPr marL="609600" indent="-609600">
              <a:buFontTx/>
              <a:buAutoNum type="arabicPeriod"/>
            </a:pPr>
            <a:r>
              <a:rPr lang="ru-RU" altLang="ru-RU" b="1" dirty="0" err="1" smtClean="0"/>
              <a:t>Астауша</a:t>
            </a:r>
            <a:endParaRPr lang="ru-RU" altLang="ru-RU" b="1" dirty="0"/>
          </a:p>
          <a:p>
            <a:pPr marL="609600" indent="-609600">
              <a:buFontTx/>
              <a:buAutoNum type="arabicPeriod"/>
            </a:pPr>
            <a:r>
              <a:rPr lang="kk-KZ" altLang="ru-RU" b="1" dirty="0" smtClean="0"/>
              <a:t>Бүйрек табақшасы</a:t>
            </a:r>
            <a:endParaRPr lang="ru-RU" altLang="ru-RU" b="1" dirty="0"/>
          </a:p>
          <a:p>
            <a:pPr marL="609600" indent="-609600">
              <a:buFontTx/>
              <a:buAutoNum type="arabicPeriod"/>
            </a:pPr>
            <a:r>
              <a:rPr lang="ru-RU" altLang="ru-RU" b="1" dirty="0" err="1" smtClean="0"/>
              <a:t>Зәр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шығару</a:t>
            </a:r>
            <a:r>
              <a:rPr lang="ru-RU" altLang="ru-RU" b="1" dirty="0" smtClean="0"/>
              <a:t>  </a:t>
            </a:r>
            <a:r>
              <a:rPr lang="ru-RU" altLang="ru-RU" b="1" dirty="0" err="1" smtClean="0"/>
              <a:t>өзегі</a:t>
            </a:r>
            <a:endParaRPr lang="ru-RU" altLang="ru-RU" b="1" dirty="0"/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5148263" y="3357563"/>
            <a:ext cx="3168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 smtClean="0">
                <a:solidFill>
                  <a:srgbClr val="EB2143"/>
                </a:solidFill>
              </a:rPr>
              <a:t>Жауабы:4,3,2,1,5 </a:t>
            </a:r>
            <a:endParaRPr lang="ru-RU" altLang="ru-RU" sz="2800" dirty="0">
              <a:solidFill>
                <a:srgbClr val="EB21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4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b="1" dirty="0" err="1" smtClean="0">
                <a:solidFill>
                  <a:srgbClr val="002060"/>
                </a:solidFill>
              </a:rPr>
              <a:t>Мына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сандар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организмдегі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қандай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процесті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суреттейді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?</a:t>
            </a:r>
            <a:endParaRPr lang="ru-RU" altLang="ru-RU" sz="4000" b="1" dirty="0">
              <a:solidFill>
                <a:srgbClr val="002060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4691063" cy="965200"/>
          </a:xfr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5400" dirty="0">
                <a:solidFill>
                  <a:srgbClr val="C50730"/>
                </a:solidFill>
              </a:rPr>
              <a:t>1500 </a:t>
            </a:r>
            <a:r>
              <a:rPr lang="ru-RU" altLang="ru-RU" sz="5400" dirty="0" smtClean="0">
                <a:solidFill>
                  <a:srgbClr val="C50730"/>
                </a:solidFill>
              </a:rPr>
              <a:t>литр</a:t>
            </a:r>
            <a:endParaRPr lang="ru-RU" altLang="ru-RU" sz="5400" dirty="0">
              <a:solidFill>
                <a:srgbClr val="C50730"/>
              </a:solidFill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2195513" y="2852738"/>
            <a:ext cx="4691062" cy="965200"/>
          </a:xfrm>
          <a:prstGeom prst="rect">
            <a:avLst/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5400" dirty="0">
                <a:solidFill>
                  <a:srgbClr val="FF3399"/>
                </a:solidFill>
              </a:rPr>
              <a:t>150 </a:t>
            </a:r>
            <a:r>
              <a:rPr lang="ru-RU" altLang="ru-RU" sz="5400" dirty="0" smtClean="0">
                <a:solidFill>
                  <a:srgbClr val="FF3399"/>
                </a:solidFill>
              </a:rPr>
              <a:t>литр</a:t>
            </a:r>
            <a:endParaRPr lang="ru-RU" altLang="ru-RU" sz="5400" dirty="0">
              <a:solidFill>
                <a:srgbClr val="FF3399"/>
              </a:solidFill>
            </a:endParaRP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4859338" y="4076700"/>
            <a:ext cx="3960812" cy="965200"/>
          </a:xfrm>
          <a:prstGeom prst="rect">
            <a:avLst/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5400" dirty="0">
                <a:solidFill>
                  <a:srgbClr val="FF9900"/>
                </a:solidFill>
              </a:rPr>
              <a:t>1,5 </a:t>
            </a:r>
            <a:r>
              <a:rPr lang="ru-RU" altLang="ru-RU" sz="5400" dirty="0" smtClean="0">
                <a:solidFill>
                  <a:srgbClr val="FF9900"/>
                </a:solidFill>
              </a:rPr>
              <a:t>литр</a:t>
            </a:r>
            <a:endParaRPr lang="ru-RU" altLang="ru-RU" sz="5400" dirty="0">
              <a:solidFill>
                <a:srgbClr val="FF9900"/>
              </a:solidFill>
            </a:endParaRPr>
          </a:p>
        </p:txBody>
      </p:sp>
      <p:sp>
        <p:nvSpPr>
          <p:cNvPr id="129032" name="AutoShape 8"/>
          <p:cNvSpPr>
            <a:spLocks noChangeArrowheads="1"/>
          </p:cNvSpPr>
          <p:nvPr/>
        </p:nvSpPr>
        <p:spPr bwMode="auto">
          <a:xfrm rot="5400000">
            <a:off x="5328444" y="1953419"/>
            <a:ext cx="792162" cy="863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5073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9033" name="AutoShape 9"/>
          <p:cNvSpPr>
            <a:spLocks noChangeArrowheads="1"/>
          </p:cNvSpPr>
          <p:nvPr/>
        </p:nvSpPr>
        <p:spPr bwMode="auto">
          <a:xfrm rot="5400000">
            <a:off x="7271543" y="3177382"/>
            <a:ext cx="792163" cy="863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9034" name="Rectangle 10"/>
          <p:cNvSpPr>
            <a:spLocks noChangeArrowheads="1"/>
          </p:cNvSpPr>
          <p:nvPr/>
        </p:nvSpPr>
        <p:spPr bwMode="auto">
          <a:xfrm>
            <a:off x="468313" y="4010075"/>
            <a:ext cx="3887787" cy="261610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sz="2000" dirty="0" err="1" smtClean="0">
                <a:solidFill>
                  <a:srgbClr val="C50730"/>
                </a:solidFill>
                <a:sym typeface="Symbol" pitchFamily="18" charset="2"/>
              </a:rPr>
              <a:t>Жауабы</a:t>
            </a:r>
            <a:r>
              <a:rPr lang="ru-RU" altLang="ru-RU" sz="2000" dirty="0" smtClean="0">
                <a:solidFill>
                  <a:srgbClr val="C50730"/>
                </a:solidFill>
                <a:sym typeface="Symbol" pitchFamily="18" charset="2"/>
              </a:rPr>
              <a:t>: </a:t>
            </a:r>
            <a:endParaRPr lang="ru-RU" altLang="ru-RU" sz="2000" dirty="0">
              <a:solidFill>
                <a:srgbClr val="C50730"/>
              </a:solidFill>
              <a:sym typeface="Symbol" pitchFamily="18" charset="2"/>
            </a:endParaRPr>
          </a:p>
          <a:p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Капилляр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түйнекшелері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тәулігіне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1500 </a:t>
            </a:r>
            <a:r>
              <a:rPr lang="ru-RU" altLang="ru-RU" sz="2400" dirty="0">
                <a:solidFill>
                  <a:srgbClr val="C50730"/>
                </a:solidFill>
                <a:sym typeface="Symbol" pitchFamily="18" charset="2"/>
              </a:rPr>
              <a:t>л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қанды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сүзгіден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өткізеді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.</a:t>
            </a:r>
            <a:endParaRPr lang="ru-RU" altLang="ru-RU" sz="2400" dirty="0">
              <a:solidFill>
                <a:srgbClr val="C50730"/>
              </a:solidFill>
              <a:sym typeface="Symbol" pitchFamily="18" charset="2"/>
            </a:endParaRPr>
          </a:p>
          <a:p>
            <a:r>
              <a:rPr lang="ru-RU" altLang="ru-RU" sz="2400" dirty="0">
                <a:solidFill>
                  <a:srgbClr val="C50730"/>
                </a:solidFill>
                <a:sym typeface="Symbol" pitchFamily="18" charset="2"/>
              </a:rPr>
              <a:t>150 л 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алғашқы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зәр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түзіледі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; </a:t>
            </a:r>
            <a:endParaRPr lang="ru-RU" altLang="ru-RU" sz="2400" dirty="0">
              <a:solidFill>
                <a:srgbClr val="C50730"/>
              </a:solidFill>
              <a:sym typeface="Symbol" pitchFamily="18" charset="2"/>
            </a:endParaRPr>
          </a:p>
          <a:p>
            <a:r>
              <a:rPr lang="ru-RU" altLang="ru-RU" sz="2400" dirty="0">
                <a:solidFill>
                  <a:srgbClr val="C50730"/>
                </a:solidFill>
                <a:sym typeface="Symbol" pitchFamily="18" charset="2"/>
              </a:rPr>
              <a:t>1,5 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литр </a:t>
            </a:r>
            <a:r>
              <a:rPr lang="ru-RU" altLang="ru-RU" sz="2400" dirty="0">
                <a:solidFill>
                  <a:srgbClr val="C50730"/>
                </a:solidFill>
                <a:sym typeface="Symbol" pitchFamily="18" charset="2"/>
              </a:rPr>
              <a:t>–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екінші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реттік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 </a:t>
            </a:r>
            <a:r>
              <a:rPr lang="ru-RU" altLang="ru-RU" sz="2400" dirty="0" err="1" smtClean="0">
                <a:solidFill>
                  <a:srgbClr val="C50730"/>
                </a:solidFill>
                <a:sym typeface="Symbol" pitchFamily="18" charset="2"/>
              </a:rPr>
              <a:t>зәр</a:t>
            </a:r>
            <a:r>
              <a:rPr lang="ru-RU" altLang="ru-RU" sz="2400" dirty="0" smtClean="0">
                <a:solidFill>
                  <a:srgbClr val="C50730"/>
                </a:solidFill>
                <a:sym typeface="Symbol" pitchFamily="18" charset="2"/>
              </a:rPr>
              <a:t> </a:t>
            </a:r>
            <a:r>
              <a:rPr lang="ru-RU" altLang="ru-RU" sz="2000" dirty="0" smtClean="0">
                <a:solidFill>
                  <a:srgbClr val="C50730"/>
                </a:solidFill>
                <a:sym typeface="Symbol" pitchFamily="18" charset="2"/>
              </a:rPr>
              <a:t>.</a:t>
            </a:r>
            <a:endParaRPr lang="ru-RU" altLang="ru-RU" sz="2000" dirty="0">
              <a:solidFill>
                <a:srgbClr val="C507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49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3" name="WordArt 3"/>
          <p:cNvSpPr>
            <a:spLocks noChangeArrowheads="1" noChangeShapeType="1" noTextEdit="1"/>
          </p:cNvSpPr>
          <p:nvPr/>
        </p:nvSpPr>
        <p:spPr bwMode="auto">
          <a:xfrm>
            <a:off x="4643438" y="1989138"/>
            <a:ext cx="3468687" cy="4064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аминқышқылы</a:t>
            </a: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су</a:t>
            </a:r>
          </a:p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тұз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аммиак</a:t>
            </a:r>
          </a:p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несепнәр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глюкоза</a:t>
            </a:r>
          </a:p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9966"/>
                </a:solidFill>
                <a:latin typeface="Times New Roman"/>
                <a:cs typeface="Times New Roman"/>
              </a:rPr>
              <a:t>витаминдер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339966"/>
              </a:solidFill>
              <a:latin typeface="Times New Roman"/>
              <a:cs typeface="Times New Roman"/>
            </a:endParaRPr>
          </a:p>
        </p:txBody>
      </p:sp>
      <p:sp>
        <p:nvSpPr>
          <p:cNvPr id="133124" name="WordArt 4"/>
          <p:cNvSpPr>
            <a:spLocks noChangeArrowheads="1" noChangeShapeType="1" noTextEdit="1"/>
          </p:cNvSpPr>
          <p:nvPr/>
        </p:nvSpPr>
        <p:spPr bwMode="auto">
          <a:xfrm>
            <a:off x="684213" y="2133600"/>
            <a:ext cx="3240087" cy="345598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Times New Roman"/>
                <a:cs typeface="Times New Roman"/>
              </a:rPr>
              <a:t>Су</a:t>
            </a:r>
            <a:endParaRPr lang="ru-RU" sz="3600" kern="10" dirty="0">
              <a:ln w="3175">
                <a:solidFill>
                  <a:schemeClr val="tx1"/>
                </a:solidFill>
                <a:round/>
                <a:headEnd/>
                <a:tailEnd/>
              </a:ln>
              <a:solidFill>
                <a:srgbClr val="FF990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 err="1" smtClean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Times New Roman"/>
                <a:cs typeface="Times New Roman"/>
              </a:rPr>
              <a:t>тұз</a:t>
            </a:r>
            <a:endParaRPr lang="ru-RU" sz="3600" kern="10" dirty="0">
              <a:ln w="3175">
                <a:solidFill>
                  <a:schemeClr val="tx1"/>
                </a:solidFill>
                <a:round/>
                <a:headEnd/>
                <a:tailEnd/>
              </a:ln>
              <a:solidFill>
                <a:srgbClr val="FF990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kern="10" dirty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Times New Roman"/>
                <a:cs typeface="Times New Roman"/>
              </a:rPr>
              <a:t>аммиак</a:t>
            </a:r>
          </a:p>
          <a:p>
            <a:pPr algn="ctr"/>
            <a:r>
              <a:rPr lang="ru-RU" sz="3600" kern="10" dirty="0" err="1" smtClean="0">
                <a:ln w="31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9900"/>
                </a:solidFill>
                <a:latin typeface="Times New Roman"/>
                <a:cs typeface="Times New Roman"/>
              </a:rPr>
              <a:t>несепнәр</a:t>
            </a:r>
            <a:endParaRPr lang="ru-RU" sz="3600" kern="10" dirty="0">
              <a:ln w="3175">
                <a:solidFill>
                  <a:schemeClr val="tx1"/>
                </a:solidFill>
                <a:round/>
                <a:headEnd/>
                <a:tailEnd/>
              </a:ln>
              <a:solidFill>
                <a:srgbClr val="FF9900"/>
              </a:solidFill>
              <a:latin typeface="Times New Roman"/>
              <a:cs typeface="Times New Roman"/>
            </a:endParaRPr>
          </a:p>
        </p:txBody>
      </p:sp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altLang="ru-RU" sz="3600" dirty="0" err="1" smtClean="0">
                <a:solidFill>
                  <a:schemeClr val="accent2"/>
                </a:solidFill>
              </a:rPr>
              <a:t>Бірінші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және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екінші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реттік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зәрдің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құрамын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салыстырып</a:t>
            </a:r>
            <a:r>
              <a:rPr lang="ru-RU" altLang="ru-RU" sz="3600" dirty="0" smtClean="0">
                <a:solidFill>
                  <a:schemeClr val="accent2"/>
                </a:solidFill>
              </a:rPr>
              <a:t>,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ерекшелігін</a:t>
            </a:r>
            <a:r>
              <a:rPr lang="ru-RU" altLang="ru-RU" sz="3600" dirty="0" smtClean="0">
                <a:solidFill>
                  <a:schemeClr val="accent2"/>
                </a:solidFill>
              </a:rPr>
              <a:t>  </a:t>
            </a:r>
            <a:r>
              <a:rPr lang="ru-RU" altLang="ru-RU" sz="3600" dirty="0" err="1" smtClean="0">
                <a:solidFill>
                  <a:schemeClr val="accent2"/>
                </a:solidFill>
              </a:rPr>
              <a:t>түсіндір</a:t>
            </a:r>
            <a:r>
              <a:rPr lang="ru-RU" altLang="ru-RU" sz="3600" dirty="0" smtClean="0">
                <a:solidFill>
                  <a:schemeClr val="accent2"/>
                </a:solidFill>
              </a:rPr>
              <a:t>.</a:t>
            </a:r>
            <a:endParaRPr lang="ru-RU" alt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2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ru-RU" b="1" dirty="0" err="1" smtClean="0">
                <a:solidFill>
                  <a:srgbClr val="C00000"/>
                </a:solidFill>
              </a:rPr>
              <a:t>Бүйректің</a:t>
            </a:r>
            <a:r>
              <a:rPr lang="ru-RU" altLang="ru-RU" b="1" dirty="0" smtClean="0">
                <a:solidFill>
                  <a:srgbClr val="C00000"/>
                </a:solidFill>
              </a:rPr>
              <a:t>  </a:t>
            </a:r>
            <a:r>
              <a:rPr lang="ru-RU" altLang="ru-RU" b="1" dirty="0" err="1" smtClean="0">
                <a:solidFill>
                  <a:srgbClr val="C00000"/>
                </a:solidFill>
              </a:rPr>
              <a:t>қызметі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268413"/>
            <a:ext cx="4038600" cy="5183187"/>
          </a:xfrm>
          <a:solidFill>
            <a:srgbClr val="3399FF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200" b="1" dirty="0" err="1" smtClean="0">
                <a:solidFill>
                  <a:srgbClr val="800000"/>
                </a:solidFill>
              </a:rPr>
              <a:t>Мәлім</a:t>
            </a:r>
            <a:r>
              <a:rPr lang="ru-RU" altLang="ru-RU" sz="2200" b="1" dirty="0" smtClean="0">
                <a:solidFill>
                  <a:srgbClr val="800000"/>
                </a:solidFill>
              </a:rPr>
              <a:t>:</a:t>
            </a:r>
            <a:r>
              <a:rPr lang="ru-RU" altLang="ru-RU" sz="2200" b="1" dirty="0" smtClean="0"/>
              <a:t> </a:t>
            </a:r>
            <a:endParaRPr lang="ru-RU" altLang="ru-RU" sz="22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200" b="1" dirty="0"/>
              <a:t>     </a:t>
            </a:r>
            <a:r>
              <a:rPr lang="ru-RU" altLang="ru-RU" sz="2200" b="1" dirty="0" err="1" smtClean="0"/>
              <a:t>екі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бүйрек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қызметінің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бұзылуынан</a:t>
            </a:r>
            <a:r>
              <a:rPr lang="ru-RU" altLang="ru-RU" sz="2200" b="1" dirty="0" smtClean="0"/>
              <a:t> организм  </a:t>
            </a:r>
            <a:r>
              <a:rPr lang="ru-RU" altLang="ru-RU" sz="2200" b="1" dirty="0" err="1" smtClean="0"/>
              <a:t>түгел</a:t>
            </a:r>
            <a:r>
              <a:rPr lang="ru-RU" altLang="ru-RU" sz="2200" b="1" dirty="0" smtClean="0"/>
              <a:t> </a:t>
            </a:r>
            <a:r>
              <a:rPr lang="ru-RU" altLang="ru-RU" sz="2200" b="1" dirty="0" err="1" smtClean="0"/>
              <a:t>уланады</a:t>
            </a:r>
            <a:r>
              <a:rPr lang="ru-RU" altLang="ru-RU" sz="2200" b="1" dirty="0" smtClean="0"/>
              <a:t>  да  </a:t>
            </a:r>
            <a:r>
              <a:rPr lang="ru-RU" altLang="ru-RU" sz="2200" b="1" dirty="0" err="1" smtClean="0"/>
              <a:t>адам</a:t>
            </a:r>
            <a:r>
              <a:rPr lang="ru-RU" altLang="ru-RU" sz="2200" b="1" dirty="0" smtClean="0"/>
              <a:t> 5 </a:t>
            </a:r>
            <a:r>
              <a:rPr lang="ru-RU" altLang="ru-RU" sz="2200" b="1" dirty="0" err="1" smtClean="0"/>
              <a:t>күннен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соң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өледі</a:t>
            </a:r>
            <a:r>
              <a:rPr lang="ru-RU" altLang="ru-RU" sz="2200" b="1" dirty="0" smtClean="0"/>
              <a:t>.</a:t>
            </a:r>
            <a:endParaRPr lang="ru-RU" altLang="ru-RU" sz="22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200" b="1" dirty="0" err="1" smtClean="0">
                <a:solidFill>
                  <a:srgbClr val="800000"/>
                </a:solidFill>
              </a:rPr>
              <a:t>Түсіндір</a:t>
            </a:r>
            <a:r>
              <a:rPr lang="ru-RU" altLang="ru-RU" sz="2200" b="1" dirty="0" smtClean="0">
                <a:solidFill>
                  <a:srgbClr val="800000"/>
                </a:solidFill>
              </a:rPr>
              <a:t>:</a:t>
            </a:r>
            <a:r>
              <a:rPr lang="ru-RU" altLang="ru-RU" sz="2200" dirty="0" smtClean="0"/>
              <a:t> </a:t>
            </a:r>
            <a:endParaRPr lang="ru-RU" altLang="ru-RU" sz="2200" dirty="0"/>
          </a:p>
          <a:p>
            <a:pPr>
              <a:lnSpc>
                <a:spcPct val="90000"/>
              </a:lnSpc>
            </a:pPr>
            <a:r>
              <a:rPr lang="ru-RU" altLang="ru-RU" sz="2200" b="1" dirty="0"/>
              <a:t>а) </a:t>
            </a:r>
            <a:r>
              <a:rPr lang="ru-RU" altLang="ru-RU" sz="2200" b="1" dirty="0" err="1" smtClean="0"/>
              <a:t>Бүйректің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бұзылуынан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адам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қандай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заттармен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уланады</a:t>
            </a:r>
            <a:r>
              <a:rPr lang="ru-RU" altLang="ru-RU" sz="2200" b="1" dirty="0" smtClean="0"/>
              <a:t>, </a:t>
            </a:r>
            <a:r>
              <a:rPr lang="ru-RU" altLang="ru-RU" sz="2200" b="1" dirty="0" err="1" smtClean="0"/>
              <a:t>егер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адам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қоршаған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ортадан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ешнәрсе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қабылдамаса</a:t>
            </a:r>
            <a:r>
              <a:rPr lang="ru-RU" altLang="ru-RU" sz="2200" b="1" dirty="0" smtClean="0"/>
              <a:t>? </a:t>
            </a:r>
            <a:endParaRPr lang="ru-RU" altLang="ru-RU" sz="2200" b="1" dirty="0"/>
          </a:p>
          <a:p>
            <a:pPr>
              <a:lnSpc>
                <a:spcPct val="90000"/>
              </a:lnSpc>
            </a:pPr>
            <a:r>
              <a:rPr lang="ru-RU" altLang="ru-RU" sz="2200" b="1" dirty="0" smtClean="0"/>
              <a:t>б)</a:t>
            </a:r>
            <a:r>
              <a:rPr lang="ru-RU" altLang="ru-RU" sz="2200" b="1" dirty="0" err="1" smtClean="0"/>
              <a:t>Бүйрек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қандай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қызмет</a:t>
            </a:r>
            <a:r>
              <a:rPr lang="ru-RU" altLang="ru-RU" sz="2200" b="1" dirty="0" smtClean="0"/>
              <a:t>  </a:t>
            </a:r>
            <a:r>
              <a:rPr lang="ru-RU" altLang="ru-RU" sz="2200" b="1" dirty="0" err="1" smtClean="0"/>
              <a:t>атқарады</a:t>
            </a:r>
            <a:r>
              <a:rPr lang="ru-RU" altLang="ru-RU" sz="2200" b="1" dirty="0" smtClean="0"/>
              <a:t>?</a:t>
            </a:r>
            <a:endParaRPr lang="ru-RU" altLang="ru-RU" sz="2200" b="1" dirty="0"/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341438"/>
            <a:ext cx="4038600" cy="5183187"/>
          </a:xfrm>
          <a:solidFill>
            <a:srgbClr val="F5FEA0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 err="1" smtClean="0">
                <a:solidFill>
                  <a:schemeClr val="accent2"/>
                </a:solidFill>
              </a:rPr>
              <a:t>Бүйрек</a:t>
            </a:r>
            <a:r>
              <a:rPr lang="ru-RU" altLang="ru-RU" sz="2000" b="1" dirty="0" smtClean="0">
                <a:solidFill>
                  <a:schemeClr val="accent2"/>
                </a:solidFill>
              </a:rPr>
              <a:t>  </a:t>
            </a:r>
            <a:r>
              <a:rPr lang="ru-RU" altLang="ru-RU" sz="2000" b="1" dirty="0" err="1" smtClean="0">
                <a:solidFill>
                  <a:schemeClr val="accent2"/>
                </a:solidFill>
              </a:rPr>
              <a:t>қызметі</a:t>
            </a:r>
            <a:r>
              <a:rPr lang="ru-RU" altLang="ru-RU" sz="2000" b="1" dirty="0" smtClean="0">
                <a:solidFill>
                  <a:schemeClr val="accent2"/>
                </a:solidFill>
              </a:rPr>
              <a:t>:</a:t>
            </a:r>
            <a:endParaRPr lang="ru-RU" altLang="ru-RU" sz="2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/>
              <a:t>1)</a:t>
            </a:r>
            <a:r>
              <a:rPr lang="ru-RU" altLang="ru-RU" sz="2000" b="1" u="sng" dirty="0"/>
              <a:t> </a:t>
            </a:r>
            <a:r>
              <a:rPr lang="ru-RU" altLang="ru-RU" sz="2000" b="1" u="sng" dirty="0" err="1" smtClean="0"/>
              <a:t>шығару</a:t>
            </a:r>
            <a:r>
              <a:rPr lang="ru-RU" altLang="ru-RU" sz="2000" b="1" u="sng" dirty="0" smtClean="0"/>
              <a:t>(</a:t>
            </a:r>
            <a:r>
              <a:rPr lang="ru-RU" altLang="ru-RU" sz="2000" b="1" u="sng" dirty="0" err="1" smtClean="0"/>
              <a:t>ертінді</a:t>
            </a:r>
            <a:r>
              <a:rPr lang="ru-RU" altLang="ru-RU" sz="2000" b="1" u="sng" dirty="0" smtClean="0"/>
              <a:t>  </a:t>
            </a:r>
            <a:r>
              <a:rPr lang="ru-RU" altLang="ru-RU" sz="2000" b="1" u="sng" dirty="0" err="1" smtClean="0"/>
              <a:t>түрінде</a:t>
            </a:r>
            <a:r>
              <a:rPr lang="ru-RU" altLang="ru-RU" sz="2000" b="1" u="sng" dirty="0" smtClean="0"/>
              <a:t>  </a:t>
            </a:r>
            <a:r>
              <a:rPr lang="ru-RU" altLang="ru-RU" sz="2000" b="1" u="sng" dirty="0" err="1" smtClean="0"/>
              <a:t>зиянды,улы</a:t>
            </a:r>
            <a:r>
              <a:rPr lang="ru-RU" altLang="ru-RU" sz="2000" b="1" u="sng" dirty="0" smtClean="0"/>
              <a:t> </a:t>
            </a:r>
            <a:r>
              <a:rPr lang="ru-RU" altLang="ru-RU" sz="2000" b="1" u="sng" dirty="0" err="1" smtClean="0"/>
              <a:t>заттарды</a:t>
            </a:r>
            <a:r>
              <a:rPr lang="ru-RU" altLang="ru-RU" sz="2000" b="1" u="sng" dirty="0" smtClean="0"/>
              <a:t>, </a:t>
            </a:r>
            <a:r>
              <a:rPr lang="ru-RU" altLang="ru-RU" sz="2000" b="1" u="sng" dirty="0" err="1" smtClean="0"/>
              <a:t>тұздарды</a:t>
            </a:r>
            <a:r>
              <a:rPr lang="ru-RU" altLang="ru-RU" sz="2000" b="1" u="sng" dirty="0" smtClean="0"/>
              <a:t>) </a:t>
            </a:r>
            <a:endParaRPr lang="ru-RU" altLang="ru-RU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/>
              <a:t>2)</a:t>
            </a:r>
            <a:r>
              <a:rPr lang="ru-RU" altLang="ru-RU" sz="2000" b="1" u="sng" dirty="0"/>
              <a:t> </a:t>
            </a:r>
            <a:r>
              <a:rPr lang="ru-RU" altLang="ru-RU" sz="2000" b="1" u="sng" dirty="0" err="1" smtClean="0"/>
              <a:t>қорғаныштық</a:t>
            </a:r>
            <a:r>
              <a:rPr lang="ru-RU" altLang="ru-RU" sz="2000" b="1" dirty="0" smtClean="0"/>
              <a:t> </a:t>
            </a:r>
            <a:endParaRPr lang="ru-RU" altLang="ru-RU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/>
              <a:t>    </a:t>
            </a:r>
            <a:r>
              <a:rPr lang="ru-RU" altLang="ru-RU" sz="2000" b="1" dirty="0" smtClean="0"/>
              <a:t>(</a:t>
            </a:r>
            <a:r>
              <a:rPr lang="ru-RU" altLang="ru-RU" sz="2000" b="1" dirty="0" err="1" smtClean="0"/>
              <a:t>улы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қоылыстардан</a:t>
            </a:r>
            <a:r>
              <a:rPr lang="ru-RU" altLang="ru-RU" sz="2000" b="1" dirty="0" smtClean="0"/>
              <a:t> </a:t>
            </a:r>
            <a:r>
              <a:rPr lang="ru-RU" altLang="ru-RU" sz="2000" b="1" dirty="0" err="1" smtClean="0"/>
              <a:t>организмді</a:t>
            </a:r>
            <a:r>
              <a:rPr lang="ru-RU" altLang="ru-RU" sz="2000" b="1" dirty="0" smtClean="0"/>
              <a:t> </a:t>
            </a:r>
            <a:r>
              <a:rPr lang="ru-RU" altLang="ru-RU" sz="2000" b="1" dirty="0" err="1" smtClean="0"/>
              <a:t>қорғайды</a:t>
            </a:r>
            <a:r>
              <a:rPr lang="ru-RU" altLang="ru-RU" sz="2000" b="1" dirty="0" smtClean="0"/>
              <a:t>)</a:t>
            </a:r>
            <a:endParaRPr lang="ru-RU" altLang="ru-RU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/>
              <a:t>3) </a:t>
            </a:r>
            <a:r>
              <a:rPr lang="ru-RU" altLang="ru-RU" sz="2000" b="1" u="sng" dirty="0" smtClean="0"/>
              <a:t> гомеостаз  </a:t>
            </a:r>
            <a:r>
              <a:rPr lang="ru-RU" altLang="ru-RU" sz="2000" b="1" u="sng" dirty="0" err="1" smtClean="0"/>
              <a:t>тұрақтылығын</a:t>
            </a:r>
            <a:r>
              <a:rPr lang="ru-RU" altLang="ru-RU" sz="2000" b="1" u="sng" dirty="0" smtClean="0"/>
              <a:t>  </a:t>
            </a:r>
            <a:r>
              <a:rPr lang="ru-RU" altLang="ru-RU" sz="2000" b="1" u="sng" dirty="0" err="1" smtClean="0"/>
              <a:t>сақтауға</a:t>
            </a:r>
            <a:r>
              <a:rPr lang="ru-RU" altLang="ru-RU" sz="2000" b="1" u="sng" dirty="0" smtClean="0"/>
              <a:t>  </a:t>
            </a:r>
            <a:r>
              <a:rPr lang="ru-RU" altLang="ru-RU" sz="2000" b="1" u="sng" dirty="0" err="1" smtClean="0"/>
              <a:t>қатысады</a:t>
            </a:r>
            <a:endParaRPr lang="ru-RU" altLang="ru-RU" sz="2000" b="1" u="sng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 smtClean="0"/>
              <a:t>4) </a:t>
            </a:r>
            <a:r>
              <a:rPr lang="ru-RU" altLang="ru-RU" sz="2000" b="1" dirty="0" err="1" smtClean="0"/>
              <a:t>Биологиялық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активті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заттардың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түзілуіне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қатысады</a:t>
            </a:r>
            <a:endParaRPr lang="ru-RU" altLang="ru-RU" sz="2000" b="1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 smtClean="0"/>
              <a:t>5</a:t>
            </a:r>
            <a:r>
              <a:rPr lang="ru-RU" altLang="ru-RU" sz="2000" b="1" dirty="0"/>
              <a:t>) </a:t>
            </a:r>
            <a:r>
              <a:rPr lang="ru-RU" altLang="ru-RU" sz="2000" b="1" dirty="0" err="1" smtClean="0"/>
              <a:t>Артериальді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қысымды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реттеуге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қатысады</a:t>
            </a:r>
            <a:r>
              <a:rPr lang="ru-RU" altLang="ru-RU" sz="2000" b="1" dirty="0" smtClean="0"/>
              <a:t>.</a:t>
            </a:r>
            <a:endParaRPr lang="ru-RU" altLang="ru-RU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b="1" dirty="0"/>
              <a:t>6) </a:t>
            </a:r>
            <a:r>
              <a:rPr lang="ru-RU" altLang="ru-RU" sz="2000" b="1" dirty="0" err="1" smtClean="0"/>
              <a:t>Эритроциттер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түзілуін</a:t>
            </a:r>
            <a:r>
              <a:rPr lang="ru-RU" altLang="ru-RU" sz="2000" b="1" dirty="0" smtClean="0"/>
              <a:t>  </a:t>
            </a:r>
            <a:r>
              <a:rPr lang="ru-RU" altLang="ru-RU" sz="2000" b="1" dirty="0" err="1" smtClean="0"/>
              <a:t>реттейді</a:t>
            </a:r>
            <a:r>
              <a:rPr lang="ru-RU" altLang="ru-RU" sz="2000" dirty="0" smtClean="0"/>
              <a:t>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9017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372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37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37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37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37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37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37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37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animBg="1"/>
      <p:bldP spid="137220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dirty="0" err="1" smtClean="0">
                <a:solidFill>
                  <a:srgbClr val="002060"/>
                </a:solidFill>
              </a:rPr>
              <a:t>Бүйрек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ауруларының</a:t>
            </a:r>
            <a:r>
              <a:rPr lang="ru-RU" altLang="ru-RU" b="1" dirty="0" smtClean="0">
                <a:solidFill>
                  <a:srgbClr val="002060"/>
                </a:solidFill>
              </a:rPr>
              <a:t>  </a:t>
            </a:r>
            <a:r>
              <a:rPr lang="ru-RU" altLang="ru-RU" b="1" dirty="0" err="1" smtClean="0">
                <a:solidFill>
                  <a:srgbClr val="002060"/>
                </a:solidFill>
              </a:rPr>
              <a:t>себептері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ru-RU" sz="2800" dirty="0" err="1" smtClean="0"/>
              <a:t>Баспа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тұмау</a:t>
            </a:r>
            <a:r>
              <a:rPr lang="ru-RU" altLang="ru-RU" sz="2800" dirty="0" smtClean="0"/>
              <a:t>, кариес, </a:t>
            </a:r>
            <a:r>
              <a:rPr lang="ru-RU" altLang="ru-RU" sz="2800" dirty="0" err="1" smtClean="0"/>
              <a:t>т.б</a:t>
            </a:r>
            <a:r>
              <a:rPr lang="ru-RU" altLang="ru-RU" sz="2800" dirty="0" smtClean="0"/>
              <a:t>. </a:t>
            </a:r>
            <a:r>
              <a:rPr lang="ru-RU" altLang="ru-RU" sz="2800" dirty="0" err="1" smtClean="0"/>
              <a:t>аурулардың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асқынуынан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кейін</a:t>
            </a:r>
            <a:endParaRPr lang="ru-RU" altLang="ru-RU" sz="2800" dirty="0" smtClean="0"/>
          </a:p>
          <a:p>
            <a:pPr>
              <a:lnSpc>
                <a:spcPct val="80000"/>
              </a:lnSpc>
            </a:pPr>
            <a:r>
              <a:rPr lang="ru-RU" altLang="ru-RU" sz="2800" dirty="0" err="1" smtClean="0"/>
              <a:t>Гигиеналық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ережелерді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сақтамаудан</a:t>
            </a:r>
            <a:endParaRPr lang="ru-RU" altLang="ru-RU" sz="2800" dirty="0"/>
          </a:p>
          <a:p>
            <a:pPr>
              <a:lnSpc>
                <a:spcPct val="80000"/>
              </a:lnSpc>
            </a:pPr>
            <a:r>
              <a:rPr lang="ru-RU" altLang="ru-RU" sz="2800" dirty="0" err="1" smtClean="0"/>
              <a:t>Суық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тиюден</a:t>
            </a:r>
            <a:r>
              <a:rPr lang="ru-RU" altLang="ru-RU" sz="2800" dirty="0" smtClean="0"/>
              <a:t> (</a:t>
            </a:r>
            <a:r>
              <a:rPr lang="ru-RU" altLang="ru-RU" sz="2800" dirty="0" err="1" smtClean="0"/>
              <a:t>әсіресе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белден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төмен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бөлікке</a:t>
            </a:r>
            <a:r>
              <a:rPr lang="ru-RU" altLang="ru-RU" sz="2800" dirty="0" smtClean="0"/>
              <a:t>)</a:t>
            </a:r>
            <a:endParaRPr lang="ru-RU" altLang="ru-RU" sz="2800" dirty="0"/>
          </a:p>
          <a:p>
            <a:pPr>
              <a:lnSpc>
                <a:spcPct val="80000"/>
              </a:lnSpc>
            </a:pPr>
            <a:r>
              <a:rPr lang="ru-RU" altLang="ru-RU" sz="2800" dirty="0" err="1" smtClean="0"/>
              <a:t>Шамадан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тыс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тамақтанудан</a:t>
            </a:r>
            <a:r>
              <a:rPr lang="ru-RU" altLang="ru-RU" sz="2800" dirty="0" smtClean="0"/>
              <a:t>   </a:t>
            </a:r>
            <a:r>
              <a:rPr lang="ru-RU" altLang="ru-RU" sz="2800" dirty="0" err="1" smtClean="0"/>
              <a:t>ет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ащы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тамақтар</a:t>
            </a:r>
            <a:r>
              <a:rPr lang="ru-RU" altLang="ru-RU" sz="2800" dirty="0" smtClean="0"/>
              <a:t>, </a:t>
            </a:r>
            <a:r>
              <a:rPr lang="ru-RU" altLang="ru-RU" sz="2800" dirty="0"/>
              <a:t>алкоголь</a:t>
            </a:r>
          </a:p>
          <a:p>
            <a:pPr>
              <a:lnSpc>
                <a:spcPct val="80000"/>
              </a:lnSpc>
            </a:pPr>
            <a:r>
              <a:rPr lang="ru-RU" altLang="ru-RU" sz="2800" dirty="0" err="1" smtClean="0"/>
              <a:t>Улы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заттар</a:t>
            </a:r>
            <a:r>
              <a:rPr lang="ru-RU" altLang="ru-RU" sz="2800" dirty="0" smtClean="0"/>
              <a:t> ( </a:t>
            </a:r>
            <a:r>
              <a:rPr lang="ru-RU" altLang="ru-RU" sz="2800" dirty="0"/>
              <a:t>алкоголь, </a:t>
            </a:r>
            <a:r>
              <a:rPr lang="ru-RU" altLang="ru-RU" sz="2800" dirty="0" err="1" smtClean="0"/>
              <a:t>темекі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түтінінің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компоненттерінен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кейбір</a:t>
            </a:r>
            <a:r>
              <a:rPr lang="ru-RU" altLang="ru-RU" sz="2800" dirty="0" smtClean="0"/>
              <a:t>  </a:t>
            </a:r>
            <a:r>
              <a:rPr lang="ru-RU" altLang="ru-RU" sz="2800" dirty="0" err="1" smtClean="0"/>
              <a:t>дәрілерден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т.б</a:t>
            </a:r>
            <a:r>
              <a:rPr lang="ru-RU" altLang="ru-RU" sz="2800" dirty="0" smtClean="0"/>
              <a:t>.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69682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b="1" dirty="0" err="1" smtClean="0">
                <a:solidFill>
                  <a:srgbClr val="002060"/>
                </a:solidFill>
              </a:rPr>
              <a:t>Сау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адам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мен  ауру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адамның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зәрінің</a:t>
            </a:r>
            <a:r>
              <a:rPr lang="ru-RU" altLang="ru-RU" sz="4000" b="1" dirty="0" smtClean="0">
                <a:solidFill>
                  <a:srgbClr val="002060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002060"/>
                </a:solidFill>
              </a:rPr>
              <a:t>анализі</a:t>
            </a:r>
            <a:endParaRPr lang="ru-RU" altLang="ru-RU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142379" name="Group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227515"/>
              </p:ext>
            </p:extLst>
          </p:nvPr>
        </p:nvGraphicFramePr>
        <p:xfrm>
          <a:off x="395287" y="1412776"/>
          <a:ext cx="8353425" cy="4751388"/>
        </p:xfrm>
        <a:graphic>
          <a:graphicData uri="http://schemas.openxmlformats.org/drawingml/2006/table">
            <a:tbl>
              <a:tblPr/>
              <a:tblGrid>
                <a:gridCol w="4176713"/>
                <a:gridCol w="4176712"/>
              </a:tblGrid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Зәрдің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анализі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Зәрдің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анализі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4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ашық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сары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Глюкоза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Нәруыз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Эпителий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ізі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бар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Эритроциттер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- 0-3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көрінгені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Лейкоциттер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0-3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көрінгені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Шырыш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Бактерия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сары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Глюкоза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Нәруыз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ізі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бар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Эпителий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ізі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бар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Эритроциттер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3-6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көрінгені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Лейкоциттер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-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толық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аймақты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алып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жатыр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Шырыш</a:t>
                      </a: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бар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Бактерия – </a:t>
                      </a:r>
                      <a:r>
                        <a:rPr kumimoji="0" lang="ru-RU" alt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көп</a:t>
                      </a: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Қорытынды: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Қорытынды: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2380" name="Rectangle 44"/>
          <p:cNvSpPr>
            <a:spLocks noChangeArrowheads="1"/>
          </p:cNvSpPr>
          <p:nvPr/>
        </p:nvSpPr>
        <p:spPr bwMode="auto">
          <a:xfrm>
            <a:off x="0" y="463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95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green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6418262" cy="1570037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 err="1" smtClean="0">
                <a:solidFill>
                  <a:srgbClr val="660066"/>
                </a:solidFill>
              </a:rPr>
              <a:t>Бұл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заттардың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біздің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сабағымызға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қандай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altLang="ru-RU" sz="4000" b="1" dirty="0" err="1" smtClean="0">
                <a:solidFill>
                  <a:srgbClr val="660066"/>
                </a:solidFill>
              </a:rPr>
              <a:t>қатысы</a:t>
            </a:r>
            <a:r>
              <a:rPr lang="ru-RU" altLang="ru-RU" sz="4000" b="1" dirty="0" smtClean="0">
                <a:solidFill>
                  <a:srgbClr val="660066"/>
                </a:solidFill>
              </a:rPr>
              <a:t>  бар?</a:t>
            </a:r>
            <a:endParaRPr lang="ru-RU" altLang="ru-RU" sz="4000" b="1" dirty="0">
              <a:solidFill>
                <a:srgbClr val="660066"/>
              </a:solidFill>
            </a:endParaRPr>
          </a:p>
        </p:txBody>
      </p:sp>
      <p:pic>
        <p:nvPicPr>
          <p:cNvPr id="118787" name="Picture 3" descr="чудач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1565275" cy="1584325"/>
          </a:xfrm>
          <a:prstGeom prst="rect">
            <a:avLst/>
          </a:prstGeom>
          <a:noFill/>
          <a:ln w="2857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8788" name="Group 4"/>
          <p:cNvGrpSpPr>
            <a:grpSpLocks/>
          </p:cNvGrpSpPr>
          <p:nvPr/>
        </p:nvGrpSpPr>
        <p:grpSpPr bwMode="auto">
          <a:xfrm>
            <a:off x="684213" y="2205038"/>
            <a:ext cx="2303462" cy="1944687"/>
            <a:chOff x="1066" y="1389"/>
            <a:chExt cx="1451" cy="1225"/>
          </a:xfrm>
        </p:grpSpPr>
        <p:pic>
          <p:nvPicPr>
            <p:cNvPr id="118789" name="Picture 5" descr="лохань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1389"/>
              <a:ext cx="1451" cy="1225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8790" name="Text Box 6"/>
            <p:cNvSpPr txBox="1">
              <a:spLocks noChangeArrowheads="1"/>
            </p:cNvSpPr>
            <p:nvPr/>
          </p:nvSpPr>
          <p:spPr bwMode="auto">
            <a:xfrm>
              <a:off x="1066" y="1434"/>
              <a:ext cx="14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астауша</a:t>
              </a:r>
              <a:endParaRPr lang="ru-RU" altLang="ru-RU" b="1" dirty="0"/>
            </a:p>
          </p:txBody>
        </p:sp>
      </p:grpSp>
      <p:grpSp>
        <p:nvGrpSpPr>
          <p:cNvPr id="118791" name="Group 7"/>
          <p:cNvGrpSpPr>
            <a:grpSpLocks/>
          </p:cNvGrpSpPr>
          <p:nvPr/>
        </p:nvGrpSpPr>
        <p:grpSpPr bwMode="auto">
          <a:xfrm>
            <a:off x="5292725" y="2205038"/>
            <a:ext cx="3455988" cy="2016125"/>
            <a:chOff x="385" y="2750"/>
            <a:chExt cx="1950" cy="1270"/>
          </a:xfrm>
        </p:grpSpPr>
        <p:pic>
          <p:nvPicPr>
            <p:cNvPr id="118792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2750"/>
              <a:ext cx="1950" cy="1270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8793" name="Text Box 9"/>
            <p:cNvSpPr txBox="1">
              <a:spLocks noChangeArrowheads="1"/>
            </p:cNvSpPr>
            <p:nvPr/>
          </p:nvSpPr>
          <p:spPr bwMode="auto">
            <a:xfrm>
              <a:off x="703" y="2795"/>
              <a:ext cx="11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b="1"/>
                <a:t>ПИРАМИДА</a:t>
              </a:r>
            </a:p>
          </p:txBody>
        </p:sp>
      </p:grpSp>
      <p:grpSp>
        <p:nvGrpSpPr>
          <p:cNvPr id="118794" name="Group 10"/>
          <p:cNvGrpSpPr>
            <a:grpSpLocks/>
          </p:cNvGrpSpPr>
          <p:nvPr/>
        </p:nvGrpSpPr>
        <p:grpSpPr bwMode="auto">
          <a:xfrm>
            <a:off x="5292725" y="4365625"/>
            <a:ext cx="3527425" cy="2087563"/>
            <a:chOff x="3061" y="2432"/>
            <a:chExt cx="2222" cy="1587"/>
          </a:xfrm>
        </p:grpSpPr>
        <p:pic>
          <p:nvPicPr>
            <p:cNvPr id="118795" name="Picture 1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" y="2432"/>
              <a:ext cx="2222" cy="1587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8796" name="Text Box 12"/>
            <p:cNvSpPr txBox="1">
              <a:spLocks noChangeArrowheads="1"/>
            </p:cNvSpPr>
            <p:nvPr/>
          </p:nvSpPr>
          <p:spPr bwMode="auto">
            <a:xfrm>
              <a:off x="3878" y="2523"/>
              <a:ext cx="1315" cy="2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b="1" dirty="0" err="1" smtClean="0"/>
                <a:t>бүршік</a:t>
              </a:r>
              <a:endParaRPr lang="ru-RU" altLang="ru-RU" b="1" dirty="0"/>
            </a:p>
          </p:txBody>
        </p:sp>
      </p:grpSp>
      <p:pic>
        <p:nvPicPr>
          <p:cNvPr id="118797" name="Picture 13" descr="чашк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2301875" cy="200501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98" name="Text Box 14"/>
          <p:cNvSpPr txBox="1">
            <a:spLocks noChangeArrowheads="1"/>
          </p:cNvSpPr>
          <p:nvPr/>
        </p:nvSpPr>
        <p:spPr bwMode="auto">
          <a:xfrm>
            <a:off x="755650" y="4437063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altLang="ru-RU" b="1" dirty="0" smtClean="0"/>
              <a:t>табақша</a:t>
            </a:r>
            <a:endParaRPr lang="ru-RU" altLang="ru-RU" b="1" dirty="0"/>
          </a:p>
        </p:txBody>
      </p:sp>
    </p:spTree>
    <p:extLst>
      <p:ext uri="{BB962C8B-B14F-4D97-AF65-F5344CB8AC3E}">
        <p14:creationId xmlns:p14="http://schemas.microsoft.com/office/powerpoint/2010/main" val="127985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Заголовок 5"/>
          <p:cNvSpPr>
            <a:spLocks noGrp="1"/>
          </p:cNvSpPr>
          <p:nvPr>
            <p:ph type="title"/>
          </p:nvPr>
        </p:nvSpPr>
        <p:spPr>
          <a:xfrm>
            <a:off x="285750" y="214313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kk-KZ" sz="60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Тапсырма. Бүйректің  құрылысы  қандай?</a:t>
            </a:r>
            <a:endParaRPr lang="ru-RU" sz="6000" b="1" dirty="0" smtClean="0">
              <a:solidFill>
                <a:srgbClr val="6845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Содержимое 4" descr="238091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250" y="1643063"/>
            <a:ext cx="3000375" cy="4718050"/>
          </a:xfrm>
        </p:spPr>
      </p:pic>
      <p:pic>
        <p:nvPicPr>
          <p:cNvPr id="7172" name="Содержимое 6" descr="kidney12.JP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3500" y="1571625"/>
            <a:ext cx="2722563" cy="4695825"/>
          </a:xfrm>
        </p:spPr>
      </p:pic>
    </p:spTree>
    <p:extLst>
      <p:ext uri="{BB962C8B-B14F-4D97-AF65-F5344CB8AC3E}">
        <p14:creationId xmlns:p14="http://schemas.microsoft.com/office/powerpoint/2010/main" val="303193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Содержимое 6" descr="ласьрсарн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74853"/>
            <a:ext cx="3059832" cy="520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79512" y="404664"/>
            <a:ext cx="7308304" cy="45259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i="1" dirty="0" err="1" smtClean="0">
                <a:solidFill>
                  <a:srgbClr val="684522"/>
                </a:solidFill>
              </a:rPr>
              <a:t>Бүйрек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қақпасынан</a:t>
            </a:r>
            <a:r>
              <a:rPr lang="ru-RU" b="1" i="1" dirty="0" smtClean="0">
                <a:solidFill>
                  <a:srgbClr val="684522"/>
                </a:solidFill>
              </a:rPr>
              <a:t>  артерия  </a:t>
            </a:r>
            <a:r>
              <a:rPr lang="ru-RU" b="1" i="1" dirty="0" err="1" smtClean="0">
                <a:solidFill>
                  <a:srgbClr val="684522"/>
                </a:solidFill>
              </a:rPr>
              <a:t>кіріп</a:t>
            </a:r>
            <a:r>
              <a:rPr lang="ru-RU" b="1" i="1" dirty="0" smtClean="0">
                <a:solidFill>
                  <a:srgbClr val="684522"/>
                </a:solidFill>
              </a:rPr>
              <a:t>,  вена </a:t>
            </a:r>
            <a:r>
              <a:rPr lang="ru-RU" b="1" i="1" dirty="0" err="1" smtClean="0">
                <a:solidFill>
                  <a:srgbClr val="684522"/>
                </a:solidFill>
              </a:rPr>
              <a:t>және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несепағар</a:t>
            </a:r>
            <a:r>
              <a:rPr lang="ru-RU" b="1" i="1" dirty="0" smtClean="0">
                <a:solidFill>
                  <a:srgbClr val="684522"/>
                </a:solidFill>
              </a:rPr>
              <a:t> </a:t>
            </a:r>
            <a:r>
              <a:rPr lang="ru-RU" b="1" i="1" dirty="0" err="1" smtClean="0">
                <a:solidFill>
                  <a:srgbClr val="684522"/>
                </a:solidFill>
              </a:rPr>
              <a:t>шығады</a:t>
            </a:r>
            <a:r>
              <a:rPr lang="ru-RU" b="1" i="1" dirty="0" smtClean="0">
                <a:solidFill>
                  <a:srgbClr val="684522"/>
                </a:solidFill>
              </a:rPr>
              <a:t>. </a:t>
            </a:r>
            <a:endParaRPr lang="ru-RU" b="1" dirty="0" smtClean="0">
              <a:solidFill>
                <a:srgbClr val="684522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684522"/>
                </a:solidFill>
              </a:rPr>
              <a:t>Адам  </a:t>
            </a:r>
            <a:r>
              <a:rPr lang="ru-RU" b="1" i="1" dirty="0" err="1" smtClean="0">
                <a:solidFill>
                  <a:srgbClr val="684522"/>
                </a:solidFill>
              </a:rPr>
              <a:t>бүйрегі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күрделі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құрылысты:қыртысты</a:t>
            </a:r>
            <a:r>
              <a:rPr lang="ru-RU" b="1" i="1" dirty="0" smtClean="0">
                <a:solidFill>
                  <a:srgbClr val="684522"/>
                </a:solidFill>
              </a:rPr>
              <a:t> , милы  </a:t>
            </a:r>
            <a:r>
              <a:rPr lang="ru-RU" b="1" i="1" dirty="0" err="1" smtClean="0">
                <a:solidFill>
                  <a:srgbClr val="684522"/>
                </a:solidFill>
              </a:rPr>
              <a:t>қабаттан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және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бүйрек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астаушасынан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тұрады</a:t>
            </a:r>
            <a:r>
              <a:rPr lang="ru-RU" b="1" i="1" dirty="0" smtClean="0">
                <a:solidFill>
                  <a:srgbClr val="684522"/>
                </a:solidFill>
              </a:rPr>
              <a:t>.</a:t>
            </a:r>
            <a:endParaRPr lang="ru-RU" b="1" dirty="0" smtClean="0">
              <a:solidFill>
                <a:srgbClr val="684522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684522"/>
                </a:solidFill>
              </a:rPr>
              <a:t>Нефрон-</a:t>
            </a:r>
            <a:r>
              <a:rPr lang="ru-RU" b="1" i="1" dirty="0" err="1" smtClean="0">
                <a:solidFill>
                  <a:srgbClr val="684522"/>
                </a:solidFill>
              </a:rPr>
              <a:t>бүйректің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құрылымдық-функциональдық</a:t>
            </a:r>
            <a:r>
              <a:rPr lang="ru-RU" b="1" i="1" dirty="0" smtClean="0">
                <a:solidFill>
                  <a:srgbClr val="684522"/>
                </a:solidFill>
              </a:rPr>
              <a:t>  </a:t>
            </a:r>
            <a:r>
              <a:rPr lang="ru-RU" b="1" i="1" dirty="0" err="1" smtClean="0">
                <a:solidFill>
                  <a:srgbClr val="684522"/>
                </a:solidFill>
              </a:rPr>
              <a:t>бірлігі</a:t>
            </a:r>
            <a:r>
              <a:rPr lang="ru-RU" b="1" i="1" dirty="0" smtClean="0">
                <a:solidFill>
                  <a:srgbClr val="684522"/>
                </a:solidFill>
              </a:rPr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7204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Содержимое 4" descr="fk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427984" cy="452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997743"/>
            <a:ext cx="6804248" cy="3857625"/>
          </a:xfrm>
        </p:spPr>
        <p:txBody>
          <a:bodyPr>
            <a:normAutofit/>
          </a:bodyPr>
          <a:lstStyle/>
          <a:p>
            <a:r>
              <a:rPr lang="ru-RU" altLang="ru-RU" b="1" i="1" dirty="0" smtClean="0">
                <a:solidFill>
                  <a:srgbClr val="684522"/>
                </a:solidFill>
              </a:rPr>
              <a:t>Нефрон  -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бүйрек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капсуласынан,капилляр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түйнегінен,иілгіш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өзекшеден</a:t>
            </a:r>
            <a:r>
              <a:rPr lang="ru-RU" altLang="ru-RU" b="1" i="1" dirty="0" smtClean="0">
                <a:solidFill>
                  <a:srgbClr val="684522"/>
                </a:solidFill>
              </a:rPr>
              <a:t>, капилляр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қимасынан</a:t>
            </a:r>
            <a:r>
              <a:rPr lang="ru-RU" altLang="ru-RU" b="1" i="1" dirty="0" smtClean="0">
                <a:solidFill>
                  <a:srgbClr val="684522"/>
                </a:solidFill>
              </a:rPr>
              <a:t>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және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жинағыш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түтіктен</a:t>
            </a:r>
            <a:r>
              <a:rPr lang="ru-RU" altLang="ru-RU" b="1" i="1" dirty="0" smtClean="0">
                <a:solidFill>
                  <a:srgbClr val="684522"/>
                </a:solidFill>
              </a:rPr>
              <a:t> 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тұрады</a:t>
            </a:r>
            <a:r>
              <a:rPr lang="ru-RU" altLang="ru-RU" b="1" i="1" dirty="0" smtClean="0">
                <a:solidFill>
                  <a:srgbClr val="684522"/>
                </a:solidFill>
              </a:rPr>
              <a:t>.</a:t>
            </a: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47213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Содержимое 4" descr="fk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89138"/>
            <a:ext cx="3491881" cy="356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557338"/>
            <a:ext cx="8401050" cy="4525962"/>
          </a:xfrm>
        </p:spPr>
        <p:txBody>
          <a:bodyPr/>
          <a:lstStyle/>
          <a:p>
            <a:r>
              <a:rPr lang="ru-RU" altLang="ru-RU" b="1" i="1" dirty="0" err="1" smtClean="0">
                <a:solidFill>
                  <a:srgbClr val="684522"/>
                </a:solidFill>
              </a:rPr>
              <a:t>Қыртысты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затында</a:t>
            </a:r>
            <a:r>
              <a:rPr lang="ru-RU" altLang="ru-RU" b="1" i="1" dirty="0" smtClean="0">
                <a:solidFill>
                  <a:srgbClr val="684522"/>
                </a:solidFill>
              </a:rPr>
              <a:t> нефрон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капсуласы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түзіледі</a:t>
            </a:r>
            <a:endParaRPr lang="ru-RU" altLang="ru-RU" b="1" dirty="0" smtClean="0">
              <a:solidFill>
                <a:srgbClr val="684522"/>
              </a:solidFill>
            </a:endParaRPr>
          </a:p>
          <a:p>
            <a:r>
              <a:rPr lang="ru-RU" altLang="ru-RU" b="1" i="1" dirty="0" smtClean="0">
                <a:solidFill>
                  <a:srgbClr val="684522"/>
                </a:solidFill>
              </a:rPr>
              <a:t>Милы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затында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нефронның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иілгіш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өзекшесі</a:t>
            </a:r>
            <a:r>
              <a:rPr lang="ru-RU" altLang="ru-RU" b="1" i="1" dirty="0" smtClean="0">
                <a:solidFill>
                  <a:srgbClr val="684522"/>
                </a:solidFill>
              </a:rPr>
              <a:t>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болады</a:t>
            </a:r>
            <a:endParaRPr lang="ru-RU" altLang="ru-RU" b="1" dirty="0" smtClean="0">
              <a:solidFill>
                <a:srgbClr val="684522"/>
              </a:solidFill>
            </a:endParaRPr>
          </a:p>
          <a:p>
            <a:r>
              <a:rPr lang="ru-RU" altLang="ru-RU" b="1" i="1" dirty="0" err="1" smtClean="0">
                <a:solidFill>
                  <a:srgbClr val="684522"/>
                </a:solidFill>
              </a:rPr>
              <a:t>Бүйрек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астаушасына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организмнен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шығарылатын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зәр</a:t>
            </a:r>
            <a:r>
              <a:rPr lang="ru-RU" altLang="ru-RU" b="1" i="1" dirty="0" smtClean="0">
                <a:solidFill>
                  <a:srgbClr val="684522"/>
                </a:solidFill>
              </a:rPr>
              <a:t>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тамшылары</a:t>
            </a:r>
            <a:r>
              <a:rPr lang="ru-RU" altLang="ru-RU" b="1" i="1" dirty="0" smtClean="0">
                <a:solidFill>
                  <a:srgbClr val="684522"/>
                </a:solidFill>
              </a:rPr>
              <a:t>  </a:t>
            </a:r>
            <a:r>
              <a:rPr lang="ru-RU" altLang="ru-RU" b="1" i="1" dirty="0" err="1" smtClean="0">
                <a:solidFill>
                  <a:srgbClr val="684522"/>
                </a:solidFill>
              </a:rPr>
              <a:t>келеді</a:t>
            </a:r>
            <a:r>
              <a:rPr lang="ru-RU" altLang="ru-RU" b="1" i="1" dirty="0" smtClean="0">
                <a:solidFill>
                  <a:srgbClr val="684522"/>
                </a:solidFill>
              </a:rPr>
              <a:t> </a:t>
            </a:r>
            <a:endParaRPr lang="ru-RU" altLang="ru-RU" b="1" dirty="0" smtClean="0">
              <a:solidFill>
                <a:srgbClr val="684522"/>
              </a:solidFill>
            </a:endParaRP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76335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6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Негізгі</a:t>
            </a:r>
            <a:r>
              <a:rPr lang="ru-RU" sz="60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ru-RU" sz="6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ұғымдар</a:t>
            </a:r>
            <a:endParaRPr lang="ru-RU" sz="6000" b="1" dirty="0" smtClean="0">
              <a:solidFill>
                <a:srgbClr val="68452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>
          <a:xfrm>
            <a:off x="395288" y="1125538"/>
            <a:ext cx="8229600" cy="4525962"/>
          </a:xfrm>
        </p:spPr>
        <p:txBody>
          <a:bodyPr>
            <a:normAutofit lnSpcReduction="10000"/>
          </a:bodyPr>
          <a:lstStyle/>
          <a:p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Зәршығару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жүйесі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Бүйрек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,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несепағар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,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қуық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,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зәр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шығару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өзегі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Қыртысты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қабық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Милы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қабық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Астауша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990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6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Негізгі</a:t>
            </a:r>
            <a:r>
              <a:rPr lang="ru-RU" sz="6000" b="1" dirty="0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ru-RU" sz="6000" b="1" dirty="0" err="1" smtClean="0">
                <a:solidFill>
                  <a:srgbClr val="6845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ұғымдар</a:t>
            </a:r>
            <a:endParaRPr lang="ru-RU" sz="6000" b="1" dirty="0" smtClean="0">
              <a:solidFill>
                <a:srgbClr val="68452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Нефрон;</a:t>
            </a:r>
          </a:p>
          <a:p>
            <a:pPr>
              <a:lnSpc>
                <a:spcPct val="90000"/>
              </a:lnSpc>
            </a:pP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Нефрон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капсуласы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Нефронның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иілгіш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түтікшесі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Жинағыш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  </a:t>
            </a: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түтік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ru-RU" altLang="ru-RU" sz="4400" b="1" dirty="0" err="1" smtClean="0">
                <a:solidFill>
                  <a:srgbClr val="684522"/>
                </a:solidFill>
                <a:latin typeface="Arial" charset="0"/>
              </a:rPr>
              <a:t>Табақша</a:t>
            </a:r>
            <a:r>
              <a:rPr lang="ru-RU" altLang="ru-RU" sz="4400" b="1" dirty="0" smtClean="0">
                <a:solidFill>
                  <a:srgbClr val="684522"/>
                </a:solidFill>
                <a:latin typeface="Arial" charset="0"/>
              </a:rPr>
              <a:t>.</a:t>
            </a:r>
            <a:r>
              <a:rPr lang="ru-RU" altLang="ru-RU" dirty="0" smtClean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342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788024" y="1561931"/>
            <a:ext cx="4211960" cy="898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200" b="1" i="1" dirty="0" err="1" smtClean="0">
                <a:solidFill>
                  <a:srgbClr val="004644"/>
                </a:solidFill>
              </a:rPr>
              <a:t>Дәптерге</a:t>
            </a:r>
            <a:r>
              <a:rPr lang="ru-RU" altLang="ru-RU" sz="3200" b="1" i="1" dirty="0" smtClean="0">
                <a:solidFill>
                  <a:srgbClr val="004644"/>
                </a:solidFill>
              </a:rPr>
              <a:t>  </a:t>
            </a:r>
            <a:r>
              <a:rPr lang="ru-RU" altLang="ru-RU" sz="3200" b="1" i="1" dirty="0" err="1" smtClean="0">
                <a:solidFill>
                  <a:srgbClr val="004644"/>
                </a:solidFill>
              </a:rPr>
              <a:t>зәршығару</a:t>
            </a:r>
            <a:r>
              <a:rPr lang="ru-RU" altLang="ru-RU" sz="3200" b="1" i="1" dirty="0" smtClean="0">
                <a:solidFill>
                  <a:srgbClr val="004644"/>
                </a:solidFill>
              </a:rPr>
              <a:t>  </a:t>
            </a:r>
            <a:r>
              <a:rPr lang="ru-RU" altLang="ru-RU" sz="3200" b="1" i="1" dirty="0" err="1" smtClean="0">
                <a:solidFill>
                  <a:srgbClr val="004644"/>
                </a:solidFill>
              </a:rPr>
              <a:t>жүйесі</a:t>
            </a:r>
            <a:r>
              <a:rPr lang="ru-RU" altLang="ru-RU" sz="3200" b="1" i="1" dirty="0" smtClean="0">
                <a:solidFill>
                  <a:srgbClr val="004644"/>
                </a:solidFill>
              </a:rPr>
              <a:t>  </a:t>
            </a:r>
            <a:r>
              <a:rPr lang="ru-RU" altLang="ru-RU" sz="3200" b="1" i="1" dirty="0" err="1" smtClean="0">
                <a:solidFill>
                  <a:srgbClr val="004644"/>
                </a:solidFill>
              </a:rPr>
              <a:t>мүшелерін</a:t>
            </a:r>
            <a:r>
              <a:rPr lang="ru-RU" altLang="ru-RU" sz="3200" b="1" i="1" dirty="0" smtClean="0">
                <a:solidFill>
                  <a:srgbClr val="004644"/>
                </a:solidFill>
              </a:rPr>
              <a:t>  </a:t>
            </a:r>
            <a:r>
              <a:rPr lang="ru-RU" altLang="ru-RU" sz="3200" b="1" i="1" dirty="0" err="1" smtClean="0">
                <a:solidFill>
                  <a:srgbClr val="004644"/>
                </a:solidFill>
              </a:rPr>
              <a:t>жазыңдар</a:t>
            </a:r>
            <a:endParaRPr lang="ru-RU" altLang="ru-RU" sz="3200" b="1" i="1" dirty="0" smtClean="0">
              <a:solidFill>
                <a:srgbClr val="004644"/>
              </a:solidFill>
            </a:endParaRPr>
          </a:p>
        </p:txBody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55" y="101330"/>
            <a:ext cx="4241800" cy="6720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851169" y="1052736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2819400" y="3965575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2270125" y="5754688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3.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346325" y="6364288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4.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257550" y="1014582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457325" y="3852513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</a:t>
            </a:r>
          </a:p>
        </p:txBody>
      </p:sp>
      <p:sp>
        <p:nvSpPr>
          <p:cNvPr id="410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766516" y="2564904"/>
            <a:ext cx="4343400" cy="2116832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ru-RU" alt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.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altLang="ru-RU" sz="2400" b="1" dirty="0" smtClean="0">
                <a:solidFill>
                  <a:srgbClr val="0000FF"/>
                </a:solidFill>
                <a:latin typeface="Comic Sans MS" pitchFamily="66" charset="0"/>
              </a:rPr>
              <a:t>.</a:t>
            </a:r>
          </a:p>
          <a:p>
            <a:pPr marL="533400" indent="-533400" eaLnBrk="1" hangingPunct="1">
              <a:buFontTx/>
              <a:buNone/>
            </a:pPr>
            <a:endParaRPr lang="ru-RU" altLang="ru-RU" sz="2400" i="1" dirty="0" smtClean="0">
              <a:solidFill>
                <a:srgbClr val="006F6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90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green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12700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4987"/>
          </a:xfrm>
        </p:spPr>
        <p:txBody>
          <a:bodyPr/>
          <a:lstStyle/>
          <a:p>
            <a:pPr eaLnBrk="1" hangingPunct="1"/>
            <a:r>
              <a:rPr lang="ru-RU" altLang="ru-RU" sz="2800" b="1" i="1" dirty="0" err="1" smtClean="0">
                <a:solidFill>
                  <a:srgbClr val="A50021"/>
                </a:solidFill>
              </a:rPr>
              <a:t>Сызбаны</a:t>
            </a:r>
            <a:r>
              <a:rPr lang="ru-RU" altLang="ru-RU" sz="2800" b="1" i="1" dirty="0" smtClean="0">
                <a:solidFill>
                  <a:srgbClr val="A50021"/>
                </a:solidFill>
              </a:rPr>
              <a:t>  </a:t>
            </a:r>
            <a:r>
              <a:rPr lang="ru-RU" altLang="ru-RU" sz="2800" b="1" i="1" dirty="0" err="1" smtClean="0">
                <a:solidFill>
                  <a:srgbClr val="A50021"/>
                </a:solidFill>
              </a:rPr>
              <a:t>аяқта</a:t>
            </a:r>
            <a:r>
              <a:rPr lang="ru-RU" altLang="ru-RU" sz="2800" b="1" i="1" dirty="0" smtClean="0">
                <a:solidFill>
                  <a:srgbClr val="A50021"/>
                </a:solidFill>
              </a:rPr>
              <a:t>.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343400" y="1752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2531801" y="1427163"/>
            <a:ext cx="3777188" cy="58477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3200" dirty="0" err="1" smtClean="0"/>
              <a:t>Зәршығару</a:t>
            </a:r>
            <a:r>
              <a:rPr lang="ru-RU" altLang="ru-RU" sz="3200" dirty="0" smtClean="0"/>
              <a:t>  </a:t>
            </a:r>
            <a:r>
              <a:rPr lang="ru-RU" altLang="ru-RU" sz="3200" dirty="0" err="1" smtClean="0"/>
              <a:t>жүйесі</a:t>
            </a:r>
            <a:endParaRPr lang="ru-RU" altLang="ru-RU" sz="3200" dirty="0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533400" y="2593975"/>
            <a:ext cx="3063083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dirty="0" err="1" smtClean="0"/>
              <a:t>Зәр</a:t>
            </a:r>
            <a:r>
              <a:rPr lang="ru-RU" altLang="ru-RU" sz="2400" dirty="0" smtClean="0"/>
              <a:t>  </a:t>
            </a:r>
            <a:r>
              <a:rPr lang="ru-RU" altLang="ru-RU" sz="2400" dirty="0" err="1" smtClean="0"/>
              <a:t>түзілетін</a:t>
            </a:r>
            <a:r>
              <a:rPr lang="ru-RU" altLang="ru-RU" sz="2400" dirty="0" smtClean="0"/>
              <a:t>  </a:t>
            </a:r>
            <a:r>
              <a:rPr lang="ru-RU" altLang="ru-RU" sz="2400" dirty="0" err="1" smtClean="0"/>
              <a:t>мүше</a:t>
            </a:r>
            <a:endParaRPr lang="ru-RU" altLang="ru-RU" sz="2400" dirty="0"/>
          </a:p>
        </p:txBody>
      </p:sp>
      <p:sp>
        <p:nvSpPr>
          <p:cNvPr id="5127" name="Text Box 8"/>
          <p:cNvSpPr txBox="1">
            <a:spLocks noChangeArrowheads="1"/>
          </p:cNvSpPr>
          <p:nvPr/>
        </p:nvSpPr>
        <p:spPr bwMode="auto">
          <a:xfrm>
            <a:off x="5029200" y="2590800"/>
            <a:ext cx="3699090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400" dirty="0" err="1" smtClean="0"/>
              <a:t>Зәрді</a:t>
            </a:r>
            <a:r>
              <a:rPr lang="ru-RU" altLang="ru-RU" sz="2400" dirty="0" smtClean="0"/>
              <a:t>  </a:t>
            </a:r>
            <a:r>
              <a:rPr lang="ru-RU" altLang="ru-RU" sz="2400" dirty="0" err="1" smtClean="0"/>
              <a:t>шығаратын</a:t>
            </a:r>
            <a:r>
              <a:rPr lang="ru-RU" altLang="ru-RU" sz="2400" dirty="0" smtClean="0"/>
              <a:t>  </a:t>
            </a:r>
            <a:r>
              <a:rPr lang="ru-RU" altLang="ru-RU" sz="2400" dirty="0" err="1" smtClean="0"/>
              <a:t>мүше</a:t>
            </a:r>
            <a:endParaRPr lang="ru-RU" altLang="ru-RU" sz="2400" dirty="0"/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1752600" y="3581400"/>
            <a:ext cx="1143000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sz="2400" i="1" dirty="0">
              <a:latin typeface="Comic Sans MS" pitchFamily="66" charset="0"/>
            </a:endParaRPr>
          </a:p>
        </p:txBody>
      </p:sp>
      <p:sp>
        <p:nvSpPr>
          <p:cNvPr id="5129" name="Text Box 10"/>
          <p:cNvSpPr txBox="1">
            <a:spLocks noChangeArrowheads="1"/>
          </p:cNvSpPr>
          <p:nvPr/>
        </p:nvSpPr>
        <p:spPr bwMode="auto">
          <a:xfrm>
            <a:off x="5791200" y="3505200"/>
            <a:ext cx="2237184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sz="2400" i="1" dirty="0">
              <a:latin typeface="Comic Sans MS" pitchFamily="66" charset="0"/>
            </a:endParaRPr>
          </a:p>
        </p:txBody>
      </p:sp>
      <p:sp>
        <p:nvSpPr>
          <p:cNvPr id="5130" name="Text Box 11"/>
          <p:cNvSpPr txBox="1">
            <a:spLocks noChangeArrowheads="1"/>
          </p:cNvSpPr>
          <p:nvPr/>
        </p:nvSpPr>
        <p:spPr bwMode="auto">
          <a:xfrm>
            <a:off x="5486400" y="4419600"/>
            <a:ext cx="3041650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 sz="2400" i="1" dirty="0">
              <a:latin typeface="Comic Sans MS" pitchFamily="66" charset="0"/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5486401" y="5410200"/>
            <a:ext cx="3041650" cy="461665"/>
          </a:xfrm>
          <a:prstGeom prst="rect">
            <a:avLst/>
          </a:prstGeom>
          <a:noFill/>
          <a:ln w="2857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altLang="ru-RU" sz="2400" i="1" dirty="0">
              <a:latin typeface="Comic Sans MS" pitchFamily="66" charset="0"/>
            </a:endParaRPr>
          </a:p>
        </p:txBody>
      </p:sp>
      <p:sp>
        <p:nvSpPr>
          <p:cNvPr id="5132" name="Line 14"/>
          <p:cNvSpPr>
            <a:spLocks noChangeShapeType="1"/>
          </p:cNvSpPr>
          <p:nvPr/>
        </p:nvSpPr>
        <p:spPr bwMode="auto">
          <a:xfrm flipH="1">
            <a:off x="2667000" y="2057400"/>
            <a:ext cx="457200" cy="533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3" name="Line 15"/>
          <p:cNvSpPr>
            <a:spLocks noChangeShapeType="1"/>
          </p:cNvSpPr>
          <p:nvPr/>
        </p:nvSpPr>
        <p:spPr bwMode="auto">
          <a:xfrm>
            <a:off x="5486400" y="2057400"/>
            <a:ext cx="533400" cy="533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4" name="Line 19"/>
          <p:cNvSpPr>
            <a:spLocks noChangeShapeType="1"/>
          </p:cNvSpPr>
          <p:nvPr/>
        </p:nvSpPr>
        <p:spPr bwMode="auto">
          <a:xfrm>
            <a:off x="2438400" y="3048000"/>
            <a:ext cx="0" cy="533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5" name="Line 20"/>
          <p:cNvSpPr>
            <a:spLocks noChangeShapeType="1"/>
          </p:cNvSpPr>
          <p:nvPr/>
        </p:nvSpPr>
        <p:spPr bwMode="auto">
          <a:xfrm>
            <a:off x="6858000" y="3048000"/>
            <a:ext cx="0" cy="4572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6" name="Line 21"/>
          <p:cNvSpPr>
            <a:spLocks noChangeShapeType="1"/>
          </p:cNvSpPr>
          <p:nvPr/>
        </p:nvSpPr>
        <p:spPr bwMode="auto">
          <a:xfrm>
            <a:off x="6858000" y="4876800"/>
            <a:ext cx="0" cy="5334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37" name="Line 22"/>
          <p:cNvSpPr>
            <a:spLocks noChangeShapeType="1"/>
          </p:cNvSpPr>
          <p:nvPr/>
        </p:nvSpPr>
        <p:spPr bwMode="auto">
          <a:xfrm>
            <a:off x="6858000" y="3962400"/>
            <a:ext cx="0" cy="457200"/>
          </a:xfrm>
          <a:prstGeom prst="line">
            <a:avLst/>
          </a:prstGeom>
          <a:noFill/>
          <a:ln w="9525">
            <a:solidFill>
              <a:srgbClr val="A5002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62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cabg0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2117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i="1" dirty="0" err="1" smtClean="0">
                <a:solidFill>
                  <a:srgbClr val="A50021"/>
                </a:solidFill>
              </a:rPr>
              <a:t>Үйге</a:t>
            </a:r>
            <a:r>
              <a:rPr lang="ru-RU" altLang="ru-RU" i="1" dirty="0" smtClean="0">
                <a:solidFill>
                  <a:srgbClr val="A50021"/>
                </a:solidFill>
              </a:rPr>
              <a:t>  </a:t>
            </a:r>
            <a:r>
              <a:rPr lang="ru-RU" altLang="ru-RU" i="1" dirty="0" err="1" smtClean="0">
                <a:solidFill>
                  <a:srgbClr val="A50021"/>
                </a:solidFill>
              </a:rPr>
              <a:t>тапсырма</a:t>
            </a:r>
            <a:r>
              <a:rPr lang="ru-RU" altLang="ru-RU" i="1" dirty="0" smtClean="0">
                <a:solidFill>
                  <a:srgbClr val="A50021"/>
                </a:solidFill>
              </a:rPr>
              <a:t>:</a:t>
            </a:r>
          </a:p>
          <a:p>
            <a:pPr algn="ctr" eaLnBrk="1" hangingPunct="1">
              <a:buFontTx/>
              <a:buNone/>
            </a:pPr>
            <a:r>
              <a:rPr lang="en-US" altLang="ru-RU" i="1" dirty="0" smtClean="0">
                <a:solidFill>
                  <a:srgbClr val="A50021"/>
                </a:solidFill>
              </a:rPr>
              <a:t>&amp;</a:t>
            </a:r>
            <a:r>
              <a:rPr lang="ru-RU" altLang="ru-RU" i="1" dirty="0" smtClean="0">
                <a:solidFill>
                  <a:srgbClr val="A50021"/>
                </a:solidFill>
              </a:rPr>
              <a:t> 53 (</a:t>
            </a:r>
            <a:r>
              <a:rPr lang="ru-RU" altLang="ru-RU" i="1" dirty="0" err="1" smtClean="0">
                <a:solidFill>
                  <a:srgbClr val="A50021"/>
                </a:solidFill>
              </a:rPr>
              <a:t>дәптерге</a:t>
            </a:r>
            <a:r>
              <a:rPr lang="ru-RU" altLang="ru-RU" i="1" dirty="0" smtClean="0">
                <a:solidFill>
                  <a:srgbClr val="A50021"/>
                </a:solidFill>
              </a:rPr>
              <a:t>  </a:t>
            </a:r>
            <a:r>
              <a:rPr lang="ru-RU" altLang="ru-RU" i="1" dirty="0" err="1" smtClean="0">
                <a:solidFill>
                  <a:srgbClr val="A50021"/>
                </a:solidFill>
              </a:rPr>
              <a:t>орындау</a:t>
            </a:r>
            <a:r>
              <a:rPr lang="ru-RU" altLang="ru-RU" i="1" dirty="0" smtClean="0">
                <a:solidFill>
                  <a:srgbClr val="A50021"/>
                </a:solidFill>
              </a:rPr>
              <a:t>):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	</a:t>
            </a:r>
          </a:p>
          <a:p>
            <a:pPr eaLnBrk="1" hangingPunct="1">
              <a:buFontTx/>
              <a:buNone/>
            </a:pPr>
            <a:r>
              <a:rPr lang="ru-RU" altLang="ru-RU" dirty="0" smtClean="0"/>
              <a:t>	</a:t>
            </a:r>
            <a:r>
              <a:rPr lang="ru-RU" altLang="ru-RU" b="1" dirty="0" smtClean="0">
                <a:solidFill>
                  <a:srgbClr val="0000FF"/>
                </a:solidFill>
              </a:rPr>
              <a:t>1) </a:t>
            </a:r>
            <a:r>
              <a:rPr lang="ru-RU" altLang="ru-RU" b="1" dirty="0" err="1" smtClean="0">
                <a:solidFill>
                  <a:srgbClr val="0000FF"/>
                </a:solidFill>
              </a:rPr>
              <a:t>Несепағардың</a:t>
            </a:r>
            <a:r>
              <a:rPr lang="ru-RU" altLang="ru-RU" b="1" dirty="0" smtClean="0">
                <a:solidFill>
                  <a:srgbClr val="0000FF"/>
                </a:solidFill>
              </a:rPr>
              <a:t>   </a:t>
            </a:r>
            <a:r>
              <a:rPr lang="ru-RU" altLang="ru-RU" b="1" i="1" u="sng" dirty="0" err="1" smtClean="0">
                <a:solidFill>
                  <a:srgbClr val="A50021"/>
                </a:solidFill>
              </a:rPr>
              <a:t>құрылысы</a:t>
            </a:r>
            <a:r>
              <a:rPr lang="ru-RU" altLang="ru-RU" b="1" i="1" u="sng" dirty="0" smtClean="0">
                <a:solidFill>
                  <a:srgbClr val="A50021"/>
                </a:solidFill>
              </a:rPr>
              <a:t>  мен  </a:t>
            </a:r>
            <a:r>
              <a:rPr lang="ru-RU" altLang="ru-RU" b="1" i="1" u="sng" dirty="0" err="1" smtClean="0">
                <a:solidFill>
                  <a:srgbClr val="A50021"/>
                </a:solidFill>
              </a:rPr>
              <a:t>қызметі</a:t>
            </a:r>
            <a:r>
              <a:rPr lang="ru-RU" altLang="ru-RU" b="1" dirty="0" smtClean="0">
                <a:solidFill>
                  <a:srgbClr val="0000FF"/>
                </a:solidFill>
              </a:rPr>
              <a:t>. </a:t>
            </a:r>
          </a:p>
          <a:p>
            <a:pPr eaLnBrk="1" hangingPunct="1">
              <a:buFontTx/>
              <a:buNone/>
            </a:pPr>
            <a:endParaRPr lang="ru-RU" altLang="ru-RU" b="1" dirty="0" smtClean="0">
              <a:solidFill>
                <a:srgbClr val="0000FF"/>
              </a:solidFill>
            </a:endParaRPr>
          </a:p>
          <a:p>
            <a:pPr eaLnBrk="1" hangingPunct="1">
              <a:buFontTx/>
              <a:buNone/>
            </a:pPr>
            <a:r>
              <a:rPr lang="ru-RU" altLang="ru-RU" b="1" dirty="0" smtClean="0">
                <a:solidFill>
                  <a:srgbClr val="0000FF"/>
                </a:solidFill>
              </a:rPr>
              <a:t>	2) </a:t>
            </a:r>
            <a:r>
              <a:rPr lang="ru-RU" altLang="ru-RU" b="1" dirty="0" err="1" smtClean="0">
                <a:solidFill>
                  <a:srgbClr val="0000FF"/>
                </a:solidFill>
              </a:rPr>
              <a:t>Қуықтың</a:t>
            </a:r>
            <a:r>
              <a:rPr lang="ru-RU" altLang="ru-RU" b="1" dirty="0" smtClean="0">
                <a:solidFill>
                  <a:srgbClr val="0000FF"/>
                </a:solidFill>
              </a:rPr>
              <a:t> </a:t>
            </a:r>
            <a:r>
              <a:rPr lang="ru-RU" altLang="ru-RU" b="1" i="1" u="sng" dirty="0" err="1" smtClean="0">
                <a:solidFill>
                  <a:srgbClr val="A50021"/>
                </a:solidFill>
              </a:rPr>
              <a:t>құрылысы</a:t>
            </a:r>
            <a:r>
              <a:rPr lang="ru-RU" altLang="ru-RU" b="1" i="1" u="sng" dirty="0" smtClean="0">
                <a:solidFill>
                  <a:srgbClr val="A50021"/>
                </a:solidFill>
              </a:rPr>
              <a:t>  мен  </a:t>
            </a:r>
            <a:r>
              <a:rPr lang="ru-RU" altLang="ru-RU" b="1" i="1" u="sng" dirty="0" err="1" smtClean="0">
                <a:solidFill>
                  <a:srgbClr val="A50021"/>
                </a:solidFill>
              </a:rPr>
              <a:t>қызметі</a:t>
            </a:r>
            <a:r>
              <a:rPr lang="ru-RU" altLang="ru-RU" b="1" dirty="0" smtClean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44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11" descr="siren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i="1" dirty="0" smtClean="0">
                <a:solidFill>
                  <a:srgbClr val="800000"/>
                </a:solidFill>
                <a:latin typeface="Century Schoolbook" pitchFamily="18" charset="0"/>
              </a:rPr>
              <a:t>Таблица: «</a:t>
            </a:r>
            <a:r>
              <a:rPr lang="ru-RU" altLang="ru-RU" sz="2800" b="1" i="1" dirty="0" err="1" smtClean="0">
                <a:solidFill>
                  <a:srgbClr val="800000"/>
                </a:solidFill>
                <a:latin typeface="Century Schoolbook" pitchFamily="18" charset="0"/>
              </a:rPr>
              <a:t>Зәрдің</a:t>
            </a:r>
            <a:r>
              <a:rPr lang="ru-RU" altLang="ru-RU" sz="2800" b="1" i="1" dirty="0" smtClean="0">
                <a:solidFill>
                  <a:srgbClr val="800000"/>
                </a:solidFill>
                <a:latin typeface="Century Schoolbook" pitchFamily="18" charset="0"/>
              </a:rPr>
              <a:t>  </a:t>
            </a:r>
            <a:r>
              <a:rPr lang="ru-RU" altLang="ru-RU" sz="2800" b="1" i="1" dirty="0" err="1" smtClean="0">
                <a:solidFill>
                  <a:srgbClr val="800000"/>
                </a:solidFill>
                <a:latin typeface="Century Schoolbook" pitchFamily="18" charset="0"/>
              </a:rPr>
              <a:t>түзілуі</a:t>
            </a:r>
            <a:r>
              <a:rPr lang="ru-RU" altLang="ru-RU" sz="2800" b="1" i="1" dirty="0" smtClean="0">
                <a:solidFill>
                  <a:srgbClr val="800000"/>
                </a:solidFill>
                <a:latin typeface="Century Schoolbook" pitchFamily="18" charset="0"/>
              </a:rPr>
              <a:t>».</a:t>
            </a:r>
          </a:p>
        </p:txBody>
      </p:sp>
      <p:graphicFrame>
        <p:nvGraphicFramePr>
          <p:cNvPr id="9343" name="Group 1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332378"/>
              </p:ext>
            </p:extLst>
          </p:nvPr>
        </p:nvGraphicFramePr>
        <p:xfrm>
          <a:off x="152400" y="762000"/>
          <a:ext cx="8839200" cy="5072062"/>
        </p:xfrm>
        <a:graphic>
          <a:graphicData uri="http://schemas.openxmlformats.org/drawingml/2006/table">
            <a:tbl>
              <a:tblPr/>
              <a:tblGrid>
                <a:gridCol w="2362200"/>
                <a:gridCol w="2201416"/>
                <a:gridCol w="2304256"/>
                <a:gridCol w="1971328"/>
              </a:tblGrid>
              <a:tr h="1188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Зәр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түзілу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кезеңдері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Процесс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Қайда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түзіледі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Century Schoolbook" pitchFamily="18" charset="0"/>
                        </a:rPr>
                        <a:t>Құрамы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1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I.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Бірінші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реттік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зәр</a:t>
                      </a:r>
                      <a:r>
                        <a:rPr kumimoji="0" lang="ru-RU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түзілу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ультрафильтрация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Бүйрек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капсуласында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нәруызсыз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плазма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16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II.</a:t>
                      </a:r>
                      <a:r>
                        <a:rPr kumimoji="0" lang="kk-KZ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Екінші  реттік  зәр  түзілу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Кері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сорылу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(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реабсорбция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), секреция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Иілгіш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Schoolbook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түтікшелерде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Schoolbook" pitchFamily="18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мочевина,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зәр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қышқылы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,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креатинин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Schoolbook" pitchFamily="18" charset="0"/>
                        </a:rPr>
                        <a:t>, креатин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4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2821</Words>
  <Application>Microsoft Office PowerPoint</Application>
  <PresentationFormat>Экран (4:3)</PresentationFormat>
  <Paragraphs>373</Paragraphs>
  <Slides>33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Сабақтың  тақырыбы: Зәр  шығару  жүйесі, құрылысы  мен  қызметі</vt:lpstr>
      <vt:lpstr>Презентация PowerPoint</vt:lpstr>
      <vt:lpstr>Бүгінгі  сабақта  біз…</vt:lpstr>
      <vt:lpstr>Зат   алмасудың  кезеңдері</vt:lpstr>
      <vt:lpstr>Адам  организмінен   тәулігіне  шығатын  өнімдер  ( Старлинг  және басқалар бойынша.)</vt:lpstr>
      <vt:lpstr>Жануарлардың  шығару  жүйесінің  эволюциясы</vt:lpstr>
      <vt:lpstr>Зәр  шығару  жүйесінің  құрылысы</vt:lpstr>
      <vt:lpstr>Презентация PowerPoint</vt:lpstr>
      <vt:lpstr>Бүйректің  құрылысы</vt:lpstr>
      <vt:lpstr>Бүйректің  микроқұрылымы</vt:lpstr>
      <vt:lpstr>Презентация PowerPoint</vt:lpstr>
      <vt:lpstr>Презентация PowerPoint</vt:lpstr>
      <vt:lpstr>Презентация PowerPoint</vt:lpstr>
      <vt:lpstr>Артығын  алып  таста</vt:lpstr>
      <vt:lpstr>Презентация PowerPoint</vt:lpstr>
      <vt:lpstr>Нефронның   жұмысы</vt:lpstr>
      <vt:lpstr>Жинағыш  түтікшедегі  керексіз  заттар  қайда  түседі? Мүшелерді  ретімен  орналастыр.</vt:lpstr>
      <vt:lpstr>Мына  сандар  организмдегі қандай  процесті  суреттейді?</vt:lpstr>
      <vt:lpstr>Презентация PowerPoint</vt:lpstr>
      <vt:lpstr>Бүйректің  қызметі</vt:lpstr>
      <vt:lpstr>Бүйрек  ауруларының  себептері</vt:lpstr>
      <vt:lpstr>Сау адам  мен  ауру  адамның  зәрінің  анализі</vt:lpstr>
      <vt:lpstr>Бұл  заттардың  біздің  сабағымызға  қандай  қатысы  бар?</vt:lpstr>
      <vt:lpstr>Тапсырма. Бүйректің  құрылысы  қандай?</vt:lpstr>
      <vt:lpstr>Презентация PowerPoint</vt:lpstr>
      <vt:lpstr>Презентация PowerPoint</vt:lpstr>
      <vt:lpstr>Презентация PowerPoint</vt:lpstr>
      <vt:lpstr>Негізгі  ұғымдар</vt:lpstr>
      <vt:lpstr>Негізгі  ұғымдар</vt:lpstr>
      <vt:lpstr>Дәптерге  зәршығару  жүйесі  мүшелерін  жазыңдар</vt:lpstr>
      <vt:lpstr>Сызбаны  аяқта.</vt:lpstr>
      <vt:lpstr>Презентация PowerPoint</vt:lpstr>
      <vt:lpstr>Таблица: «Зәрдің  түзілуі».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Нурбакыт</dc:creator>
  <cp:lastModifiedBy>компьютер</cp:lastModifiedBy>
  <cp:revision>29</cp:revision>
  <cp:lastPrinted>2014-03-10T02:35:16Z</cp:lastPrinted>
  <dcterms:created xsi:type="dcterms:W3CDTF">2014-03-02T13:21:42Z</dcterms:created>
  <dcterms:modified xsi:type="dcterms:W3CDTF">2015-04-02T03:53:31Z</dcterms:modified>
</cp:coreProperties>
</file>