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image/x-emf" Extension="emf"/>
  <Default ContentType="application/vnd.openxmlformats-package.relationships+xml" Extension="rels"/>
  <Default ContentType="application/xml" Extension="xml"/>
  <Default ContentType="image/gif" Extension="gif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3" r:id="rId6"/>
    <p:sldId id="264" r:id="rId7"/>
    <p:sldId id="265" r:id="rId8"/>
    <p:sldId id="266" r:id="rId9"/>
    <p:sldId id="267" r:id="rId10"/>
    <p:sldId id="262" r:id="rId11"/>
    <p:sldId id="275" r:id="rId12"/>
    <p:sldId id="280" r:id="rId13"/>
    <p:sldId id="276" r:id="rId14"/>
    <p:sldId id="277" r:id="rId15"/>
    <p:sldId id="279" r:id="rId16"/>
    <p:sldId id="281" r:id="rId17"/>
    <p:sldId id="273" r:id="rId18"/>
    <p:sldId id="282" r:id="rId19"/>
    <p:sldId id="272" r:id="rId20"/>
    <p:sldId id="271" r:id="rId21"/>
    <p:sldId id="278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33CC"/>
    <a:srgbClr val="00CC66"/>
    <a:srgbClr val="3366FF"/>
    <a:srgbClr val="AAC812"/>
    <a:srgbClr val="4F0915"/>
    <a:srgbClr val="B7153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27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6757EC-67C3-41CB-A177-A920BFBF2C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75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A2E79-CF04-4165-B0D6-012021491B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765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88A40-7902-44E4-819B-85A80F6A3B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113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3849C-521C-4529-911C-5A43738964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822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279BF-EA74-45B4-BA6E-CB62403824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920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4073BD-575C-4886-8B76-11EA94D2CF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161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41385-A960-43DC-9986-8FADFADDBF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787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18DD1A-0843-44A8-919A-27EBC2B64F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641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7DBD4-0E6F-4B77-9178-6F36D076BE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968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6FC5DA-C768-45C1-9C24-E1F5379464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791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F0FA06-D37F-4BE2-871E-D8D32784E5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476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308BB-0E45-47E9-B1B7-97A3670D1C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199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fld id="{0F2EAFCD-63DA-4F1C-A958-B61941405A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majliki.ru/smilie-504841191.html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majliki.ru/smilie-669882375.html" TargetMode="Externa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gif"/><Relationship Id="rId5" Type="http://schemas.openxmlformats.org/officeDocument/2006/relationships/hyperlink" Target="http://smajliki.ru/smilie-501219111.html" TargetMode="External"/><Relationship Id="rId4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hyperlink" Target="http://smajliki.ru/smilie-504819015.html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emf"/><Relationship Id="rId4" Type="http://schemas.openxmlformats.org/officeDocument/2006/relationships/image" Target="../media/image13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gif"/><Relationship Id="rId4" Type="http://schemas.openxmlformats.org/officeDocument/2006/relationships/image" Target="../media/image1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18.gif"/><Relationship Id="rId7" Type="http://schemas.openxmlformats.org/officeDocument/2006/relationships/slide" Target="slide20.xml"/><Relationship Id="rId2" Type="http://schemas.openxmlformats.org/officeDocument/2006/relationships/hyperlink" Target="http://smajliki.ru/smilie-504878151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slide" Target="slide21.xml"/><Relationship Id="rId5" Type="http://schemas.openxmlformats.org/officeDocument/2006/relationships/slide" Target="slide16.xml"/><Relationship Id="rId4" Type="http://schemas.openxmlformats.org/officeDocument/2006/relationships/image" Target="../media/image19.gif"/><Relationship Id="rId9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kk.wikipedia.org/wiki/%D0%A8%D3%99%D0%BA%D3%99%D1%80%D1%96%D0%BC_%D2%9A%D2%B1%D0%B4%D0%B0%D0%B9%D0%B1%D0%B5%D1%80%D0%B4%D1%96%D2%B1%D0%BB%D1%8B" TargetMode="External"/><Relationship Id="rId3" Type="http://schemas.openxmlformats.org/officeDocument/2006/relationships/hyperlink" Target="http://kk.wikipedia.org/wiki/%D0%95%D2%A3%D0%BB%D1%96%D0%BA-%D0%9A%D0%B5%D0%B1%D0%B5%D0%BA" TargetMode="External"/><Relationship Id="rId7" Type="http://schemas.openxmlformats.org/officeDocument/2006/relationships/hyperlink" Target="http://kk.wikipedia.org/wiki/%D0%90%D0%B1%D0%B0%D0%B9_%D2%9A%D2%B1%D0%BD%D0%B0%D0%BD%D0%B1%D0%B0%D0%B9%D2%B1%D0%BB%D1%8B" TargetMode="External"/><Relationship Id="rId12" Type="http://schemas.openxmlformats.org/officeDocument/2006/relationships/image" Target="../media/image13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kk.wikipedia.org/w/index.php?title=%D0%9D%D2%B1%D1%81%D2%9B%D0%B0&amp;action=edit&amp;redlink=1" TargetMode="External"/><Relationship Id="rId11" Type="http://schemas.openxmlformats.org/officeDocument/2006/relationships/hyperlink" Target="http://kk.wikipedia.org/wiki/%D0%A8%D1%8B%D2%93%D0%B0%D1%80%D0%BC%D0%B0%D0%BB%D0%B0%D1%80" TargetMode="External"/><Relationship Id="rId5" Type="http://schemas.openxmlformats.org/officeDocument/2006/relationships/hyperlink" Target="http://kk.wikipedia.org/wiki/%D0%96%D1%8B%D1%80" TargetMode="External"/><Relationship Id="rId10" Type="http://schemas.openxmlformats.org/officeDocument/2006/relationships/hyperlink" Target="http://kk.wikipedia.org/wiki/%D0%9C%D2%B1%D1%85%D1%82%D0%B0%D1%80_%D3%98%D1%83%D0%B5%D0%B7%D0%BE%D0%B2" TargetMode="External"/><Relationship Id="rId4" Type="http://schemas.openxmlformats.org/officeDocument/2006/relationships/hyperlink" Target="http://kk.wikipedia.org/wiki/%D0%9C%D0%B0%D1%85%D0%B0%D0%B1%D0%B1%D0%B0%D1%82" TargetMode="External"/><Relationship Id="rId9" Type="http://schemas.openxmlformats.org/officeDocument/2006/relationships/hyperlink" Target="http://kk.wikipedia.org/w/index.php?title=%D0%9C%D0%B0%D2%93%D0%B0%D2%B1%D0%B8%D1%8F_%D0%90%D0%B1%D0%B0%D0%B9%D2%B1%D0%BB%D1%8B&amp;action=edit&amp;redlink=1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http://upload.wikimedia.org/wikipedia/kk/6/6b/%D0%95%D2%A3%D0%BB%D1%96%D0%BA-%D0%9A%D0%B5%D0%B1%D0%B5%D0%BA_%D0%B5%D1%81%D0%BA%D0%B5%D1%80%D1%82%D0%BA%D1%96%D1%88%D1%96.jpg" TargetMode="Externa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http://gdb.rferl.org/280FB1FE-BD6F-459F-BA58-87FE0350AE6C_w268_r1.jpg" TargetMode="Externa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7" Type="http://schemas.openxmlformats.org/officeDocument/2006/relationships/image" Target="../media/image14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http://upload.wikimedia.org/wikipedia/kk/8/83/%22%D0%95%D2%A3%D0%BB%D1%96%D0%BA_-_%D0%9A%D0%B5%D0%B1%D0%B5%D0%BA.jpg" TargetMode="External"/><Relationship Id="rId5" Type="http://schemas.openxmlformats.org/officeDocument/2006/relationships/image" Target="../media/image24.jpeg"/><Relationship Id="rId4" Type="http://schemas.openxmlformats.org/officeDocument/2006/relationships/hyperlink" Target="http://upload.wikimedia.org/wikipedia/kk/8/83/%22%D0%95%D2%A3%D0%BB%D1%96%D0%BA_-_%D0%9A%D0%B5%D0%B1%D0%B5%D0%BA.jp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gif"/><Relationship Id="rId5" Type="http://schemas.openxmlformats.org/officeDocument/2006/relationships/image" Target="../media/image27.png"/><Relationship Id="rId4" Type="http://schemas.openxmlformats.org/officeDocument/2006/relationships/image" Target="../media/image25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 eaLnBrk="1" hangingPunct="1"/>
            <a:r>
              <a:rPr lang="kk-KZ" sz="3600" b="1" i="1" smtClean="0">
                <a:solidFill>
                  <a:srgbClr val="FF3300"/>
                </a:solidFill>
                <a:latin typeface="Times New Roman" pitchFamily="18" charset="0"/>
              </a:rPr>
              <a:t>Сабақтың тақырыбы:</a:t>
            </a:r>
            <a:r>
              <a:rPr lang="kk-KZ" i="1" smtClean="0">
                <a:latin typeface="Times New Roman" pitchFamily="18" charset="0"/>
              </a:rPr>
              <a:t> </a:t>
            </a:r>
            <a:endParaRPr lang="ru-RU" i="1" smtClean="0">
              <a:latin typeface="Times New Roman" pitchFamily="18" charset="0"/>
            </a:endParaRPr>
          </a:p>
        </p:txBody>
      </p:sp>
      <p:pic>
        <p:nvPicPr>
          <p:cNvPr id="2051" name="Picture 87" descr="i1566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4300" y="3933825"/>
            <a:ext cx="3584575" cy="163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14" descr="блестящие картинки - травка и цветочки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550" y="260350"/>
            <a:ext cx="73453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14" descr="блестящие картинки - травка и цветочки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81750"/>
            <a:ext cx="3810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14" descr="блестящие картинки - травка и цветочки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0" y="6381750"/>
            <a:ext cx="3810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WordArt 12" descr="Белый мрамор"/>
          <p:cNvSpPr>
            <a:spLocks noChangeArrowheads="1" noChangeShapeType="1" noTextEdit="1"/>
          </p:cNvSpPr>
          <p:nvPr/>
        </p:nvSpPr>
        <p:spPr bwMode="auto">
          <a:xfrm>
            <a:off x="1116013" y="1412875"/>
            <a:ext cx="7561262" cy="20875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9400ED"/>
                    </a:gs>
                    <a:gs pos="100000">
                      <a:srgbClr val="44006E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Ш. Құдайбердіұлы</a:t>
            </a:r>
          </a:p>
          <a:p>
            <a:pPr algn="ctr"/>
            <a:r>
              <a:rPr lang="ru-RU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9400ED"/>
                    </a:gs>
                    <a:gs pos="100000">
                      <a:srgbClr val="44006E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 "Еңлік - Кебек"</a:t>
            </a:r>
          </a:p>
        </p:txBody>
      </p:sp>
      <p:pic>
        <p:nvPicPr>
          <p:cNvPr id="2056" name="Picture 11" descr="eedf89ff30ed9cde3dde046du3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550" y="6237288"/>
            <a:ext cx="7345363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0" name="Oval 8"/>
          <p:cNvSpPr>
            <a:spLocks noChangeArrowheads="1"/>
          </p:cNvSpPr>
          <p:nvPr/>
        </p:nvSpPr>
        <p:spPr bwMode="auto">
          <a:xfrm>
            <a:off x="68526" y="3055012"/>
            <a:ext cx="3026116" cy="3410924"/>
          </a:xfrm>
          <a:prstGeom prst="ellipse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65100">
            <a:pattFill prst="pct75">
              <a:fgClr>
                <a:srgbClr val="3366FF"/>
              </a:fgClr>
              <a:bgClr>
                <a:srgbClr val="FFFFFF"/>
              </a:bgClr>
            </a:patt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pic>
        <p:nvPicPr>
          <p:cNvPr id="2060" name="Picture 9" descr="ккккккккккккк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3800" y="476250"/>
            <a:ext cx="41402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188" y="260350"/>
            <a:ext cx="8229600" cy="1143000"/>
          </a:xfrm>
        </p:spPr>
        <p:txBody>
          <a:bodyPr/>
          <a:lstStyle/>
          <a:p>
            <a:pPr eaLnBrk="1" hangingPunct="1"/>
            <a:r>
              <a:rPr lang="kk-KZ" b="1" smtClean="0">
                <a:solidFill>
                  <a:srgbClr val="FF0000"/>
                </a:solidFill>
              </a:rPr>
              <a:t>Сабақтың мақсаты</a:t>
            </a:r>
            <a:r>
              <a:rPr lang="kk-KZ" smtClean="0">
                <a:solidFill>
                  <a:srgbClr val="FF0000"/>
                </a:solidFill>
              </a:rPr>
              <a:t>:</a:t>
            </a:r>
            <a:endParaRPr lang="ru-RU" smtClean="0">
              <a:solidFill>
                <a:srgbClr val="FF0000"/>
              </a:solidFill>
            </a:endParaRPr>
          </a:p>
        </p:txBody>
      </p:sp>
      <p:pic>
        <p:nvPicPr>
          <p:cNvPr id="3075" name="Picture 11" descr="http://pol-ka.nm.ru/file/vst%2028.gif"/>
          <p:cNvPicPr>
            <a:picLocks noChangeAspect="1" noChangeArrowheads="1" noCrop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3850" y="6000750"/>
            <a:ext cx="857250" cy="857250"/>
          </a:xfrm>
          <a:noFill/>
        </p:spPr>
      </p:pic>
      <p:pic>
        <p:nvPicPr>
          <p:cNvPr id="3076" name="Picture 11" descr="http://pol-ka.nm.ru/file/vst%2028.gif"/>
          <p:cNvPicPr>
            <a:picLocks noChangeAspect="1" noChangeArrowheads="1" noCrop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86750" y="6000750"/>
            <a:ext cx="857250" cy="857250"/>
          </a:xfrm>
          <a:noFill/>
        </p:spPr>
      </p:pic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323850" y="1208088"/>
            <a:ext cx="8424863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kk-KZ" sz="2300" b="1" u="sng">
                <a:solidFill>
                  <a:srgbClr val="FF0000"/>
                </a:solidFill>
                <a:latin typeface="Times New Roman" pitchFamily="18" charset="0"/>
              </a:rPr>
              <a:t>Білімділігі:</a:t>
            </a:r>
            <a:r>
              <a:rPr lang="kk-KZ" sz="2300">
                <a:latin typeface="Times New Roman" pitchFamily="18" charset="0"/>
              </a:rPr>
              <a:t> </a:t>
            </a:r>
          </a:p>
          <a:p>
            <a:r>
              <a:rPr lang="kk-KZ" sz="3100">
                <a:latin typeface="Times New Roman" pitchFamily="18" charset="0"/>
              </a:rPr>
              <a:t>    </a:t>
            </a:r>
            <a:r>
              <a:rPr lang="kk-KZ" sz="2400" b="1" i="1">
                <a:latin typeface="Times New Roman" pitchFamily="18" charset="0"/>
              </a:rPr>
              <a:t>Шәкәрім мұрасын тереңдей оқытып үйрету. “Еңлік – Кебек”  дастанының мазмұнын меңгерту, көркемдік ерекшелігін ашу.</a:t>
            </a:r>
          </a:p>
          <a:p>
            <a:r>
              <a:rPr lang="kk-KZ" sz="2300" b="1" u="sng">
                <a:solidFill>
                  <a:srgbClr val="FF0000"/>
                </a:solidFill>
                <a:latin typeface="Times New Roman" pitchFamily="18" charset="0"/>
              </a:rPr>
              <a:t>Дамытушылық:</a:t>
            </a:r>
            <a:r>
              <a:rPr lang="kk-KZ" sz="2300" b="1">
                <a:solidFill>
                  <a:srgbClr val="FF0000"/>
                </a:solidFill>
                <a:latin typeface="Times New Roman" pitchFamily="18" charset="0"/>
              </a:rPr>
              <a:t> </a:t>
            </a:r>
          </a:p>
          <a:p>
            <a:r>
              <a:rPr lang="kk-KZ" sz="2400" b="1">
                <a:solidFill>
                  <a:srgbClr val="FF0000"/>
                </a:solidFill>
                <a:latin typeface="Times New Roman" pitchFamily="18" charset="0"/>
              </a:rPr>
              <a:t>    </a:t>
            </a:r>
            <a:r>
              <a:rPr lang="kk-KZ" sz="2400" b="1" i="1">
                <a:latin typeface="Times New Roman" pitchFamily="18" charset="0"/>
              </a:rPr>
              <a:t>Шығармашылық белсенділіктерін шыңдау, логикалық ойларын дамыту.</a:t>
            </a:r>
            <a:endParaRPr lang="kk-KZ" sz="2400" b="1" i="1">
              <a:solidFill>
                <a:srgbClr val="FF0000"/>
              </a:solidFill>
              <a:latin typeface="Times New Roman" pitchFamily="18" charset="0"/>
            </a:endParaRPr>
          </a:p>
          <a:p>
            <a:r>
              <a:rPr lang="kk-KZ" sz="2300" b="1" u="sng">
                <a:solidFill>
                  <a:srgbClr val="FF0000"/>
                </a:solidFill>
                <a:latin typeface="Times New Roman" pitchFamily="18" charset="0"/>
              </a:rPr>
              <a:t>Тәрбиелік:</a:t>
            </a:r>
            <a:r>
              <a:rPr lang="kk-KZ" sz="3100" b="1" u="sng">
                <a:solidFill>
                  <a:srgbClr val="FF0000"/>
                </a:solidFill>
                <a:latin typeface="Times New Roman" pitchFamily="18" charset="0"/>
              </a:rPr>
              <a:t>  </a:t>
            </a:r>
          </a:p>
          <a:p>
            <a:r>
              <a:rPr lang="kk-KZ" sz="3100" b="1" i="1">
                <a:latin typeface="Times New Roman" pitchFamily="18" charset="0"/>
              </a:rPr>
              <a:t>  </a:t>
            </a:r>
            <a:r>
              <a:rPr lang="kk-KZ" sz="2400" b="1" i="1">
                <a:latin typeface="Times New Roman" pitchFamily="18" charset="0"/>
              </a:rPr>
              <a:t>кейіпкер тағдырына ортақтастыра  білу, қауымдасып жұмыс істеуге, бір-бірінің пікірін істеугедамыта отырып, өзара сыйластыққа үйрету</a:t>
            </a:r>
          </a:p>
          <a:p>
            <a:r>
              <a:rPr lang="kk-KZ" sz="3100" b="1" i="1">
                <a:latin typeface="Times New Roman" pitchFamily="18" charset="0"/>
              </a:rPr>
              <a:t> </a:t>
            </a:r>
            <a:r>
              <a:rPr lang="ru-RU" sz="3100" i="1">
                <a:latin typeface="Times New Roman" pitchFamily="18" charset="0"/>
              </a:rPr>
              <a:t>  </a:t>
            </a:r>
            <a:endParaRPr lang="kk-KZ" sz="3100" i="1">
              <a:latin typeface="Times New Roman" pitchFamily="18" charset="0"/>
            </a:endParaRPr>
          </a:p>
        </p:txBody>
      </p:sp>
      <p:pic>
        <p:nvPicPr>
          <p:cNvPr id="3078" name="Picture 6" descr="df6eb5a16f2dca616eea7c5fc527e196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750" y="0"/>
            <a:ext cx="1763713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48" descr="http://cliparty.by.ru/bar/anime/125.gif"/>
          <p:cNvPicPr>
            <a:picLocks noChangeAspect="1" noChangeArrowheads="1" noCrop="1"/>
          </p:cNvPicPr>
          <p:nvPr>
            <p:ph sz="quarter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88913"/>
            <a:ext cx="9144000" cy="3651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0" descr="блестящие картинки - травка и цветочки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038" y="333375"/>
            <a:ext cx="8208962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5" descr="e1896353a24fa7ae75b9b990649c136e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094288"/>
            <a:ext cx="1763713" cy="176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6" descr="cd10f1c1012cd06af88462100cbce55a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1613" y="5224463"/>
            <a:ext cx="2592387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Rectangle 12"/>
          <p:cNvSpPr>
            <a:spLocks noChangeArrowheads="1"/>
          </p:cNvSpPr>
          <p:nvPr/>
        </p:nvSpPr>
        <p:spPr bwMode="auto">
          <a:xfrm>
            <a:off x="395288" y="1020763"/>
            <a:ext cx="8424862" cy="478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kk-KZ" sz="2800" b="1">
                <a:solidFill>
                  <a:srgbClr val="0000FF"/>
                </a:solidFill>
                <a:latin typeface="Times New Roman" pitchFamily="18" charset="0"/>
              </a:rPr>
              <a:t>Сабақтың түрі</a:t>
            </a:r>
            <a:r>
              <a:rPr lang="kk-KZ" sz="2800">
                <a:solidFill>
                  <a:srgbClr val="0000FF"/>
                </a:solidFill>
                <a:latin typeface="Times New Roman" pitchFamily="18" charset="0"/>
              </a:rPr>
              <a:t>:</a:t>
            </a:r>
            <a:br>
              <a:rPr lang="kk-KZ" sz="2800">
                <a:solidFill>
                  <a:srgbClr val="0000FF"/>
                </a:solidFill>
                <a:latin typeface="Times New Roman" pitchFamily="18" charset="0"/>
              </a:rPr>
            </a:br>
            <a:r>
              <a:rPr lang="kk-KZ" sz="2800" i="1">
                <a:solidFill>
                  <a:schemeClr val="tx2"/>
                </a:solidFill>
                <a:latin typeface="Times New Roman" pitchFamily="18" charset="0"/>
              </a:rPr>
              <a:t>білім, білік, дағды қалыптастыру сабағы</a:t>
            </a:r>
            <a:r>
              <a:rPr lang="ru-RU" sz="2800">
                <a:solidFill>
                  <a:schemeClr val="tx2"/>
                </a:solidFill>
                <a:latin typeface="Times New Roman" pitchFamily="18" charset="0"/>
              </a:rPr>
              <a:t> </a:t>
            </a:r>
            <a:r>
              <a:rPr lang="kk-KZ" sz="2800">
                <a:solidFill>
                  <a:srgbClr val="990033"/>
                </a:solidFill>
                <a:latin typeface="Times New Roman" pitchFamily="18" charset="0"/>
              </a:rPr>
              <a:t> </a:t>
            </a:r>
            <a:r>
              <a:rPr lang="kk-KZ" sz="2800" b="1">
                <a:solidFill>
                  <a:srgbClr val="FF0000"/>
                </a:solidFill>
                <a:latin typeface="Times New Roman" pitchFamily="18" charset="0"/>
              </a:rPr>
              <a:t/>
            </a:r>
            <a:br>
              <a:rPr lang="kk-KZ" sz="2800" b="1">
                <a:solidFill>
                  <a:srgbClr val="FF0000"/>
                </a:solidFill>
                <a:latin typeface="Times New Roman" pitchFamily="18" charset="0"/>
              </a:rPr>
            </a:br>
            <a:r>
              <a:rPr lang="kk-KZ" sz="2800" b="1">
                <a:solidFill>
                  <a:srgbClr val="0000FF"/>
                </a:solidFill>
                <a:latin typeface="Times New Roman" pitchFamily="18" charset="0"/>
              </a:rPr>
              <a:t>Сабақтың әдісі:</a:t>
            </a:r>
            <a:r>
              <a:rPr lang="kk-KZ" sz="2800" b="1">
                <a:solidFill>
                  <a:schemeClr val="tx2"/>
                </a:solidFill>
                <a:latin typeface="Times New Roman" pitchFamily="18" charset="0"/>
              </a:rPr>
              <a:t> </a:t>
            </a:r>
            <a:br>
              <a:rPr lang="kk-KZ" sz="2800" b="1">
                <a:solidFill>
                  <a:schemeClr val="tx2"/>
                </a:solidFill>
                <a:latin typeface="Times New Roman" pitchFamily="18" charset="0"/>
              </a:rPr>
            </a:br>
            <a:r>
              <a:rPr lang="kk-KZ" sz="2800" i="1">
                <a:solidFill>
                  <a:schemeClr val="tx2"/>
                </a:solidFill>
                <a:latin typeface="Times New Roman" pitchFamily="18" charset="0"/>
              </a:rPr>
              <a:t>топтастыру, сұрақ-жауап, баяндау, талдау,пікірлесу әдісі</a:t>
            </a:r>
          </a:p>
          <a:p>
            <a:pPr algn="ctr"/>
            <a:r>
              <a:rPr lang="kk-KZ" sz="2800" b="1">
                <a:solidFill>
                  <a:srgbClr val="0000FF"/>
                </a:solidFill>
                <a:latin typeface="Times New Roman" pitchFamily="18" charset="0"/>
              </a:rPr>
              <a:t>Сабақтың көрнекілігі:</a:t>
            </a:r>
          </a:p>
          <a:p>
            <a:pPr algn="ctr"/>
            <a:r>
              <a:rPr lang="kk-KZ" sz="2800" i="1">
                <a:solidFill>
                  <a:schemeClr val="tx2"/>
                </a:solidFill>
                <a:latin typeface="Times New Roman" pitchFamily="18" charset="0"/>
              </a:rPr>
              <a:t>Шәкәрім портреті, “Еңлік-Кебек” пьесасынан суреттері, слайдтар. </a:t>
            </a:r>
          </a:p>
          <a:p>
            <a:pPr algn="ctr"/>
            <a:r>
              <a:rPr lang="kk-KZ" sz="2800" b="1">
                <a:solidFill>
                  <a:srgbClr val="0000FF"/>
                </a:solidFill>
                <a:latin typeface="Times New Roman" pitchFamily="18" charset="0"/>
              </a:rPr>
              <a:t>Пәнаралық байланыс:</a:t>
            </a:r>
          </a:p>
          <a:p>
            <a:pPr algn="ctr"/>
            <a:r>
              <a:rPr lang="kk-KZ" sz="2800" i="1">
                <a:solidFill>
                  <a:schemeClr val="tx2"/>
                </a:solidFill>
                <a:latin typeface="Times New Roman" pitchFamily="18" charset="0"/>
              </a:rPr>
              <a:t>Тарих, қазақ тілі, ән</a:t>
            </a:r>
            <a:r>
              <a:rPr lang="kk-KZ" sz="2800" b="1">
                <a:solidFill>
                  <a:srgbClr val="FF0000"/>
                </a:solidFill>
                <a:latin typeface="Times New Roman" pitchFamily="18" charset="0"/>
              </a:rPr>
              <a:t/>
            </a:r>
            <a:br>
              <a:rPr lang="kk-KZ" sz="2800" b="1">
                <a:solidFill>
                  <a:srgbClr val="FF0000"/>
                </a:solidFill>
                <a:latin typeface="Times New Roman" pitchFamily="18" charset="0"/>
              </a:rPr>
            </a:br>
            <a:endParaRPr lang="ru-RU" sz="2800" b="1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kk-KZ" b="1" smtClean="0">
                <a:solidFill>
                  <a:srgbClr val="FFFF00"/>
                </a:solidFill>
                <a:latin typeface="Times New Roman" pitchFamily="18" charset="0"/>
              </a:rPr>
              <a:t>        </a:t>
            </a:r>
            <a:r>
              <a:rPr lang="kk-KZ" b="1" smtClean="0">
                <a:solidFill>
                  <a:srgbClr val="FF0000"/>
                </a:solidFill>
                <a:latin typeface="Times New Roman" pitchFamily="18" charset="0"/>
              </a:rPr>
              <a:t>Сабақтың барысы:</a:t>
            </a:r>
            <a:r>
              <a:rPr lang="kk-KZ" smtClean="0">
                <a:latin typeface="Times New Roman" pitchFamily="18" charset="0"/>
              </a:rPr>
              <a:t> </a:t>
            </a:r>
            <a:endParaRPr lang="ru-RU" smtClean="0">
              <a:latin typeface="Times New Roman" pitchFamily="18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989138"/>
            <a:ext cx="8497887" cy="4392612"/>
          </a:xfrm>
          <a:ln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kk-KZ" sz="4000" b="1" smtClean="0">
                <a:solidFill>
                  <a:srgbClr val="0066FF"/>
                </a:solidFill>
                <a:latin typeface="Times New Roman" pitchFamily="18" charset="0"/>
              </a:rPr>
              <a:t>І Ұйымдастыру </a:t>
            </a:r>
          </a:p>
          <a:p>
            <a:pPr marL="609600" indent="-609600" eaLnBrk="1" hangingPunct="1">
              <a:buFontTx/>
              <a:buNone/>
            </a:pPr>
            <a:r>
              <a:rPr lang="kk-KZ" sz="4000" b="1" smtClean="0">
                <a:solidFill>
                  <a:srgbClr val="0066FF"/>
                </a:solidFill>
                <a:latin typeface="Times New Roman" pitchFamily="18" charset="0"/>
              </a:rPr>
              <a:t>	а) оқушылармен амандасу</a:t>
            </a:r>
          </a:p>
          <a:p>
            <a:pPr marL="609600" indent="-609600" eaLnBrk="1" hangingPunct="1">
              <a:buFontTx/>
              <a:buNone/>
            </a:pPr>
            <a:r>
              <a:rPr lang="kk-KZ" sz="4000" b="1" smtClean="0">
                <a:solidFill>
                  <a:srgbClr val="0066FF"/>
                </a:solidFill>
                <a:latin typeface="Times New Roman" pitchFamily="18" charset="0"/>
              </a:rPr>
              <a:t>	ә) сыныпты үш топқа бөлу</a:t>
            </a:r>
          </a:p>
          <a:p>
            <a:pPr marL="609600" indent="-609600" eaLnBrk="1" hangingPunct="1">
              <a:buFontTx/>
              <a:buNone/>
            </a:pPr>
            <a:endParaRPr lang="kk-KZ" sz="4000" b="1" smtClean="0">
              <a:solidFill>
                <a:srgbClr val="0066FF"/>
              </a:solidFill>
              <a:latin typeface="Times New Roman" pitchFamily="18" charset="0"/>
            </a:endParaRPr>
          </a:p>
          <a:p>
            <a:pPr marL="609600" indent="-609600" eaLnBrk="1" hangingPunct="1">
              <a:buFontTx/>
              <a:buNone/>
            </a:pPr>
            <a:r>
              <a:rPr lang="kk-KZ" sz="4000" b="1" smtClean="0">
                <a:solidFill>
                  <a:srgbClr val="0066FF"/>
                </a:solidFill>
                <a:latin typeface="Times New Roman" pitchFamily="18" charset="0"/>
              </a:rPr>
              <a:t>ІІ Үй тапсырмасын сұрау</a:t>
            </a:r>
          </a:p>
          <a:p>
            <a:pPr marL="609600" indent="-609600" eaLnBrk="1" hangingPunct="1">
              <a:buFontTx/>
              <a:buNone/>
            </a:pPr>
            <a:endParaRPr lang="ru-RU" b="1" smtClean="0">
              <a:solidFill>
                <a:srgbClr val="0066FF"/>
              </a:solidFill>
            </a:endParaRPr>
          </a:p>
        </p:txBody>
      </p:sp>
      <p:pic>
        <p:nvPicPr>
          <p:cNvPr id="5124" name="Picture 5" descr="dbdee13c60c9204fee7ec8d256b5f9fa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188913"/>
            <a:ext cx="14922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7" descr="D:\Мои документы\aida\ros015[1]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3663" y="4724400"/>
            <a:ext cx="2484437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8" y="6021388"/>
            <a:ext cx="5761037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8" y="6453188"/>
            <a:ext cx="5572125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WordArt 4"/>
          <p:cNvSpPr>
            <a:spLocks noChangeArrowheads="1" noChangeShapeType="1" noTextEdit="1"/>
          </p:cNvSpPr>
          <p:nvPr/>
        </p:nvSpPr>
        <p:spPr bwMode="auto">
          <a:xfrm>
            <a:off x="1908175" y="73025"/>
            <a:ext cx="5040313" cy="105251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І Бәйге</a:t>
            </a:r>
          </a:p>
        </p:txBody>
      </p:sp>
      <p:sp>
        <p:nvSpPr>
          <p:cNvPr id="6147" name="AutoShape 5"/>
          <p:cNvSpPr>
            <a:spLocks noChangeArrowheads="1"/>
          </p:cNvSpPr>
          <p:nvPr/>
        </p:nvSpPr>
        <p:spPr bwMode="auto">
          <a:xfrm>
            <a:off x="395288" y="1341438"/>
            <a:ext cx="4897437" cy="1441450"/>
          </a:xfrm>
          <a:prstGeom prst="bevel">
            <a:avLst>
              <a:gd name="adj" fmla="val 15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800" b="1">
                <a:solidFill>
                  <a:srgbClr val="CC3300"/>
                </a:solidFill>
              </a:rPr>
              <a:t>Шәкәрім неше жасында </a:t>
            </a:r>
          </a:p>
          <a:p>
            <a:pPr algn="ctr"/>
            <a:r>
              <a:rPr lang="kk-KZ" sz="2800" b="1">
                <a:solidFill>
                  <a:srgbClr val="CC3300"/>
                </a:solidFill>
              </a:rPr>
              <a:t>жетім қалды?</a:t>
            </a:r>
            <a:endParaRPr lang="ru-RU" sz="2800" b="1">
              <a:solidFill>
                <a:srgbClr val="CC3300"/>
              </a:solidFill>
            </a:endParaRPr>
          </a:p>
        </p:txBody>
      </p:sp>
      <p:sp>
        <p:nvSpPr>
          <p:cNvPr id="6148" name="AutoShape 6"/>
          <p:cNvSpPr>
            <a:spLocks noChangeArrowheads="1"/>
          </p:cNvSpPr>
          <p:nvPr/>
        </p:nvSpPr>
        <p:spPr bwMode="auto">
          <a:xfrm>
            <a:off x="395288" y="3213100"/>
            <a:ext cx="4824412" cy="1441450"/>
          </a:xfrm>
          <a:prstGeom prst="bevel">
            <a:avLst>
              <a:gd name="adj" fmla="val 15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800" b="1">
                <a:solidFill>
                  <a:srgbClr val="CC3300"/>
                </a:solidFill>
              </a:rPr>
              <a:t>Шәкәрімнің анасының </a:t>
            </a:r>
          </a:p>
          <a:p>
            <a:pPr algn="ctr"/>
            <a:r>
              <a:rPr lang="kk-KZ" sz="2800" b="1">
                <a:solidFill>
                  <a:srgbClr val="CC3300"/>
                </a:solidFill>
              </a:rPr>
              <a:t>есімі кім?</a:t>
            </a:r>
            <a:endParaRPr lang="ru-RU" sz="2800" b="1">
              <a:solidFill>
                <a:srgbClr val="CC3300"/>
              </a:solidFill>
            </a:endParaRPr>
          </a:p>
        </p:txBody>
      </p:sp>
      <p:sp>
        <p:nvSpPr>
          <p:cNvPr id="6149" name="AutoShape 7"/>
          <p:cNvSpPr>
            <a:spLocks noChangeArrowheads="1"/>
          </p:cNvSpPr>
          <p:nvPr/>
        </p:nvSpPr>
        <p:spPr bwMode="auto">
          <a:xfrm>
            <a:off x="395288" y="5083175"/>
            <a:ext cx="4824412" cy="1441450"/>
          </a:xfrm>
          <a:prstGeom prst="bevel">
            <a:avLst>
              <a:gd name="adj" fmla="val 15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800" b="1">
                <a:solidFill>
                  <a:srgbClr val="CC3300"/>
                </a:solidFill>
              </a:rPr>
              <a:t>Шәкәрім қай жерде </a:t>
            </a:r>
          </a:p>
          <a:p>
            <a:pPr algn="ctr"/>
            <a:r>
              <a:rPr lang="kk-KZ" sz="2800" b="1">
                <a:solidFill>
                  <a:srgbClr val="CC3300"/>
                </a:solidFill>
              </a:rPr>
              <a:t>дүниеге келді?</a:t>
            </a:r>
            <a:endParaRPr lang="ru-RU" sz="2800" b="1">
              <a:solidFill>
                <a:srgbClr val="CC3300"/>
              </a:solidFill>
            </a:endParaRP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5651500" y="1773238"/>
            <a:ext cx="3240088" cy="701675"/>
          </a:xfrm>
          <a:prstGeom prst="rect">
            <a:avLst/>
          </a:pr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kk-KZ" sz="4000" b="1">
                <a:latin typeface="Times New Roman" pitchFamily="18" charset="0"/>
              </a:rPr>
              <a:t>7</a:t>
            </a:r>
            <a:endParaRPr lang="ru-RU" sz="4000" b="1">
              <a:latin typeface="Times New Roman" pitchFamily="18" charset="0"/>
            </a:endParaRP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5651500" y="3429000"/>
            <a:ext cx="3303588" cy="641350"/>
          </a:xfrm>
          <a:prstGeom prst="rect">
            <a:avLst/>
          </a:pr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kk-KZ" sz="3600" b="1">
                <a:latin typeface="Times New Roman" pitchFamily="18" charset="0"/>
              </a:rPr>
              <a:t>Дәметкен</a:t>
            </a:r>
            <a:endParaRPr lang="ru-RU" sz="3200" b="1">
              <a:latin typeface="Times New Roman" pitchFamily="18" charset="0"/>
            </a:endParaRP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5508625" y="5230813"/>
            <a:ext cx="3432175" cy="946150"/>
          </a:xfrm>
          <a:prstGeom prst="rect">
            <a:avLst/>
          </a:pr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kk-KZ" sz="2800" b="1">
                <a:latin typeface="Times New Roman" pitchFamily="18" charset="0"/>
              </a:rPr>
              <a:t>Шығыс Қазақстан облысында </a:t>
            </a:r>
            <a:endParaRPr lang="ru-RU" sz="2800" b="1">
              <a:latin typeface="Times New Roman" pitchFamily="18" charset="0"/>
            </a:endParaRPr>
          </a:p>
        </p:txBody>
      </p:sp>
      <p:sp>
        <p:nvSpPr>
          <p:cNvPr id="6153" name="WordArt 11" descr="Белый мрамор"/>
          <p:cNvSpPr>
            <a:spLocks noChangeArrowheads="1" noChangeShapeType="1" noTextEdit="1"/>
          </p:cNvSpPr>
          <p:nvPr/>
        </p:nvSpPr>
        <p:spPr bwMode="auto">
          <a:xfrm>
            <a:off x="2051050" y="1484313"/>
            <a:ext cx="1008063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2000" b="1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І топ</a:t>
            </a:r>
          </a:p>
        </p:txBody>
      </p:sp>
      <p:sp>
        <p:nvSpPr>
          <p:cNvPr id="6154" name="WordArt 12" descr="Белый мрамор"/>
          <p:cNvSpPr>
            <a:spLocks noChangeArrowheads="1" noChangeShapeType="1" noTextEdit="1"/>
          </p:cNvSpPr>
          <p:nvPr/>
        </p:nvSpPr>
        <p:spPr bwMode="auto">
          <a:xfrm>
            <a:off x="2051050" y="3357563"/>
            <a:ext cx="1008063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2000" b="1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ІІ топ</a:t>
            </a:r>
          </a:p>
        </p:txBody>
      </p:sp>
      <p:sp>
        <p:nvSpPr>
          <p:cNvPr id="6155" name="WordArt 13" descr="Белый мрамор"/>
          <p:cNvSpPr>
            <a:spLocks noChangeArrowheads="1" noChangeShapeType="1" noTextEdit="1"/>
          </p:cNvSpPr>
          <p:nvPr/>
        </p:nvSpPr>
        <p:spPr bwMode="auto">
          <a:xfrm>
            <a:off x="2051050" y="5157788"/>
            <a:ext cx="1008063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2000" b="1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ІІІ топ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 animBg="1"/>
      <p:bldP spid="13321" grpId="0" animBg="1"/>
      <p:bldP spid="133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WordArt 4"/>
          <p:cNvSpPr>
            <a:spLocks noChangeArrowheads="1" noChangeShapeType="1" noTextEdit="1"/>
          </p:cNvSpPr>
          <p:nvPr/>
        </p:nvSpPr>
        <p:spPr bwMode="auto">
          <a:xfrm>
            <a:off x="1908175" y="73025"/>
            <a:ext cx="5040313" cy="105251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І Бәйге</a:t>
            </a:r>
          </a:p>
        </p:txBody>
      </p:sp>
      <p:sp>
        <p:nvSpPr>
          <p:cNvPr id="7171" name="AutoShape 5"/>
          <p:cNvSpPr>
            <a:spLocks noChangeArrowheads="1"/>
          </p:cNvSpPr>
          <p:nvPr/>
        </p:nvSpPr>
        <p:spPr bwMode="auto">
          <a:xfrm>
            <a:off x="395288" y="1341438"/>
            <a:ext cx="4897437" cy="1441450"/>
          </a:xfrm>
          <a:prstGeom prst="bevel">
            <a:avLst>
              <a:gd name="adj" fmla="val 15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000" b="1">
                <a:solidFill>
                  <a:srgbClr val="CC3300"/>
                </a:solidFill>
              </a:rPr>
              <a:t>Шәкәрім Физулидің қай</a:t>
            </a:r>
          </a:p>
          <a:p>
            <a:pPr algn="ctr"/>
            <a:r>
              <a:rPr lang="kk-KZ" sz="2000" b="1">
                <a:solidFill>
                  <a:srgbClr val="CC3300"/>
                </a:solidFill>
              </a:rPr>
              <a:t> шығармасын қазақшаға аударды?</a:t>
            </a:r>
            <a:endParaRPr lang="ru-RU" sz="2000" b="1">
              <a:solidFill>
                <a:srgbClr val="CC3300"/>
              </a:solidFill>
            </a:endParaRPr>
          </a:p>
        </p:txBody>
      </p:sp>
      <p:sp>
        <p:nvSpPr>
          <p:cNvPr id="7172" name="AutoShape 6"/>
          <p:cNvSpPr>
            <a:spLocks noChangeArrowheads="1"/>
          </p:cNvSpPr>
          <p:nvPr/>
        </p:nvSpPr>
        <p:spPr bwMode="auto">
          <a:xfrm>
            <a:off x="395288" y="2997200"/>
            <a:ext cx="4968875" cy="1800225"/>
          </a:xfrm>
          <a:prstGeom prst="bevel">
            <a:avLst>
              <a:gd name="adj" fmla="val 15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000" b="1">
                <a:solidFill>
                  <a:srgbClr val="CC3300"/>
                </a:solidFill>
              </a:rPr>
              <a:t>Шәкәрім өнер-білімге ұмтылған </a:t>
            </a:r>
          </a:p>
          <a:p>
            <a:pPr algn="ctr"/>
            <a:r>
              <a:rPr lang="kk-KZ" sz="2000" b="1">
                <a:solidFill>
                  <a:srgbClr val="CC3300"/>
                </a:solidFill>
              </a:rPr>
              <a:t>жастарға Абайдың бес нәрсеге </a:t>
            </a:r>
          </a:p>
          <a:p>
            <a:pPr algn="ctr"/>
            <a:r>
              <a:rPr lang="kk-KZ" sz="2000" b="1">
                <a:solidFill>
                  <a:srgbClr val="CC3300"/>
                </a:solidFill>
              </a:rPr>
              <a:t>асық, бес нәрседен қашық болына </a:t>
            </a:r>
          </a:p>
          <a:p>
            <a:pPr algn="ctr"/>
            <a:r>
              <a:rPr lang="kk-KZ" sz="2000" b="1">
                <a:solidFill>
                  <a:srgbClr val="CC3300"/>
                </a:solidFill>
              </a:rPr>
              <a:t>ұқсас</a:t>
            </a:r>
            <a:r>
              <a:rPr lang="kk-KZ" b="1">
                <a:solidFill>
                  <a:srgbClr val="CC3300"/>
                </a:solidFill>
              </a:rPr>
              <a:t> </a:t>
            </a:r>
            <a:r>
              <a:rPr lang="kk-KZ" sz="2000" b="1">
                <a:solidFill>
                  <a:srgbClr val="CC3300"/>
                </a:solidFill>
              </a:rPr>
              <a:t>қандай өлең жазды? </a:t>
            </a:r>
            <a:endParaRPr lang="ru-RU" sz="2000" b="1">
              <a:solidFill>
                <a:srgbClr val="CC3300"/>
              </a:solidFill>
            </a:endParaRPr>
          </a:p>
        </p:txBody>
      </p:sp>
      <p:sp>
        <p:nvSpPr>
          <p:cNvPr id="7173" name="AutoShape 7"/>
          <p:cNvSpPr>
            <a:spLocks noChangeArrowheads="1"/>
          </p:cNvSpPr>
          <p:nvPr/>
        </p:nvSpPr>
        <p:spPr bwMode="auto">
          <a:xfrm>
            <a:off x="395288" y="5083175"/>
            <a:ext cx="4824412" cy="1441450"/>
          </a:xfrm>
          <a:prstGeom prst="bevel">
            <a:avLst>
              <a:gd name="adj" fmla="val 15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 b="1">
                <a:solidFill>
                  <a:srgbClr val="CC3300"/>
                </a:solidFill>
              </a:rPr>
              <a:t>Қай жылы қажылық сапармен</a:t>
            </a:r>
          </a:p>
          <a:p>
            <a:pPr algn="ctr"/>
            <a:r>
              <a:rPr lang="kk-KZ" sz="2400" b="1">
                <a:solidFill>
                  <a:srgbClr val="CC3300"/>
                </a:solidFill>
              </a:rPr>
              <a:t>Меккеге барды?</a:t>
            </a:r>
            <a:endParaRPr lang="ru-RU" sz="2400" b="1">
              <a:solidFill>
                <a:srgbClr val="CC3300"/>
              </a:solidFill>
            </a:endParaRP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5651500" y="1700213"/>
            <a:ext cx="3240088" cy="579437"/>
          </a:xfrm>
          <a:prstGeom prst="rect">
            <a:avLst/>
          </a:pr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kk-KZ" sz="3200" b="1">
                <a:latin typeface="Times New Roman" pitchFamily="18" charset="0"/>
              </a:rPr>
              <a:t>Ләйлі – Мәжнүн</a:t>
            </a:r>
            <a:endParaRPr lang="ru-RU" sz="3200" b="1">
              <a:latin typeface="Times New Roman" pitchFamily="18" charset="0"/>
            </a:endParaRP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5580063" y="3141663"/>
            <a:ext cx="3303587" cy="1495425"/>
          </a:xfrm>
          <a:prstGeom prst="rect">
            <a:avLst/>
          </a:pr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kk-KZ" sz="3600" b="1">
                <a:latin typeface="Times New Roman" pitchFamily="18" charset="0"/>
              </a:rPr>
              <a:t>Талап пен ақыл</a:t>
            </a:r>
            <a:endParaRPr lang="kk-KZ" sz="2400" b="1">
              <a:latin typeface="Times New Roman" pitchFamily="18" charset="0"/>
            </a:endParaRPr>
          </a:p>
          <a:p>
            <a:pPr eaLnBrk="1" hangingPunct="1"/>
            <a:endParaRPr lang="ru-RU" sz="2000" b="1">
              <a:latin typeface="Times New Roman" pitchFamily="18" charset="0"/>
            </a:endParaRP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5580063" y="5516563"/>
            <a:ext cx="3360737" cy="579437"/>
          </a:xfrm>
          <a:prstGeom prst="rect">
            <a:avLst/>
          </a:pr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kk-KZ" sz="3200" b="1">
                <a:latin typeface="Times New Roman" pitchFamily="18" charset="0"/>
              </a:rPr>
              <a:t>1906-1908</a:t>
            </a:r>
            <a:endParaRPr lang="ru-RU" sz="3200" b="1">
              <a:latin typeface="Times New Roman" pitchFamily="18" charset="0"/>
            </a:endParaRPr>
          </a:p>
        </p:txBody>
      </p:sp>
      <p:sp>
        <p:nvSpPr>
          <p:cNvPr id="7177" name="WordArt 11" descr="Белый мрамор"/>
          <p:cNvSpPr>
            <a:spLocks noChangeArrowheads="1" noChangeShapeType="1" noTextEdit="1"/>
          </p:cNvSpPr>
          <p:nvPr/>
        </p:nvSpPr>
        <p:spPr bwMode="auto">
          <a:xfrm>
            <a:off x="2051050" y="1484313"/>
            <a:ext cx="1008063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2000" b="1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І топ</a:t>
            </a:r>
          </a:p>
        </p:txBody>
      </p:sp>
      <p:sp>
        <p:nvSpPr>
          <p:cNvPr id="7178" name="WordArt 12" descr="Белый мрамор"/>
          <p:cNvSpPr>
            <a:spLocks noChangeArrowheads="1" noChangeShapeType="1" noTextEdit="1"/>
          </p:cNvSpPr>
          <p:nvPr/>
        </p:nvSpPr>
        <p:spPr bwMode="auto">
          <a:xfrm>
            <a:off x="2124075" y="2997200"/>
            <a:ext cx="1008063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2000" b="1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ІІ топ</a:t>
            </a:r>
          </a:p>
        </p:txBody>
      </p:sp>
      <p:sp>
        <p:nvSpPr>
          <p:cNvPr id="7179" name="WordArt 13" descr="Белый мрамор"/>
          <p:cNvSpPr>
            <a:spLocks noChangeArrowheads="1" noChangeShapeType="1" noTextEdit="1"/>
          </p:cNvSpPr>
          <p:nvPr/>
        </p:nvSpPr>
        <p:spPr bwMode="auto">
          <a:xfrm>
            <a:off x="2051050" y="5157788"/>
            <a:ext cx="1008063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2000" b="1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ІІІ топ</a:t>
            </a:r>
          </a:p>
        </p:txBody>
      </p:sp>
      <p:pic>
        <p:nvPicPr>
          <p:cNvPr id="7180" name="Picture 7" descr="D:\Мои документы\aida\ros015[1]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188" y="0"/>
            <a:ext cx="1547812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 animBg="1"/>
      <p:bldP spid="13321" grpId="0" animBg="1"/>
      <p:bldP spid="133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WordArt 4"/>
          <p:cNvSpPr>
            <a:spLocks noChangeArrowheads="1" noChangeShapeType="1" noTextEdit="1"/>
          </p:cNvSpPr>
          <p:nvPr/>
        </p:nvSpPr>
        <p:spPr bwMode="auto">
          <a:xfrm>
            <a:off x="1908175" y="73025"/>
            <a:ext cx="5040313" cy="105251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І Бәйге</a:t>
            </a:r>
          </a:p>
        </p:txBody>
      </p:sp>
      <p:sp>
        <p:nvSpPr>
          <p:cNvPr id="8195" name="AutoShape 5"/>
          <p:cNvSpPr>
            <a:spLocks noChangeArrowheads="1"/>
          </p:cNvSpPr>
          <p:nvPr/>
        </p:nvSpPr>
        <p:spPr bwMode="auto">
          <a:xfrm>
            <a:off x="395288" y="1341438"/>
            <a:ext cx="4897437" cy="1655762"/>
          </a:xfrm>
          <a:prstGeom prst="bevel">
            <a:avLst>
              <a:gd name="adj" fmla="val 15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 b="1">
                <a:solidFill>
                  <a:srgbClr val="CC3300"/>
                </a:solidFill>
              </a:rPr>
              <a:t>Шәкәрімнің әкесі Құдайберді</a:t>
            </a:r>
          </a:p>
          <a:p>
            <a:pPr algn="ctr"/>
            <a:r>
              <a:rPr lang="kk-KZ" sz="2400" b="1">
                <a:solidFill>
                  <a:srgbClr val="CC3300"/>
                </a:solidFill>
              </a:rPr>
              <a:t>Құнанбайдың қай әйелінен </a:t>
            </a:r>
          </a:p>
          <a:p>
            <a:pPr algn="ctr"/>
            <a:r>
              <a:rPr lang="kk-KZ" sz="2400" b="1">
                <a:solidFill>
                  <a:srgbClr val="CC3300"/>
                </a:solidFill>
              </a:rPr>
              <a:t>туған ?</a:t>
            </a:r>
            <a:endParaRPr lang="ru-RU" sz="2400" b="1">
              <a:solidFill>
                <a:srgbClr val="CC3300"/>
              </a:solidFill>
            </a:endParaRPr>
          </a:p>
        </p:txBody>
      </p:sp>
      <p:sp>
        <p:nvSpPr>
          <p:cNvPr id="8196" name="AutoShape 6"/>
          <p:cNvSpPr>
            <a:spLocks noChangeArrowheads="1"/>
          </p:cNvSpPr>
          <p:nvPr/>
        </p:nvSpPr>
        <p:spPr bwMode="auto">
          <a:xfrm>
            <a:off x="395288" y="3213100"/>
            <a:ext cx="4824412" cy="1441450"/>
          </a:xfrm>
          <a:prstGeom prst="bevel">
            <a:avLst>
              <a:gd name="adj" fmla="val 15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>
                <a:solidFill>
                  <a:srgbClr val="CC3300"/>
                </a:solidFill>
              </a:rPr>
              <a:t>Шәкәрімнің өзіне қойған</a:t>
            </a:r>
          </a:p>
          <a:p>
            <a:pPr algn="ctr"/>
            <a:r>
              <a:rPr lang="kk-KZ" sz="2400">
                <a:solidFill>
                  <a:srgbClr val="CC3300"/>
                </a:solidFill>
              </a:rPr>
              <a:t> лақап аты?</a:t>
            </a:r>
            <a:endParaRPr lang="ru-RU" sz="2400">
              <a:solidFill>
                <a:srgbClr val="CC3300"/>
              </a:solidFill>
            </a:endParaRPr>
          </a:p>
        </p:txBody>
      </p:sp>
      <p:sp>
        <p:nvSpPr>
          <p:cNvPr id="8197" name="AutoShape 7"/>
          <p:cNvSpPr>
            <a:spLocks noChangeArrowheads="1"/>
          </p:cNvSpPr>
          <p:nvPr/>
        </p:nvSpPr>
        <p:spPr bwMode="auto">
          <a:xfrm>
            <a:off x="395288" y="5083175"/>
            <a:ext cx="4824412" cy="1441450"/>
          </a:xfrm>
          <a:prstGeom prst="bevel">
            <a:avLst>
              <a:gd name="adj" fmla="val 15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000">
                <a:solidFill>
                  <a:srgbClr val="CC3300"/>
                </a:solidFill>
              </a:rPr>
              <a:t>Ақын 1909-1910 жылдары жазған </a:t>
            </a:r>
          </a:p>
          <a:p>
            <a:pPr algn="ctr"/>
            <a:r>
              <a:rPr lang="kk-KZ" sz="2000">
                <a:solidFill>
                  <a:srgbClr val="CC3300"/>
                </a:solidFill>
              </a:rPr>
              <a:t>шығармаларын қай өңірде жазды?</a:t>
            </a:r>
            <a:endParaRPr lang="ru-RU" sz="2000">
              <a:solidFill>
                <a:srgbClr val="CC3300"/>
              </a:solidFill>
            </a:endParaRP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5580063" y="1844675"/>
            <a:ext cx="3240087" cy="579438"/>
          </a:xfrm>
          <a:prstGeom prst="rect">
            <a:avLst/>
          </a:pr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kk-KZ" sz="3200" b="1">
                <a:latin typeface="Times New Roman" pitchFamily="18" charset="0"/>
              </a:rPr>
              <a:t>Күңке</a:t>
            </a:r>
            <a:endParaRPr lang="ru-RU" sz="3200" b="1">
              <a:latin typeface="Times New Roman" pitchFamily="18" charset="0"/>
            </a:endParaRP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5580063" y="3644900"/>
            <a:ext cx="3303587" cy="519113"/>
          </a:xfrm>
          <a:prstGeom prst="rect">
            <a:avLst/>
          </a:pr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kk-KZ" sz="2800" b="1">
                <a:latin typeface="Times New Roman" pitchFamily="18" charset="0"/>
              </a:rPr>
              <a:t>Мұтылған</a:t>
            </a:r>
            <a:endParaRPr lang="ru-RU" sz="2800" b="1">
              <a:latin typeface="Times New Roman" pitchFamily="18" charset="0"/>
            </a:endParaRP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5292725" y="5084763"/>
            <a:ext cx="3432175" cy="1006475"/>
          </a:xfrm>
          <a:prstGeom prst="rect">
            <a:avLst/>
          </a:pr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kk-KZ" sz="2000" b="1">
                <a:latin typeface="Times New Roman" pitchFamily="18" charset="0"/>
              </a:rPr>
              <a:t>Шыңғыстау өңірінде , Шақпақ деген жерде</a:t>
            </a:r>
          </a:p>
          <a:p>
            <a:pPr eaLnBrk="1" hangingPunct="1"/>
            <a:endParaRPr lang="ru-RU" sz="2000" b="1">
              <a:latin typeface="Times New Roman" pitchFamily="18" charset="0"/>
            </a:endParaRPr>
          </a:p>
        </p:txBody>
      </p:sp>
      <p:sp>
        <p:nvSpPr>
          <p:cNvPr id="8201" name="WordArt 11" descr="Белый мрамор"/>
          <p:cNvSpPr>
            <a:spLocks noChangeArrowheads="1" noChangeShapeType="1" noTextEdit="1"/>
          </p:cNvSpPr>
          <p:nvPr/>
        </p:nvSpPr>
        <p:spPr bwMode="auto">
          <a:xfrm>
            <a:off x="2051050" y="1341438"/>
            <a:ext cx="1008063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2000" b="1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І топ</a:t>
            </a:r>
          </a:p>
        </p:txBody>
      </p:sp>
      <p:sp>
        <p:nvSpPr>
          <p:cNvPr id="8202" name="WordArt 12" descr="Белый мрамор"/>
          <p:cNvSpPr>
            <a:spLocks noChangeArrowheads="1" noChangeShapeType="1" noTextEdit="1"/>
          </p:cNvSpPr>
          <p:nvPr/>
        </p:nvSpPr>
        <p:spPr bwMode="auto">
          <a:xfrm>
            <a:off x="2124075" y="3213100"/>
            <a:ext cx="1008063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2000" b="1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ІІ топ</a:t>
            </a:r>
          </a:p>
        </p:txBody>
      </p:sp>
      <p:sp>
        <p:nvSpPr>
          <p:cNvPr id="8203" name="WordArt 13" descr="Белый мрамор"/>
          <p:cNvSpPr>
            <a:spLocks noChangeArrowheads="1" noChangeShapeType="1" noTextEdit="1"/>
          </p:cNvSpPr>
          <p:nvPr/>
        </p:nvSpPr>
        <p:spPr bwMode="auto">
          <a:xfrm>
            <a:off x="2051050" y="5157788"/>
            <a:ext cx="1008063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2000" b="1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ІІІ топ</a:t>
            </a:r>
          </a:p>
        </p:txBody>
      </p:sp>
      <p:pic>
        <p:nvPicPr>
          <p:cNvPr id="8204" name="Picture 7" descr="D:\Мои документы\aida\ros015[1]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188" y="0"/>
            <a:ext cx="1547812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5" name="Picture 4" descr="AG00315_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2450" y="5373688"/>
            <a:ext cx="1316038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6" name="Picture 5" descr="AG00317_">
            <a:hlinkClick r:id="" action="ppaction://noaction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1288" y="-242888"/>
            <a:ext cx="1328738" cy="170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 animBg="1"/>
      <p:bldP spid="13321" grpId="0" animBg="1"/>
      <p:bldP spid="133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WordArt 4"/>
          <p:cNvSpPr>
            <a:spLocks noChangeArrowheads="1" noChangeShapeType="1" noTextEdit="1"/>
          </p:cNvSpPr>
          <p:nvPr/>
        </p:nvSpPr>
        <p:spPr bwMode="auto">
          <a:xfrm>
            <a:off x="1908175" y="73025"/>
            <a:ext cx="5040313" cy="105251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І Бәйге</a:t>
            </a:r>
          </a:p>
        </p:txBody>
      </p:sp>
      <p:sp>
        <p:nvSpPr>
          <p:cNvPr id="9219" name="AutoShape 5"/>
          <p:cNvSpPr>
            <a:spLocks noChangeArrowheads="1"/>
          </p:cNvSpPr>
          <p:nvPr/>
        </p:nvSpPr>
        <p:spPr bwMode="auto">
          <a:xfrm>
            <a:off x="395288" y="1341438"/>
            <a:ext cx="4897437" cy="1441450"/>
          </a:xfrm>
          <a:prstGeom prst="bevel">
            <a:avLst>
              <a:gd name="adj" fmla="val 15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000" b="1">
                <a:solidFill>
                  <a:srgbClr val="CC3300"/>
                </a:solidFill>
              </a:rPr>
              <a:t>Шәкәрімнің “Бұл ән бұрынғы әннен</a:t>
            </a:r>
          </a:p>
          <a:p>
            <a:pPr algn="ctr"/>
            <a:r>
              <a:rPr lang="kk-KZ" sz="2000" b="1">
                <a:solidFill>
                  <a:srgbClr val="CC3300"/>
                </a:solidFill>
              </a:rPr>
              <a:t> өзгерек” әнін нотаға түсірген кім?</a:t>
            </a:r>
            <a:endParaRPr lang="ru-RU" sz="2000" b="1">
              <a:solidFill>
                <a:srgbClr val="CC3300"/>
              </a:solidFill>
            </a:endParaRPr>
          </a:p>
        </p:txBody>
      </p:sp>
      <p:sp>
        <p:nvSpPr>
          <p:cNvPr id="9220" name="AutoShape 6"/>
          <p:cNvSpPr>
            <a:spLocks noChangeArrowheads="1"/>
          </p:cNvSpPr>
          <p:nvPr/>
        </p:nvSpPr>
        <p:spPr bwMode="auto">
          <a:xfrm>
            <a:off x="395288" y="2997200"/>
            <a:ext cx="4824412" cy="1441450"/>
          </a:xfrm>
          <a:prstGeom prst="bevel">
            <a:avLst>
              <a:gd name="adj" fmla="val 15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000" b="1">
                <a:solidFill>
                  <a:srgbClr val="CC3300"/>
                </a:solidFill>
              </a:rPr>
              <a:t>Шәкәрімге домбыра үйреткен кім?</a:t>
            </a:r>
            <a:endParaRPr lang="ru-RU" sz="2000" b="1">
              <a:solidFill>
                <a:srgbClr val="CC3300"/>
              </a:solidFill>
            </a:endParaRPr>
          </a:p>
        </p:txBody>
      </p:sp>
      <p:sp>
        <p:nvSpPr>
          <p:cNvPr id="9221" name="AutoShape 7"/>
          <p:cNvSpPr>
            <a:spLocks noChangeArrowheads="1"/>
          </p:cNvSpPr>
          <p:nvPr/>
        </p:nvSpPr>
        <p:spPr bwMode="auto">
          <a:xfrm>
            <a:off x="395288" y="4868863"/>
            <a:ext cx="4824412" cy="1441450"/>
          </a:xfrm>
          <a:prstGeom prst="bevel">
            <a:avLst>
              <a:gd name="adj" fmla="val 15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000" b="1">
                <a:solidFill>
                  <a:srgbClr val="CC3300"/>
                </a:solidFill>
              </a:rPr>
              <a:t>Поэмадағы қанатты сөздер, мақал-</a:t>
            </a:r>
          </a:p>
          <a:p>
            <a:pPr algn="ctr"/>
            <a:r>
              <a:rPr lang="kk-KZ" sz="2000" b="1">
                <a:solidFill>
                  <a:srgbClr val="CC3300"/>
                </a:solidFill>
              </a:rPr>
              <a:t> мәтелді табу</a:t>
            </a:r>
            <a:endParaRPr lang="ru-RU" sz="2000" b="1">
              <a:solidFill>
                <a:srgbClr val="CC3300"/>
              </a:solidFill>
            </a:endParaRP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5724525" y="1558925"/>
            <a:ext cx="3240088" cy="457200"/>
          </a:xfrm>
          <a:prstGeom prst="rect">
            <a:avLst/>
          </a:pr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kk-KZ" sz="2400" b="1">
                <a:latin typeface="Times New Roman" pitchFamily="18" charset="0"/>
              </a:rPr>
              <a:t>А. В. Затаевич</a:t>
            </a:r>
            <a:endParaRPr lang="ru-RU" sz="2400" b="1">
              <a:latin typeface="Times New Roman" pitchFamily="18" charset="0"/>
            </a:endParaRP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5580063" y="3429000"/>
            <a:ext cx="3303587" cy="519113"/>
          </a:xfrm>
          <a:prstGeom prst="rect">
            <a:avLst/>
          </a:pr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kk-KZ" sz="2800" b="1">
                <a:latin typeface="Times New Roman" pitchFamily="18" charset="0"/>
              </a:rPr>
              <a:t>Біткенбай</a:t>
            </a:r>
            <a:endParaRPr lang="ru-RU" sz="2800" b="1">
              <a:latin typeface="Times New Roman" pitchFamily="18" charset="0"/>
            </a:endParaRP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5580063" y="5230813"/>
            <a:ext cx="3360737" cy="641350"/>
          </a:xfrm>
          <a:prstGeom prst="rect">
            <a:avLst/>
          </a:pr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sz="3600" b="1">
              <a:latin typeface="Times New Roman" pitchFamily="18" charset="0"/>
            </a:endParaRPr>
          </a:p>
        </p:txBody>
      </p:sp>
      <p:sp>
        <p:nvSpPr>
          <p:cNvPr id="9225" name="WordArt 11" descr="Белый мрамор"/>
          <p:cNvSpPr>
            <a:spLocks noChangeArrowheads="1" noChangeShapeType="1" noTextEdit="1"/>
          </p:cNvSpPr>
          <p:nvPr/>
        </p:nvSpPr>
        <p:spPr bwMode="auto">
          <a:xfrm>
            <a:off x="1979613" y="1341438"/>
            <a:ext cx="1008062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2000" b="1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І топ</a:t>
            </a:r>
          </a:p>
        </p:txBody>
      </p:sp>
      <p:sp>
        <p:nvSpPr>
          <p:cNvPr id="9226" name="WordArt 12" descr="Белый мрамор"/>
          <p:cNvSpPr>
            <a:spLocks noChangeArrowheads="1" noChangeShapeType="1" noTextEdit="1"/>
          </p:cNvSpPr>
          <p:nvPr/>
        </p:nvSpPr>
        <p:spPr bwMode="auto">
          <a:xfrm>
            <a:off x="2124075" y="3141663"/>
            <a:ext cx="1008063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2000" b="1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ІІ топ</a:t>
            </a:r>
          </a:p>
        </p:txBody>
      </p:sp>
      <p:sp>
        <p:nvSpPr>
          <p:cNvPr id="9227" name="WordArt 13" descr="Белый мрамор"/>
          <p:cNvSpPr>
            <a:spLocks noChangeArrowheads="1" noChangeShapeType="1" noTextEdit="1"/>
          </p:cNvSpPr>
          <p:nvPr/>
        </p:nvSpPr>
        <p:spPr bwMode="auto">
          <a:xfrm>
            <a:off x="2051050" y="4941888"/>
            <a:ext cx="1008063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2000" b="1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ІІІ топ</a:t>
            </a:r>
          </a:p>
        </p:txBody>
      </p:sp>
      <p:pic>
        <p:nvPicPr>
          <p:cNvPr id="922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8" y="6453188"/>
            <a:ext cx="5572125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9" name="Picture 7" descr="D:\Мои документы\aida\ros015[1]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188" y="0"/>
            <a:ext cx="1547812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0" name="Picture 5" descr="AG00317_">
            <a:hlinkClick r:id="" action="ppaction://noaction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0975" y="-315913"/>
            <a:ext cx="1439863" cy="184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 animBg="1"/>
      <p:bldP spid="13321" grpId="0" animBg="1"/>
      <p:bldP spid="133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WordArt 4"/>
          <p:cNvSpPr>
            <a:spLocks noChangeArrowheads="1" noChangeShapeType="1" noTextEdit="1"/>
          </p:cNvSpPr>
          <p:nvPr/>
        </p:nvSpPr>
        <p:spPr bwMode="auto">
          <a:xfrm>
            <a:off x="1908175" y="73025"/>
            <a:ext cx="5040313" cy="105251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І Бәйге</a:t>
            </a:r>
          </a:p>
        </p:txBody>
      </p:sp>
      <p:sp>
        <p:nvSpPr>
          <p:cNvPr id="10243" name="AutoShape 5"/>
          <p:cNvSpPr>
            <a:spLocks noChangeArrowheads="1"/>
          </p:cNvSpPr>
          <p:nvPr/>
        </p:nvSpPr>
        <p:spPr bwMode="auto">
          <a:xfrm>
            <a:off x="395288" y="1341438"/>
            <a:ext cx="4897437" cy="1441450"/>
          </a:xfrm>
          <a:prstGeom prst="bevel">
            <a:avLst>
              <a:gd name="adj" fmla="val 15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 b="1">
                <a:solidFill>
                  <a:srgbClr val="CC3300"/>
                </a:solidFill>
              </a:rPr>
              <a:t>Шәкәрім Пушкиннің поэзиясын</a:t>
            </a:r>
          </a:p>
          <a:p>
            <a:pPr algn="ctr"/>
            <a:r>
              <a:rPr lang="kk-KZ" sz="2400" b="1">
                <a:solidFill>
                  <a:srgbClr val="CC3300"/>
                </a:solidFill>
              </a:rPr>
              <a:t> неге балайды?</a:t>
            </a:r>
            <a:endParaRPr lang="ru-RU" sz="2400" b="1">
              <a:solidFill>
                <a:srgbClr val="CC3300"/>
              </a:solidFill>
            </a:endParaRPr>
          </a:p>
        </p:txBody>
      </p:sp>
      <p:sp>
        <p:nvSpPr>
          <p:cNvPr id="10244" name="AutoShape 6"/>
          <p:cNvSpPr>
            <a:spLocks noChangeArrowheads="1"/>
          </p:cNvSpPr>
          <p:nvPr/>
        </p:nvSpPr>
        <p:spPr bwMode="auto">
          <a:xfrm>
            <a:off x="395288" y="3213100"/>
            <a:ext cx="4824412" cy="1441450"/>
          </a:xfrm>
          <a:prstGeom prst="bevel">
            <a:avLst>
              <a:gd name="adj" fmla="val 15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000" b="1">
                <a:solidFill>
                  <a:srgbClr val="CC3300"/>
                </a:solidFill>
              </a:rPr>
              <a:t>Атасы Құнанбайдың Меккеде сал-</a:t>
            </a:r>
          </a:p>
          <a:p>
            <a:pPr algn="ctr"/>
            <a:r>
              <a:rPr lang="kk-KZ" sz="2000" b="1">
                <a:solidFill>
                  <a:srgbClr val="CC3300"/>
                </a:solidFill>
              </a:rPr>
              <a:t> дырған қонақ үйі қалай аталады?</a:t>
            </a:r>
            <a:endParaRPr lang="ru-RU" sz="2000" b="1">
              <a:solidFill>
                <a:srgbClr val="CC3300"/>
              </a:solidFill>
            </a:endParaRPr>
          </a:p>
        </p:txBody>
      </p:sp>
      <p:sp>
        <p:nvSpPr>
          <p:cNvPr id="10245" name="AutoShape 7"/>
          <p:cNvSpPr>
            <a:spLocks noChangeArrowheads="1"/>
          </p:cNvSpPr>
          <p:nvPr/>
        </p:nvSpPr>
        <p:spPr bwMode="auto">
          <a:xfrm>
            <a:off x="395288" y="5083175"/>
            <a:ext cx="4824412" cy="1441450"/>
          </a:xfrm>
          <a:prstGeom prst="bevel">
            <a:avLst>
              <a:gd name="adj" fmla="val 15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 b="1">
                <a:solidFill>
                  <a:srgbClr val="CC3300"/>
                </a:solidFill>
              </a:rPr>
              <a:t>Шәкәрім өзіне қандай орыс</a:t>
            </a:r>
          </a:p>
          <a:p>
            <a:pPr algn="ctr"/>
            <a:r>
              <a:rPr lang="kk-KZ" sz="2400" b="1">
                <a:solidFill>
                  <a:srgbClr val="CC3300"/>
                </a:solidFill>
              </a:rPr>
              <a:t> жазушысын пір тұтты?</a:t>
            </a:r>
            <a:endParaRPr lang="ru-RU" sz="2400" b="1">
              <a:solidFill>
                <a:srgbClr val="CC3300"/>
              </a:solidFill>
            </a:endParaRP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5724525" y="1558925"/>
            <a:ext cx="3240088" cy="579438"/>
          </a:xfrm>
          <a:prstGeom prst="rect">
            <a:avLst/>
          </a:pr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kk-KZ" sz="3200" b="1">
                <a:latin typeface="Times New Roman" pitchFamily="18" charset="0"/>
              </a:rPr>
              <a:t>Күннің көзіне</a:t>
            </a:r>
            <a:endParaRPr lang="ru-RU" sz="3200" b="1">
              <a:latin typeface="Times New Roman" pitchFamily="18" charset="0"/>
            </a:endParaRP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5651500" y="3500438"/>
            <a:ext cx="3303588" cy="579437"/>
          </a:xfrm>
          <a:prstGeom prst="rect">
            <a:avLst/>
          </a:pr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kk-KZ" sz="3200" b="1">
                <a:latin typeface="Times New Roman" pitchFamily="18" charset="0"/>
              </a:rPr>
              <a:t>Тәкие</a:t>
            </a:r>
            <a:endParaRPr lang="ru-RU" sz="3200" b="1">
              <a:latin typeface="Times New Roman" pitchFamily="18" charset="0"/>
            </a:endParaRP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5580063" y="5230813"/>
            <a:ext cx="3360737" cy="579437"/>
          </a:xfrm>
          <a:prstGeom prst="rect">
            <a:avLst/>
          </a:pr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kk-KZ" sz="3200" b="1">
                <a:latin typeface="Times New Roman" pitchFamily="18" charset="0"/>
              </a:rPr>
              <a:t>Л. Толстой</a:t>
            </a:r>
            <a:endParaRPr lang="ru-RU" sz="3200" b="1">
              <a:latin typeface="Times New Roman" pitchFamily="18" charset="0"/>
            </a:endParaRPr>
          </a:p>
        </p:txBody>
      </p:sp>
      <p:sp>
        <p:nvSpPr>
          <p:cNvPr id="10249" name="WordArt 11" descr="Белый мрамор"/>
          <p:cNvSpPr>
            <a:spLocks noChangeArrowheads="1" noChangeShapeType="1" noTextEdit="1"/>
          </p:cNvSpPr>
          <p:nvPr/>
        </p:nvSpPr>
        <p:spPr bwMode="auto">
          <a:xfrm>
            <a:off x="2051050" y="1484313"/>
            <a:ext cx="1008063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2000" b="1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І топ</a:t>
            </a:r>
          </a:p>
        </p:txBody>
      </p:sp>
      <p:sp>
        <p:nvSpPr>
          <p:cNvPr id="10250" name="WordArt 12" descr="Белый мрамор"/>
          <p:cNvSpPr>
            <a:spLocks noChangeArrowheads="1" noChangeShapeType="1" noTextEdit="1"/>
          </p:cNvSpPr>
          <p:nvPr/>
        </p:nvSpPr>
        <p:spPr bwMode="auto">
          <a:xfrm>
            <a:off x="2051050" y="3284538"/>
            <a:ext cx="1008063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2000" b="1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ІІ топ</a:t>
            </a:r>
          </a:p>
        </p:txBody>
      </p:sp>
      <p:sp>
        <p:nvSpPr>
          <p:cNvPr id="10251" name="WordArt 13" descr="Белый мрамор"/>
          <p:cNvSpPr>
            <a:spLocks noChangeArrowheads="1" noChangeShapeType="1" noTextEdit="1"/>
          </p:cNvSpPr>
          <p:nvPr/>
        </p:nvSpPr>
        <p:spPr bwMode="auto">
          <a:xfrm>
            <a:off x="2124075" y="5084763"/>
            <a:ext cx="1008063" cy="288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2000" b="1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"/>
                <a:cs typeface="Arial"/>
              </a:rPr>
              <a:t>ІІІ топ</a:t>
            </a:r>
          </a:p>
        </p:txBody>
      </p:sp>
      <p:pic>
        <p:nvPicPr>
          <p:cNvPr id="10252" name="Picture 7" descr="D:\Мои документы\aida\ros015[1]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188" y="0"/>
            <a:ext cx="1547812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3" name="Picture 5" descr="AG00317_">
            <a:hlinkClick r:id="" action="ppaction://noaction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0975" y="-315913"/>
            <a:ext cx="1439863" cy="184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 animBg="1"/>
      <p:bldP spid="13321" grpId="0" animBg="1"/>
      <p:bldP spid="133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kk-KZ" sz="4000" smtClean="0"/>
              <a:t/>
            </a:r>
            <a:br>
              <a:rPr lang="kk-KZ" sz="4000" smtClean="0"/>
            </a:br>
            <a:endParaRPr lang="ru-RU" sz="4000" smtClean="0"/>
          </a:p>
        </p:txBody>
      </p:sp>
      <p:pic>
        <p:nvPicPr>
          <p:cNvPr id="11267" name="Picture 12" descr="23fe80249d890efdf4e2d2a0bda98be2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550" y="0"/>
            <a:ext cx="1187450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13" descr="23fe80249d890efdf4e2d2a0bda98be2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5113" y="5913438"/>
            <a:ext cx="1258887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14" descr="23fe80249d890efdf4e2d2a0bda98be2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967413"/>
            <a:ext cx="1187450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15" descr="23fe80249d890efdf4e2d2a0bda98be2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58888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72" descr="блестящие картинки - цветы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363" y="4149725"/>
            <a:ext cx="107950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4" name="Oval 4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508625" y="620713"/>
            <a:ext cx="1871663" cy="1439862"/>
          </a:xfrm>
          <a:prstGeom prst="ellipse">
            <a:avLst/>
          </a:prstGeom>
          <a:solidFill>
            <a:srgbClr val="66FF99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прозаик</a:t>
            </a:r>
          </a:p>
        </p:txBody>
      </p:sp>
      <p:sp>
        <p:nvSpPr>
          <p:cNvPr id="6156" name="Oval 4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227763" y="3573463"/>
            <a:ext cx="1944687" cy="1358900"/>
          </a:xfrm>
          <a:prstGeom prst="ellipse">
            <a:avLst/>
          </a:prstGeom>
          <a:solidFill>
            <a:schemeClr val="folHlink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сазгер</a:t>
            </a:r>
            <a:r>
              <a:rPr lang="ru-RU" sz="2400"/>
              <a:t> </a:t>
            </a:r>
          </a:p>
        </p:txBody>
      </p:sp>
      <p:sp>
        <p:nvSpPr>
          <p:cNvPr id="6157" name="Oval 4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03800" y="4868863"/>
            <a:ext cx="1944688" cy="1528762"/>
          </a:xfrm>
          <a:prstGeom prst="ellipse">
            <a:avLst/>
          </a:prstGeom>
          <a:solidFill>
            <a:srgbClr val="66FF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Аудармашы</a:t>
            </a:r>
            <a:endParaRPr lang="ru-RU" sz="2400"/>
          </a:p>
        </p:txBody>
      </p:sp>
      <p:sp>
        <p:nvSpPr>
          <p:cNvPr id="6159" name="Oval 5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68313" y="2565400"/>
            <a:ext cx="1800225" cy="135890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Болыс</a:t>
            </a:r>
            <a:endParaRPr lang="ru-RU" sz="2400"/>
          </a:p>
        </p:txBody>
      </p:sp>
      <p:sp>
        <p:nvSpPr>
          <p:cNvPr id="6160" name="Oval 5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419475" y="260350"/>
            <a:ext cx="1728788" cy="1439863"/>
          </a:xfrm>
          <a:prstGeom prst="ellipse">
            <a:avLst/>
          </a:prstGeom>
          <a:solidFill>
            <a:srgbClr val="FF00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ақын</a:t>
            </a:r>
            <a:endParaRPr lang="ru-RU" sz="2400"/>
          </a:p>
        </p:txBody>
      </p:sp>
      <p:sp>
        <p:nvSpPr>
          <p:cNvPr id="6161" name="Oval 4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627313" y="5013325"/>
            <a:ext cx="1944687" cy="1528763"/>
          </a:xfrm>
          <a:prstGeom prst="ellipse">
            <a:avLst/>
          </a:prstGeom>
          <a:solidFill>
            <a:srgbClr val="FFCC99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Эпик</a:t>
            </a:r>
            <a:endParaRPr lang="ru-RU" sz="2400"/>
          </a:p>
        </p:txBody>
      </p:sp>
      <p:sp>
        <p:nvSpPr>
          <p:cNvPr id="8200" name="Oval 8"/>
          <p:cNvSpPr>
            <a:spLocks noChangeArrowheads="1"/>
          </p:cNvSpPr>
          <p:nvPr/>
        </p:nvSpPr>
        <p:spPr bwMode="auto">
          <a:xfrm>
            <a:off x="3113632" y="1959693"/>
            <a:ext cx="2407551" cy="2571218"/>
          </a:xfrm>
          <a:prstGeom prst="ellipse">
            <a:avLst/>
          </a:prstGeom>
          <a:blipFill dpi="0"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65100">
            <a:pattFill prst="pct75">
              <a:fgClr>
                <a:srgbClr val="3366FF"/>
              </a:fgClr>
              <a:bgClr>
                <a:srgbClr val="FFFFFF"/>
              </a:bgClr>
            </a:patt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2" name="Oval 4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042988" y="908050"/>
            <a:ext cx="1871662" cy="1439863"/>
          </a:xfrm>
          <a:prstGeom prst="ellipse">
            <a:avLst/>
          </a:prstGeom>
          <a:solidFill>
            <a:srgbClr val="66FF99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Лирик</a:t>
            </a:r>
          </a:p>
        </p:txBody>
      </p:sp>
      <p:sp>
        <p:nvSpPr>
          <p:cNvPr id="3" name="Oval 5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1116013" y="4005263"/>
            <a:ext cx="1728787" cy="1439862"/>
          </a:xfrm>
          <a:prstGeom prst="ellipse">
            <a:avLst/>
          </a:prstGeom>
          <a:solidFill>
            <a:srgbClr val="FF00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Құсбегі</a:t>
            </a:r>
          </a:p>
          <a:p>
            <a:pPr algn="ctr"/>
            <a:r>
              <a:rPr lang="kk-KZ" sz="2400"/>
              <a:t>Аңшы</a:t>
            </a:r>
            <a:endParaRPr lang="ru-RU" sz="2400"/>
          </a:p>
        </p:txBody>
      </p:sp>
      <p:sp>
        <p:nvSpPr>
          <p:cNvPr id="4" name="Oval 4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516688" y="1989138"/>
            <a:ext cx="1944687" cy="1528762"/>
          </a:xfrm>
          <a:prstGeom prst="ellipse">
            <a:avLst/>
          </a:prstGeom>
          <a:solidFill>
            <a:srgbClr val="FFCC99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Қажы</a:t>
            </a: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" grpId="0" animBg="1"/>
      <p:bldP spid="6156" grpId="0" animBg="1"/>
      <p:bldP spid="6157" grpId="0" animBg="1"/>
      <p:bldP spid="6159" grpId="0" animBg="1"/>
      <p:bldP spid="6160" grpId="0" animBg="1"/>
      <p:bldP spid="6161" grpId="0" animBg="1"/>
      <p:bldP spid="2" grpId="0" animBg="1"/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2292" name="Picture 4" descr="Рисунок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6"/>
          <p:cNvSpPr>
            <a:spLocks noChangeArrowheads="1"/>
          </p:cNvSpPr>
          <p:nvPr/>
        </p:nvSpPr>
        <p:spPr bwMode="auto">
          <a:xfrm>
            <a:off x="250825" y="1824038"/>
            <a:ext cx="7950200" cy="35083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2800" b="1">
                <a:solidFill>
                  <a:srgbClr val="4F0915"/>
                </a:solidFill>
                <a:latin typeface="Algerian" pitchFamily="82" charset="0"/>
              </a:rPr>
              <a:t>«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  <a:hlinkClick r:id="rId3" tooltip="Еңлік-Кебек"/>
              </a:rPr>
              <a:t>Еңлік</a:t>
            </a:r>
            <a:r>
              <a:rPr lang="en-US" sz="2800" b="1">
                <a:solidFill>
                  <a:srgbClr val="4F0915"/>
                </a:solidFill>
                <a:latin typeface="Algerian" pitchFamily="82" charset="0"/>
                <a:hlinkClick r:id="rId3" tooltip="Еңлік-Кебек"/>
              </a:rPr>
              <a:t> - 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  <a:hlinkClick r:id="rId3" tooltip="Еңлік-Кебек"/>
              </a:rPr>
              <a:t>Кебек</a:t>
            </a:r>
            <a:r>
              <a:rPr lang="en-US" sz="2800" b="1">
                <a:solidFill>
                  <a:srgbClr val="4F0915"/>
                </a:solidFill>
                <a:latin typeface="Algerian" pitchFamily="82" charset="0"/>
                <a:hlinkClick r:id="rId3" tooltip="Еңлік-Кебек"/>
              </a:rPr>
              <a:t>»</a:t>
            </a:r>
            <a:r>
              <a:rPr lang="en-US" sz="2800" b="1">
                <a:solidFill>
                  <a:srgbClr val="4F0915"/>
                </a:solidFill>
                <a:latin typeface="Algerian" pitchFamily="82" charset="0"/>
              </a:rPr>
              <a:t> - 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</a:rPr>
              <a:t>екі жастың 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  <a:hlinkClick r:id="rId4" tooltip="Махаббат"/>
              </a:rPr>
              <a:t>махаббатын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</a:rPr>
              <a:t> жыр ететін</a:t>
            </a:r>
            <a:r>
              <a:rPr lang="en-US" sz="2800" b="1">
                <a:solidFill>
                  <a:srgbClr val="4F0915"/>
                </a:solidFill>
                <a:latin typeface="Algerian" pitchFamily="82" charset="0"/>
              </a:rPr>
              <a:t>, XVIII 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</a:rPr>
              <a:t>ғасырдан бастап кең тараған дастанның бірі</a:t>
            </a:r>
            <a:r>
              <a:rPr lang="en-US" sz="2800" b="1">
                <a:solidFill>
                  <a:srgbClr val="4F0915"/>
                </a:solidFill>
                <a:latin typeface="Algerian" pitchFamily="82" charset="0"/>
              </a:rPr>
              <a:t>. 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</a:rPr>
              <a:t>Бүгінде 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  <a:hlinkClick r:id="rId5" tooltip="Жыр"/>
              </a:rPr>
              <a:t>жыр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</a:rPr>
              <a:t> түрінде жеткен</a:t>
            </a:r>
            <a:r>
              <a:rPr lang="en-US" sz="2800" b="1">
                <a:solidFill>
                  <a:srgbClr val="4F0915"/>
                </a:solidFill>
                <a:latin typeface="Algerian" pitchFamily="82" charset="0"/>
              </a:rPr>
              <a:t> «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</a:rPr>
              <a:t>Еңлік</a:t>
            </a:r>
            <a:r>
              <a:rPr lang="en-US" sz="2800" b="1">
                <a:solidFill>
                  <a:srgbClr val="4F0915"/>
                </a:solidFill>
                <a:latin typeface="Algerian" pitchFamily="82" charset="0"/>
              </a:rPr>
              <a:t>-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</a:rPr>
              <a:t>Кебек</a:t>
            </a:r>
            <a:r>
              <a:rPr lang="en-US" sz="2800" b="1">
                <a:solidFill>
                  <a:srgbClr val="4F0915"/>
                </a:solidFill>
                <a:latin typeface="Algerian" pitchFamily="82" charset="0"/>
              </a:rPr>
              <a:t>» 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</a:rPr>
              <a:t>дастанының екі 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  <a:hlinkClick r:id="rId6" tooltip="Нұсқа (мұндай бет жоқ)"/>
              </a:rPr>
              <a:t>нұсқасы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</a:rPr>
              <a:t> белгілі</a:t>
            </a:r>
            <a:r>
              <a:rPr lang="en-US" sz="2800" b="1">
                <a:solidFill>
                  <a:srgbClr val="4F0915"/>
                </a:solidFill>
                <a:latin typeface="Algerian" pitchFamily="82" charset="0"/>
              </a:rPr>
              <a:t>. 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</a:rPr>
              <a:t>Оның біріншісі</a:t>
            </a:r>
            <a:r>
              <a:rPr lang="en-US" sz="2800" b="1">
                <a:solidFill>
                  <a:srgbClr val="4F0915"/>
                </a:solidFill>
                <a:latin typeface="Algerian" pitchFamily="82" charset="0"/>
              </a:rPr>
              <a:t> - 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  <a:hlinkClick r:id="rId7" tooltip="Абай Құнанбайұлы"/>
              </a:rPr>
              <a:t>Абайдың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</a:rPr>
              <a:t> айтуымен 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  <a:hlinkClick r:id="rId8" tooltip="Шәкәрім Құдайбердіұлы"/>
              </a:rPr>
              <a:t>Шәкәрім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</a:rPr>
              <a:t> жазған нұсқа</a:t>
            </a:r>
            <a:r>
              <a:rPr lang="en-US" sz="2800" b="1">
                <a:solidFill>
                  <a:srgbClr val="4F0915"/>
                </a:solidFill>
                <a:latin typeface="Algerian" pitchFamily="82" charset="0"/>
              </a:rPr>
              <a:t>. 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</a:rPr>
              <a:t>Екіншісі</a:t>
            </a:r>
            <a:r>
              <a:rPr lang="en-US" sz="2800" b="1">
                <a:solidFill>
                  <a:srgbClr val="4F0915"/>
                </a:solidFill>
                <a:latin typeface="Algerian" pitchFamily="82" charset="0"/>
              </a:rPr>
              <a:t> — 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  <a:hlinkClick r:id="rId9" tooltip="Мағаұия Абайұлы (мұндай бет жоқ)"/>
              </a:rPr>
              <a:t>Мағаұия</a:t>
            </a:r>
            <a:r>
              <a:rPr lang="en-US" sz="2800" b="1">
                <a:solidFill>
                  <a:srgbClr val="4F0915"/>
                </a:solidFill>
                <a:latin typeface="Algerian" pitchFamily="82" charset="0"/>
                <a:hlinkClick r:id="rId9" tooltip="Мағаұия Абайұлы (мұндай бет жоқ)"/>
              </a:rPr>
              <a:t> 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  <a:hlinkClick r:id="rId9" tooltip="Мағаұия Абайұлы (мұндай бет жоқ)"/>
              </a:rPr>
              <a:t>Абайұлы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</a:rPr>
              <a:t> жазған нұсқа</a:t>
            </a:r>
            <a:r>
              <a:rPr lang="en-US" sz="2800" b="1">
                <a:solidFill>
                  <a:srgbClr val="4F0915"/>
                </a:solidFill>
                <a:latin typeface="Algerian" pitchFamily="82" charset="0"/>
              </a:rPr>
              <a:t>. 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</a:rPr>
              <a:t>«Еңлік-Кебек» - </a:t>
            </a:r>
            <a:r>
              <a:rPr lang="kk-KZ" sz="2800" b="1">
                <a:latin typeface="Algerian" pitchFamily="82" charset="0"/>
                <a:hlinkClick r:id="rId10" tooltip="Мұхтар Әуезов"/>
              </a:rPr>
              <a:t>М.Әуезовтің</a:t>
            </a:r>
            <a:r>
              <a:rPr lang="kk-KZ" sz="2800" b="1">
                <a:latin typeface="Algerian" pitchFamily="82" charset="0"/>
              </a:rPr>
              <a:t> 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</a:rPr>
              <a:t>белгілі 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  <a:hlinkClick r:id="rId11" tooltip="Шығармалар"/>
              </a:rPr>
              <a:t>шығармасы</a:t>
            </a:r>
            <a:r>
              <a:rPr lang="kk-KZ" sz="2800" b="1">
                <a:solidFill>
                  <a:srgbClr val="4F0915"/>
                </a:solidFill>
                <a:latin typeface="Algerian" pitchFamily="82" charset="0"/>
              </a:rPr>
              <a:t>.</a:t>
            </a:r>
            <a:r>
              <a:rPr lang="ru-RU" sz="2800" b="1">
                <a:solidFill>
                  <a:srgbClr val="4F0915"/>
                </a:solidFill>
                <a:latin typeface="Algerian" pitchFamily="82" charset="0"/>
              </a:rPr>
              <a:t> </a:t>
            </a:r>
          </a:p>
        </p:txBody>
      </p:sp>
      <p:pic>
        <p:nvPicPr>
          <p:cNvPr id="12294" name="Picture 7" descr="D:\Мои документы\aida\ros015[1].gif"/>
          <p:cNvPicPr>
            <a:picLocks noChangeAspect="1" noChangeArrowheads="1" noCrop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9563" y="4972050"/>
            <a:ext cx="2484437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WordArt 8"/>
          <p:cNvSpPr>
            <a:spLocks noChangeArrowheads="1" noChangeShapeType="1" noTextEdit="1"/>
          </p:cNvSpPr>
          <p:nvPr/>
        </p:nvSpPr>
        <p:spPr bwMode="auto">
          <a:xfrm>
            <a:off x="1908175" y="404813"/>
            <a:ext cx="5400675" cy="6985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7273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ЖАҢА САБАҚ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3315" name="Picture 4" descr="Фон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 w="76200">
            <a:pattFill prst="solidDmnd">
              <a:fgClr>
                <a:srgbClr val="FF66FF"/>
              </a:fgClr>
              <a:bgClr>
                <a:srgbClr val="FFFFFF"/>
              </a:bgClr>
            </a:patt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5" name="WordArt 5"/>
          <p:cNvSpPr>
            <a:spLocks noChangeArrowheads="1" noChangeShapeType="1" noTextEdit="1"/>
          </p:cNvSpPr>
          <p:nvPr/>
        </p:nvSpPr>
        <p:spPr bwMode="auto">
          <a:xfrm>
            <a:off x="468313" y="0"/>
            <a:ext cx="8207375" cy="2349500"/>
          </a:xfrm>
          <a:prstGeom prst="rect">
            <a:avLst/>
          </a:prstGeom>
        </p:spPr>
        <p:txBody>
          <a:bodyPr wrap="none" fromWordArt="1">
            <a:prstTxWarp prst="textChevron">
              <a:avLst>
                <a:gd name="adj" fmla="val 25000"/>
              </a:avLst>
            </a:prstTxWarp>
          </a:bodyPr>
          <a:lstStyle/>
          <a:p>
            <a:pPr algn="ctr"/>
            <a:r>
              <a:rPr lang="ru-RU" sz="4000" b="1" kern="10"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Шәкәрімнің поэмалары</a:t>
            </a:r>
          </a:p>
        </p:txBody>
      </p:sp>
      <p:sp>
        <p:nvSpPr>
          <p:cNvPr id="10247" name="AutoShape 7"/>
          <p:cNvSpPr>
            <a:spLocks noChangeArrowheads="1"/>
          </p:cNvSpPr>
          <p:nvPr/>
        </p:nvSpPr>
        <p:spPr bwMode="auto">
          <a:xfrm>
            <a:off x="900113" y="2276475"/>
            <a:ext cx="7488237" cy="3816350"/>
          </a:xfrm>
          <a:prstGeom prst="star32">
            <a:avLst>
              <a:gd name="adj" fmla="val 37500"/>
            </a:avLst>
          </a:prstGeom>
          <a:solidFill>
            <a:srgbClr val="FFFF00"/>
          </a:solidFill>
          <a:ln w="57150">
            <a:pattFill prst="solidDmnd">
              <a:fgClr>
                <a:schemeClr val="tx1"/>
              </a:fgClr>
              <a:bgClr>
                <a:srgbClr val="FFFFFF"/>
              </a:bgClr>
            </a:patt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2268538" y="3429000"/>
            <a:ext cx="475297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k-KZ" sz="2400" b="1" i="1">
                <a:solidFill>
                  <a:srgbClr val="FF0000"/>
                </a:solidFill>
              </a:rPr>
              <a:t>“Мұтылғанның өмірі”,  “Қалқаман - Мамыр”, “Ләйлі – Мәжнүн”, “Нартайлақ - Айсұлу”, “Еңлік - Кебек”</a:t>
            </a:r>
            <a:endParaRPr lang="ru-RU" sz="2400" b="1" i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nimBg="1"/>
      <p:bldP spid="1024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40" name="Picture 4" descr="Рисунок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698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7" descr="D:\Мои документы\aida\ros015[1]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545795">
            <a:off x="6443663" y="4724400"/>
            <a:ext cx="2484437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 descr="Сурет:Еңлік-Кебек ескерткіші.jpg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0113" y="981075"/>
            <a:ext cx="5616575" cy="541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237288"/>
            <a:ext cx="5572125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7" descr="D:\Мои документы\aida\ros015[1]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4588698">
            <a:off x="6720681" y="2575719"/>
            <a:ext cx="2484438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7" descr="D:\Мои документы\aida\ros015[1]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2567552">
            <a:off x="6659563" y="404813"/>
            <a:ext cx="2484437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5364" name="Picture 4" descr="Рисунок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7" descr="D:\Мои документы\aida\ros015[1]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3663" y="4724400"/>
            <a:ext cx="2484437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Rectangle 7"/>
          <p:cNvSpPr>
            <a:spLocks noChangeArrowheads="1"/>
          </p:cNvSpPr>
          <p:nvPr/>
        </p:nvSpPr>
        <p:spPr bwMode="auto">
          <a:xfrm>
            <a:off x="0" y="2565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5367" name="Picture 6" descr="http://gdb.rferl.org/280FB1FE-BD6F-459F-BA58-87FE0350AE6C_w268_r1.jpg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549275"/>
            <a:ext cx="5689600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0" y="4076700"/>
            <a:ext cx="86852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kk-KZ" sz="2400" b="1">
                <a:solidFill>
                  <a:srgbClr val="4F0915"/>
                </a:solidFill>
                <a:ea typeface="Times New Roman" pitchFamily="18" charset="0"/>
                <a:cs typeface="Arial" pitchFamily="34" charset="0"/>
              </a:rPr>
              <a:t>Шолпан Айтыбаева мен Дәурен Тойбазаров </a:t>
            </a:r>
          </a:p>
          <a:p>
            <a:r>
              <a:rPr lang="kk-KZ" sz="2400" b="1">
                <a:solidFill>
                  <a:srgbClr val="4F0915"/>
                </a:solidFill>
                <a:ea typeface="Times New Roman" pitchFamily="18" charset="0"/>
                <a:cs typeface="Arial" pitchFamily="34" charset="0"/>
              </a:rPr>
              <a:t>Еңлік пен Кебек рольдерінде.Петропавл, қараша, 2008 жыл.</a:t>
            </a:r>
          </a:p>
        </p:txBody>
      </p:sp>
      <p:pic>
        <p:nvPicPr>
          <p:cNvPr id="15369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237288"/>
            <a:ext cx="5572125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6388" name="Picture 4" descr="Рисунок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7" descr="D:\Мои документы\aida\ros015[1]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3663" y="4972050"/>
            <a:ext cx="2484437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6" descr="Сурет:&quot;Еңлік - Кебек.jpg">
            <a:hlinkClick r:id="rId4"/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549275"/>
            <a:ext cx="6840537" cy="463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237288"/>
            <a:ext cx="5572125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7411" name="Picture 4" descr="Рисунок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7" descr="D:\Мои документы\aida\ros015[1]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3663" y="4724400"/>
            <a:ext cx="2484437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AutoShape 26"/>
          <p:cNvSpPr>
            <a:spLocks noChangeArrowheads="1"/>
          </p:cNvSpPr>
          <p:nvPr/>
        </p:nvSpPr>
        <p:spPr bwMode="auto">
          <a:xfrm>
            <a:off x="6372225" y="1052513"/>
            <a:ext cx="2303463" cy="504825"/>
          </a:xfrm>
          <a:prstGeom prst="plaque">
            <a:avLst>
              <a:gd name="adj" fmla="val 16667"/>
            </a:avLst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 b="1">
                <a:solidFill>
                  <a:schemeClr val="bg1"/>
                </a:solidFill>
              </a:rPr>
              <a:t>ІІІ топ</a:t>
            </a:r>
            <a:endParaRPr lang="ru-RU" sz="2400" b="1">
              <a:solidFill>
                <a:schemeClr val="bg1"/>
              </a:solidFill>
            </a:endParaRPr>
          </a:p>
        </p:txBody>
      </p:sp>
      <p:sp>
        <p:nvSpPr>
          <p:cNvPr id="17414" name="AutoShape 25"/>
          <p:cNvSpPr>
            <a:spLocks noChangeArrowheads="1"/>
          </p:cNvSpPr>
          <p:nvPr/>
        </p:nvSpPr>
        <p:spPr bwMode="auto">
          <a:xfrm>
            <a:off x="3563938" y="1052513"/>
            <a:ext cx="2303462" cy="504825"/>
          </a:xfrm>
          <a:prstGeom prst="plaque">
            <a:avLst>
              <a:gd name="adj" fmla="val 16667"/>
            </a:avLst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 b="1">
                <a:solidFill>
                  <a:srgbClr val="FF0000"/>
                </a:solidFill>
              </a:rPr>
              <a:t>ІІ топ</a:t>
            </a:r>
            <a:endParaRPr lang="ru-RU" sz="2400" b="1">
              <a:solidFill>
                <a:srgbClr val="FF0000"/>
              </a:solidFill>
            </a:endParaRPr>
          </a:p>
        </p:txBody>
      </p:sp>
      <p:sp>
        <p:nvSpPr>
          <p:cNvPr id="17415" name="AutoShape 24"/>
          <p:cNvSpPr>
            <a:spLocks noChangeArrowheads="1"/>
          </p:cNvSpPr>
          <p:nvPr/>
        </p:nvSpPr>
        <p:spPr bwMode="auto">
          <a:xfrm>
            <a:off x="755650" y="981075"/>
            <a:ext cx="2303463" cy="504825"/>
          </a:xfrm>
          <a:prstGeom prst="plaque">
            <a:avLst>
              <a:gd name="adj" fmla="val 16667"/>
            </a:avLst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k-KZ" sz="2800" b="1">
              <a:solidFill>
                <a:srgbClr val="FF0000"/>
              </a:solidFill>
            </a:endParaRPr>
          </a:p>
          <a:p>
            <a:pPr algn="ctr"/>
            <a:r>
              <a:rPr lang="kk-KZ" sz="2800" b="1">
                <a:solidFill>
                  <a:srgbClr val="FF0000"/>
                </a:solidFill>
              </a:rPr>
              <a:t>І топ</a:t>
            </a:r>
          </a:p>
          <a:p>
            <a:pPr algn="ctr"/>
            <a:endParaRPr lang="ru-RU" b="1"/>
          </a:p>
        </p:txBody>
      </p:sp>
      <p:sp>
        <p:nvSpPr>
          <p:cNvPr id="8205" name="AutoShape 27"/>
          <p:cNvSpPr>
            <a:spLocks noChangeArrowheads="1"/>
          </p:cNvSpPr>
          <p:nvPr/>
        </p:nvSpPr>
        <p:spPr bwMode="auto">
          <a:xfrm>
            <a:off x="6372225" y="1628775"/>
            <a:ext cx="2232025" cy="1295400"/>
          </a:xfrm>
          <a:prstGeom prst="upArrowCallout">
            <a:avLst>
              <a:gd name="adj1" fmla="val 43076"/>
              <a:gd name="adj2" fmla="val 43076"/>
              <a:gd name="adj3" fmla="val 16667"/>
              <a:gd name="adj4" fmla="val 66667"/>
            </a:avLst>
          </a:prstGeom>
          <a:gradFill rotWithShape="1">
            <a:gsLst>
              <a:gs pos="0">
                <a:srgbClr val="FFFF00"/>
              </a:gs>
              <a:gs pos="50000">
                <a:srgbClr val="66FF33"/>
              </a:gs>
              <a:gs pos="100000">
                <a:srgbClr val="FFFF00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k-KZ" b="1"/>
              <a:t>ӘҢГІМЕ КЕСТЕСІ</a:t>
            </a:r>
            <a:endParaRPr lang="ru-RU" b="1"/>
          </a:p>
        </p:txBody>
      </p:sp>
      <p:sp>
        <p:nvSpPr>
          <p:cNvPr id="8207" name="AutoShape 28"/>
          <p:cNvSpPr>
            <a:spLocks noChangeArrowheads="1"/>
          </p:cNvSpPr>
          <p:nvPr/>
        </p:nvSpPr>
        <p:spPr bwMode="auto">
          <a:xfrm>
            <a:off x="3563938" y="1557338"/>
            <a:ext cx="2232025" cy="1511300"/>
          </a:xfrm>
          <a:prstGeom prst="upArrowCallout">
            <a:avLst>
              <a:gd name="adj1" fmla="val 36922"/>
              <a:gd name="adj2" fmla="val 36922"/>
              <a:gd name="adj3" fmla="val 16667"/>
              <a:gd name="adj4" fmla="val 66667"/>
            </a:avLst>
          </a:prstGeom>
          <a:gradFill rotWithShape="1">
            <a:gsLst>
              <a:gs pos="0">
                <a:srgbClr val="FFFF00"/>
              </a:gs>
              <a:gs pos="50000">
                <a:srgbClr val="66FF33"/>
              </a:gs>
              <a:gs pos="100000">
                <a:srgbClr val="FFFF00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k-KZ" b="1">
                <a:latin typeface="Times New Roman" pitchFamily="18" charset="0"/>
              </a:rPr>
              <a:t>Поэманың компо-</a:t>
            </a:r>
          </a:p>
          <a:p>
            <a:r>
              <a:rPr lang="kk-KZ" b="1">
                <a:latin typeface="Times New Roman" pitchFamily="18" charset="0"/>
              </a:rPr>
              <a:t>зициялық  </a:t>
            </a:r>
            <a:r>
              <a:rPr lang="kk-KZ" sz="1400" b="1">
                <a:latin typeface="Times New Roman" pitchFamily="18" charset="0"/>
              </a:rPr>
              <a:t>ҚҰРЫ-</a:t>
            </a:r>
          </a:p>
          <a:p>
            <a:r>
              <a:rPr lang="kk-KZ" sz="1400" b="1">
                <a:latin typeface="Times New Roman" pitchFamily="18" charset="0"/>
              </a:rPr>
              <a:t>ЛЫСЫНА ТАЛДАУ</a:t>
            </a:r>
          </a:p>
          <a:p>
            <a:r>
              <a:rPr lang="kk-KZ" sz="1400" b="1">
                <a:latin typeface="Times New Roman" pitchFamily="18" charset="0"/>
              </a:rPr>
              <a:t>ЖАСА</a:t>
            </a:r>
            <a:endParaRPr lang="ru-RU" sz="1400" b="1">
              <a:latin typeface="Times New Roman" pitchFamily="18" charset="0"/>
            </a:endParaRPr>
          </a:p>
        </p:txBody>
      </p:sp>
      <p:sp>
        <p:nvSpPr>
          <p:cNvPr id="8209" name="AutoShape 30"/>
          <p:cNvSpPr>
            <a:spLocks noChangeArrowheads="1"/>
          </p:cNvSpPr>
          <p:nvPr/>
        </p:nvSpPr>
        <p:spPr bwMode="auto">
          <a:xfrm>
            <a:off x="539750" y="1700213"/>
            <a:ext cx="2449513" cy="1368425"/>
          </a:xfrm>
          <a:prstGeom prst="upArrowCallout">
            <a:avLst>
              <a:gd name="adj1" fmla="val 44751"/>
              <a:gd name="adj2" fmla="val 44751"/>
              <a:gd name="adj3" fmla="val 16667"/>
              <a:gd name="adj4" fmla="val 66667"/>
            </a:avLst>
          </a:prstGeom>
          <a:gradFill rotWithShape="1">
            <a:gsLst>
              <a:gs pos="0">
                <a:srgbClr val="FFFF00"/>
              </a:gs>
              <a:gs pos="50000">
                <a:srgbClr val="66FF33"/>
              </a:gs>
              <a:gs pos="100000">
                <a:srgbClr val="FFFF00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k-KZ" b="1"/>
              <a:t>Концептуалдық </a:t>
            </a:r>
          </a:p>
          <a:p>
            <a:r>
              <a:rPr lang="kk-KZ" b="1"/>
              <a:t>кесте</a:t>
            </a:r>
            <a:endParaRPr lang="ru-RU" b="1"/>
          </a:p>
        </p:txBody>
      </p:sp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0" y="188913"/>
            <a:ext cx="8785225" cy="595312"/>
          </a:xfrm>
          <a:prstGeom prst="rect">
            <a:avLst/>
          </a:prstGeom>
          <a:solidFill>
            <a:srgbClr val="00FFFF"/>
          </a:solidFill>
          <a:ln w="76200" cmpd="tri">
            <a:pattFill prst="lgCheck">
              <a:fgClr>
                <a:srgbClr val="CC3300"/>
              </a:fgClr>
              <a:bgClr>
                <a:srgbClr val="FFFFFF"/>
              </a:bgClr>
            </a:patt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k-KZ" sz="2800" b="1">
                <a:solidFill>
                  <a:srgbClr val="FF0000"/>
                </a:solidFill>
              </a:rPr>
              <a:t>Пысықтау:</a:t>
            </a:r>
            <a:r>
              <a:rPr lang="kk-KZ" sz="2000" b="1">
                <a:solidFill>
                  <a:srgbClr val="FF0000"/>
                </a:solidFill>
              </a:rPr>
              <a:t>  </a:t>
            </a:r>
            <a:r>
              <a:rPr lang="kk-KZ" sz="2400" b="1">
                <a:solidFill>
                  <a:srgbClr val="FF0000"/>
                </a:solidFill>
              </a:rPr>
              <a:t>Топтық тапсырма</a:t>
            </a:r>
            <a:endParaRPr lang="ru-RU" sz="2400" b="1">
              <a:solidFill>
                <a:srgbClr val="FF0000"/>
              </a:solidFill>
            </a:endParaRPr>
          </a:p>
        </p:txBody>
      </p:sp>
      <p:graphicFrame>
        <p:nvGraphicFramePr>
          <p:cNvPr id="31927" name="Group 183"/>
          <p:cNvGraphicFramePr>
            <a:graphicFrameLocks noGrp="1"/>
          </p:cNvGraphicFramePr>
          <p:nvPr>
            <p:ph idx="1"/>
          </p:nvPr>
        </p:nvGraphicFramePr>
        <p:xfrm>
          <a:off x="468313" y="3429000"/>
          <a:ext cx="6346825" cy="2955925"/>
        </p:xfrm>
        <a:graphic>
          <a:graphicData uri="http://schemas.openxmlformats.org/drawingml/2006/table">
            <a:tbl>
              <a:tblPr/>
              <a:tblGrid>
                <a:gridCol w="1450975"/>
                <a:gridCol w="1511300"/>
                <a:gridCol w="1800225"/>
                <a:gridCol w="1584325"/>
              </a:tblGrid>
              <a:tr h="100605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17600" algn="l"/>
                        </a:tabLst>
                      </a:pPr>
                      <a:r>
                        <a:rPr kumimoji="0" lang="kk-KZ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AC81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Кейіпкер-лер</a:t>
                      </a:r>
                      <a:endParaRPr kumimoji="0" lang="kk-KZ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AAC812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/>
                        </a:gs>
                        <a:gs pos="100000">
                          <a:schemeClr val="accent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17600" algn="l"/>
                        </a:tabLst>
                      </a:pPr>
                      <a:r>
                        <a:rPr kumimoji="0" lang="kk-KZ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AC81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Өмірге қы-зығушылығы</a:t>
                      </a:r>
                      <a:endParaRPr kumimoji="0" lang="kk-KZ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AAC812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/>
                        </a:gs>
                        <a:gs pos="100000">
                          <a:schemeClr val="accent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17600" algn="l"/>
                        </a:tabLst>
                      </a:pPr>
                      <a:r>
                        <a:rPr kumimoji="0" lang="kk-KZ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AC81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Адамгершілік қасиеті</a:t>
                      </a:r>
                      <a:endParaRPr kumimoji="0" lang="kk-KZ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AAC812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/>
                        </a:gs>
                        <a:gs pos="100000">
                          <a:schemeClr val="accent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17600" algn="l"/>
                        </a:tabLst>
                      </a:pPr>
                      <a:r>
                        <a:rPr kumimoji="0" lang="kk-KZ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AC81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Кейіпкерге баға</a:t>
                      </a:r>
                      <a:endParaRPr kumimoji="0" lang="kk-KZ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AAC812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/>
                        </a:gs>
                        <a:gs pos="100000">
                          <a:schemeClr val="accent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</a:tr>
              <a:tr h="61767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17600" algn="l"/>
                        </a:tabLst>
                      </a:pPr>
                      <a:r>
                        <a:rPr kumimoji="0" lang="kk-KZ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AC81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Еңлік</a:t>
                      </a:r>
                      <a:endParaRPr kumimoji="0" lang="kk-KZ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AAC812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/>
                        </a:gs>
                        <a:gs pos="100000">
                          <a:schemeClr val="accent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AC812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/>
                        </a:gs>
                        <a:gs pos="100000">
                          <a:schemeClr val="accent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AC812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/>
                        </a:gs>
                        <a:gs pos="100000">
                          <a:schemeClr val="accent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AC812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/>
                        </a:gs>
                        <a:gs pos="100000">
                          <a:schemeClr val="accent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</a:tr>
              <a:tr h="66689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17600" algn="l"/>
                        </a:tabLst>
                      </a:pPr>
                      <a:r>
                        <a:rPr kumimoji="0" lang="kk-KZ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AC81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Кебек </a:t>
                      </a:r>
                      <a:endParaRPr kumimoji="0" lang="kk-KZ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AAC812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/>
                        </a:gs>
                        <a:gs pos="100000">
                          <a:schemeClr val="accent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AC812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/>
                        </a:gs>
                        <a:gs pos="100000">
                          <a:schemeClr val="accent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AC812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/>
                        </a:gs>
                        <a:gs pos="100000">
                          <a:schemeClr val="accent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AC812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/>
                        </a:gs>
                        <a:gs pos="100000">
                          <a:schemeClr val="accent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</a:tr>
              <a:tr h="66530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117600" algn="l"/>
                        </a:tabLst>
                      </a:pPr>
                      <a:r>
                        <a:rPr kumimoji="0" lang="kk-KZ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AC81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Кеңгірбай </a:t>
                      </a:r>
                      <a:endParaRPr kumimoji="0" lang="kk-KZ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AAC812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/>
                        </a:gs>
                        <a:gs pos="100000">
                          <a:schemeClr val="accent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AC812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/>
                        </a:gs>
                        <a:gs pos="100000">
                          <a:schemeClr val="accent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AC812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/>
                        </a:gs>
                        <a:gs pos="100000">
                          <a:schemeClr val="accent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AAC812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/>
                        </a:gs>
                        <a:gs pos="100000">
                          <a:schemeClr val="accent1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</a:tr>
            </a:tbl>
          </a:graphicData>
        </a:graphic>
      </p:graphicFrame>
      <p:sp>
        <p:nvSpPr>
          <p:cNvPr id="17447" name="AutoShape 129"/>
          <p:cNvSpPr>
            <a:spLocks noChangeArrowheads="1"/>
          </p:cNvSpPr>
          <p:nvPr/>
        </p:nvSpPr>
        <p:spPr bwMode="auto">
          <a:xfrm>
            <a:off x="1692275" y="3068638"/>
            <a:ext cx="215900" cy="360362"/>
          </a:xfrm>
          <a:prstGeom prst="upArrow">
            <a:avLst>
              <a:gd name="adj1" fmla="val 50000"/>
              <a:gd name="adj2" fmla="val 41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7448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6237288"/>
            <a:ext cx="5572125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600"/>
                                        <p:tgtEl>
                                          <p:spTgt spid="23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600"/>
                                        <p:tgtEl>
                                          <p:spTgt spid="23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600"/>
                                        <p:tgtEl>
                                          <p:spTgt spid="23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5" grpId="0" animBg="1"/>
      <p:bldP spid="8207" grpId="0" animBg="1"/>
      <p:bldP spid="820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 descr="Рисунок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AutoShape 5"/>
          <p:cNvSpPr>
            <a:spLocks noChangeArrowheads="1"/>
          </p:cNvSpPr>
          <p:nvPr/>
        </p:nvSpPr>
        <p:spPr bwMode="auto">
          <a:xfrm>
            <a:off x="468313" y="260350"/>
            <a:ext cx="8135937" cy="1368425"/>
          </a:xfrm>
          <a:prstGeom prst="star16">
            <a:avLst>
              <a:gd name="adj" fmla="val 28273"/>
            </a:avLst>
          </a:prstGeom>
          <a:solidFill>
            <a:srgbClr val="99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3600" b="1">
                <a:solidFill>
                  <a:srgbClr val="FF0000"/>
                </a:solidFill>
              </a:rPr>
              <a:t>Пікірталас</a:t>
            </a:r>
          </a:p>
          <a:p>
            <a:pPr algn="ctr"/>
            <a:endParaRPr lang="ru-RU" b="1"/>
          </a:p>
        </p:txBody>
      </p:sp>
      <p:sp>
        <p:nvSpPr>
          <p:cNvPr id="18436" name="AutoShape 7"/>
          <p:cNvSpPr>
            <a:spLocks noChangeArrowheads="1"/>
          </p:cNvSpPr>
          <p:nvPr/>
        </p:nvSpPr>
        <p:spPr bwMode="auto">
          <a:xfrm>
            <a:off x="827088" y="2492375"/>
            <a:ext cx="7127875" cy="1944688"/>
          </a:xfrm>
          <a:prstGeom prst="star16">
            <a:avLst>
              <a:gd name="adj" fmla="val 42361"/>
            </a:avLst>
          </a:prstGeom>
          <a:solidFill>
            <a:srgbClr val="FF5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800" b="1" i="1">
                <a:solidFill>
                  <a:schemeClr val="bg1"/>
                </a:solidFill>
              </a:rPr>
              <a:t>Еңлік пен Кебек өліміне кім кінәлі?</a:t>
            </a:r>
            <a:endParaRPr lang="ru-RU" sz="2000" b="1" i="1"/>
          </a:p>
        </p:txBody>
      </p:sp>
      <p:pic>
        <p:nvPicPr>
          <p:cNvPr id="1843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237288"/>
            <a:ext cx="5572125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7" descr="D:\Мои документы\aida\ros015[1]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3663" y="4724400"/>
            <a:ext cx="2484437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9459" name="Picture 4" descr="Фон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 w="76200">
            <a:pattFill prst="solidDmnd">
              <a:fgClr>
                <a:srgbClr val="FF66FF"/>
              </a:fgClr>
              <a:bgClr>
                <a:srgbClr val="FFFFFF"/>
              </a:bgClr>
            </a:patt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7" name="AutoShape 7"/>
          <p:cNvSpPr>
            <a:spLocks noChangeArrowheads="1"/>
          </p:cNvSpPr>
          <p:nvPr/>
        </p:nvSpPr>
        <p:spPr bwMode="auto">
          <a:xfrm>
            <a:off x="395288" y="1125538"/>
            <a:ext cx="3887787" cy="2159000"/>
          </a:xfrm>
          <a:prstGeom prst="star32">
            <a:avLst>
              <a:gd name="adj" fmla="val 40648"/>
            </a:avLst>
          </a:prstGeom>
          <a:solidFill>
            <a:srgbClr val="FFFF00"/>
          </a:solidFill>
          <a:ln w="57150">
            <a:pattFill prst="solidDmnd">
              <a:fgClr>
                <a:schemeClr val="tx1"/>
              </a:fgClr>
              <a:bgClr>
                <a:srgbClr val="FFFFFF"/>
              </a:bgClr>
            </a:patt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b="1">
                <a:solidFill>
                  <a:srgbClr val="FF0000"/>
                </a:solidFill>
              </a:rPr>
              <a:t>І топ</a:t>
            </a:r>
          </a:p>
          <a:p>
            <a:pPr algn="ctr"/>
            <a:r>
              <a:rPr lang="kk-KZ" b="1">
                <a:solidFill>
                  <a:srgbClr val="FF0000"/>
                </a:solidFill>
              </a:rPr>
              <a:t>Тақырыпқа сай мақал- </a:t>
            </a:r>
          </a:p>
          <a:p>
            <a:pPr algn="ctr"/>
            <a:r>
              <a:rPr lang="kk-KZ" b="1">
                <a:solidFill>
                  <a:srgbClr val="FF0000"/>
                </a:solidFill>
              </a:rPr>
              <a:t>мәтел жазу</a:t>
            </a:r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2" name="AutoShape 7"/>
          <p:cNvSpPr>
            <a:spLocks noChangeArrowheads="1"/>
          </p:cNvSpPr>
          <p:nvPr/>
        </p:nvSpPr>
        <p:spPr bwMode="auto">
          <a:xfrm>
            <a:off x="2771775" y="3716338"/>
            <a:ext cx="3887788" cy="2159000"/>
          </a:xfrm>
          <a:prstGeom prst="star32">
            <a:avLst>
              <a:gd name="adj" fmla="val 40648"/>
            </a:avLst>
          </a:prstGeom>
          <a:solidFill>
            <a:srgbClr val="3366FF"/>
          </a:solidFill>
          <a:ln w="57150">
            <a:pattFill prst="solidDmnd">
              <a:fgClr>
                <a:schemeClr val="tx1"/>
              </a:fgClr>
              <a:bgClr>
                <a:srgbClr val="FFFFFF"/>
              </a:bgClr>
            </a:patt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b="1">
                <a:solidFill>
                  <a:schemeClr val="bg1"/>
                </a:solidFill>
              </a:rPr>
              <a:t>ІІІ топ</a:t>
            </a:r>
          </a:p>
          <a:p>
            <a:pPr algn="ctr"/>
            <a:r>
              <a:rPr lang="kk-KZ" b="1">
                <a:solidFill>
                  <a:schemeClr val="bg1"/>
                </a:solidFill>
              </a:rPr>
              <a:t>Поэмадағы салт-дәстүрді ата.</a:t>
            </a:r>
          </a:p>
          <a:p>
            <a:pPr algn="ctr"/>
            <a:r>
              <a:rPr lang="kk-KZ" b="1">
                <a:solidFill>
                  <a:schemeClr val="bg1"/>
                </a:solidFill>
              </a:rPr>
              <a:t>Жеті ғашықты ата.</a:t>
            </a:r>
          </a:p>
          <a:p>
            <a:pPr algn="ctr"/>
            <a:endParaRPr lang="ru-RU" b="1">
              <a:solidFill>
                <a:schemeClr val="bg1"/>
              </a:solidFill>
            </a:endParaRPr>
          </a:p>
        </p:txBody>
      </p:sp>
      <p:sp>
        <p:nvSpPr>
          <p:cNvPr id="3" name="AutoShape 7"/>
          <p:cNvSpPr>
            <a:spLocks noChangeArrowheads="1"/>
          </p:cNvSpPr>
          <p:nvPr/>
        </p:nvSpPr>
        <p:spPr bwMode="auto">
          <a:xfrm>
            <a:off x="4859338" y="1196975"/>
            <a:ext cx="3887787" cy="2159000"/>
          </a:xfrm>
          <a:prstGeom prst="star32">
            <a:avLst>
              <a:gd name="adj" fmla="val 40648"/>
            </a:avLst>
          </a:prstGeom>
          <a:gradFill rotWithShape="1">
            <a:gsLst>
              <a:gs pos="0">
                <a:srgbClr val="005E2F"/>
              </a:gs>
              <a:gs pos="50000">
                <a:srgbClr val="00CC66"/>
              </a:gs>
              <a:gs pos="100000">
                <a:srgbClr val="005E2F"/>
              </a:gs>
            </a:gsLst>
            <a:lin ang="5400000" scaled="1"/>
          </a:gradFill>
          <a:ln w="57150">
            <a:pattFill prst="solidDmnd">
              <a:fgClr>
                <a:schemeClr val="tx1"/>
              </a:fgClr>
              <a:bgClr>
                <a:srgbClr val="FFFFFF"/>
              </a:bgClr>
            </a:patt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b="1">
                <a:solidFill>
                  <a:srgbClr val="FF0000"/>
                </a:solidFill>
              </a:rPr>
              <a:t>ІІ топ</a:t>
            </a:r>
          </a:p>
          <a:p>
            <a:pPr algn="ctr"/>
            <a:r>
              <a:rPr lang="kk-KZ" b="1">
                <a:solidFill>
                  <a:srgbClr val="FF0000"/>
                </a:solidFill>
              </a:rPr>
              <a:t>Көркемдегіш құрал, </a:t>
            </a:r>
          </a:p>
          <a:p>
            <a:pPr algn="ctr"/>
            <a:r>
              <a:rPr lang="kk-KZ" b="1">
                <a:solidFill>
                  <a:srgbClr val="FF0000"/>
                </a:solidFill>
              </a:rPr>
              <a:t>бейнелі сөздерді табу</a:t>
            </a:r>
            <a:endParaRPr lang="ru-RU" b="1">
              <a:solidFill>
                <a:srgbClr val="FF0000"/>
              </a:solidFill>
            </a:endParaRPr>
          </a:p>
        </p:txBody>
      </p:sp>
      <p:pic>
        <p:nvPicPr>
          <p:cNvPr id="19463" name="Picture 10" descr="13607701_b619f77c35a9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250" y="4508500"/>
            <a:ext cx="2781300" cy="217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7" descr="D:\Мои документы\aida\ros015[1]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3663" y="4724400"/>
            <a:ext cx="2484437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3" name="AutoShape 11"/>
          <p:cNvSpPr>
            <a:spLocks noChangeArrowheads="1"/>
          </p:cNvSpPr>
          <p:nvPr/>
        </p:nvSpPr>
        <p:spPr bwMode="auto">
          <a:xfrm>
            <a:off x="1835150" y="260350"/>
            <a:ext cx="5761038" cy="647700"/>
          </a:xfrm>
          <a:prstGeom prst="foldedCorner">
            <a:avLst>
              <a:gd name="adj" fmla="val 125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50000"/>
              </a:spcBef>
              <a:defRPr/>
            </a:pPr>
            <a:r>
              <a:rPr lang="kk-KZ" sz="3200" b="1" i="1">
                <a:solidFill>
                  <a:srgbClr val="FF0000"/>
                </a:solidFill>
                <a:latin typeface="Arial" charset="0"/>
              </a:rPr>
              <a:t>Топтық тапсырма</a:t>
            </a:r>
            <a:endParaRPr lang="ru-RU" sz="3200" b="1" i="1">
              <a:solidFill>
                <a:srgbClr val="FF0000"/>
              </a:solidFill>
              <a:latin typeface="Arial" charset="0"/>
            </a:endParaRPr>
          </a:p>
          <a:p>
            <a:pPr algn="ctr">
              <a:defRPr/>
            </a:pPr>
            <a:endParaRPr lang="ru-RU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7" grpId="0" animBg="1"/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484" name="Picture 4" descr="Рисунок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7" descr="D:\Мои документы\aida\ros015[1]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428883">
            <a:off x="6300788" y="4972050"/>
            <a:ext cx="2484437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AutoShape 6"/>
          <p:cNvSpPr>
            <a:spLocks noChangeArrowheads="1"/>
          </p:cNvSpPr>
          <p:nvPr/>
        </p:nvSpPr>
        <p:spPr bwMode="auto">
          <a:xfrm>
            <a:off x="1692275" y="404813"/>
            <a:ext cx="6553200" cy="792162"/>
          </a:xfrm>
          <a:prstGeom prst="ribbon2">
            <a:avLst>
              <a:gd name="adj1" fmla="val 12500"/>
              <a:gd name="adj2" fmla="val 50000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kk-KZ" sz="2800">
                <a:solidFill>
                  <a:srgbClr val="0033CC"/>
                </a:solidFill>
                <a:latin typeface="Arial" charset="0"/>
              </a:rPr>
              <a:t>Сабақты бекіту</a:t>
            </a:r>
            <a:endParaRPr lang="ru-RU" sz="280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20487" name="AutoShape 7"/>
          <p:cNvSpPr>
            <a:spLocks noChangeArrowheads="1"/>
          </p:cNvSpPr>
          <p:nvPr/>
        </p:nvSpPr>
        <p:spPr bwMode="auto">
          <a:xfrm>
            <a:off x="827088" y="1844675"/>
            <a:ext cx="6840537" cy="3024188"/>
          </a:xfrm>
          <a:prstGeom prst="verticalScroll">
            <a:avLst>
              <a:gd name="adj" fmla="val 12500"/>
            </a:avLst>
          </a:prstGeom>
          <a:gradFill rotWithShape="1">
            <a:gsLst>
              <a:gs pos="0">
                <a:srgbClr val="CCCCFF">
                  <a:alpha val="94000"/>
                </a:srgbClr>
              </a:gs>
              <a:gs pos="9000">
                <a:srgbClr val="99CCFF">
                  <a:alpha val="94180"/>
                </a:srgbClr>
              </a:gs>
              <a:gs pos="18000">
                <a:srgbClr val="9966FF">
                  <a:alpha val="94360"/>
                </a:srgbClr>
              </a:gs>
              <a:gs pos="30500">
                <a:srgbClr val="CC99FF">
                  <a:alpha val="94610"/>
                </a:srgbClr>
              </a:gs>
              <a:gs pos="41001">
                <a:srgbClr val="99CCFF">
                  <a:alpha val="94820"/>
                </a:srgbClr>
              </a:gs>
              <a:gs pos="50000">
                <a:srgbClr val="CCCCFF">
                  <a:alpha val="95000"/>
                </a:srgbClr>
              </a:gs>
              <a:gs pos="59000">
                <a:srgbClr val="99CCFF">
                  <a:alpha val="94820"/>
                </a:srgbClr>
              </a:gs>
              <a:gs pos="69500">
                <a:srgbClr val="CC99FF">
                  <a:alpha val="94610"/>
                </a:srgbClr>
              </a:gs>
              <a:gs pos="82000">
                <a:srgbClr val="9966FF">
                  <a:alpha val="94360"/>
                </a:srgbClr>
              </a:gs>
              <a:gs pos="91001">
                <a:srgbClr val="99CCFF">
                  <a:alpha val="94180"/>
                </a:srgbClr>
              </a:gs>
              <a:gs pos="100000">
                <a:srgbClr val="CCCCFF">
                  <a:alpha val="94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342900" indent="-342900" algn="ctr">
              <a:defRPr/>
            </a:pPr>
            <a:r>
              <a:rPr lang="kk-KZ" sz="2000">
                <a:latin typeface="Arial" charset="0"/>
              </a:rPr>
              <a:t>Сабақты қорыту үшін берілетін сұрақтар:</a:t>
            </a:r>
          </a:p>
          <a:p>
            <a:pPr marL="342900" indent="-342900" algn="ctr">
              <a:buFontTx/>
              <a:buAutoNum type="arabicPeriod"/>
              <a:defRPr/>
            </a:pPr>
            <a:r>
              <a:rPr lang="kk-KZ" sz="2000">
                <a:latin typeface="Arial" charset="0"/>
              </a:rPr>
              <a:t>Шәкәрімнің </a:t>
            </a:r>
            <a:r>
              <a:rPr lang="kk-KZ" sz="2000">
                <a:latin typeface="Times New Roman" pitchFamily="18" charset="0"/>
              </a:rPr>
              <a:t>“Еңлік - Кебек” поэмасында қандай </a:t>
            </a:r>
          </a:p>
          <a:p>
            <a:pPr marL="342900" indent="-342900" algn="ctr">
              <a:defRPr/>
            </a:pPr>
            <a:r>
              <a:rPr lang="kk-KZ" sz="2000">
                <a:latin typeface="Times New Roman" pitchFamily="18" charset="0"/>
              </a:rPr>
              <a:t>мәселе көтерілген?</a:t>
            </a:r>
          </a:p>
          <a:p>
            <a:pPr marL="342900" indent="-342900" algn="ctr">
              <a:defRPr/>
            </a:pPr>
            <a:r>
              <a:rPr lang="kk-KZ" sz="2000">
                <a:latin typeface="Times New Roman" pitchFamily="18" charset="0"/>
              </a:rPr>
              <a:t>2. Автор шешімімен келісесің бе?</a:t>
            </a:r>
          </a:p>
          <a:p>
            <a:pPr marL="342900" indent="-342900" algn="ctr">
              <a:defRPr/>
            </a:pPr>
            <a:r>
              <a:rPr lang="kk-KZ" sz="2000">
                <a:latin typeface="Times New Roman" pitchFamily="18" charset="0"/>
              </a:rPr>
              <a:t>3. Егер сен автор орнында болсаң шығарманы қалай</a:t>
            </a:r>
          </a:p>
          <a:p>
            <a:pPr marL="342900" indent="-342900" algn="ctr">
              <a:defRPr/>
            </a:pPr>
            <a:r>
              <a:rPr lang="kk-KZ" sz="2000">
                <a:latin typeface="Times New Roman" pitchFamily="18" charset="0"/>
              </a:rPr>
              <a:t> аяқтар едің?</a:t>
            </a:r>
          </a:p>
          <a:p>
            <a:pPr marL="342900" indent="-342900" algn="ctr">
              <a:defRPr/>
            </a:pPr>
            <a:r>
              <a:rPr lang="kk-KZ" sz="2000">
                <a:latin typeface="Times New Roman" pitchFamily="18" charset="0"/>
              </a:rPr>
              <a:t>4. Шәкәрімнің осы поэма арқылы айтпақ ойы не?</a:t>
            </a:r>
          </a:p>
          <a:p>
            <a:pPr marL="342900" indent="-342900" algn="ctr">
              <a:defRPr/>
            </a:pPr>
            <a:r>
              <a:rPr lang="kk-KZ" sz="2000">
                <a:latin typeface="Times New Roman" pitchFamily="18" charset="0"/>
              </a:rPr>
              <a:t>5. Дастанды оқи отырып қандай ой түйдің?</a:t>
            </a:r>
          </a:p>
          <a:p>
            <a:pPr marL="342900" indent="-342900" algn="ctr">
              <a:defRPr/>
            </a:pPr>
            <a:endParaRPr lang="kk-KZ" sz="2000">
              <a:latin typeface="Times New Roman" pitchFamily="18" charset="0"/>
            </a:endParaRPr>
          </a:p>
          <a:p>
            <a:pPr marL="342900" indent="-342900" algn="ctr">
              <a:defRPr/>
            </a:pPr>
            <a:endParaRPr lang="ru-RU">
              <a:latin typeface="Times New Roman" pitchFamily="18" charset="0"/>
            </a:endParaRPr>
          </a:p>
          <a:p>
            <a:pPr marL="342900" indent="-342900" algn="ctr">
              <a:defRPr/>
            </a:pPr>
            <a:endParaRPr lang="ru-RU">
              <a:latin typeface="Times New Roman" pitchFamily="18" charset="0"/>
            </a:endParaRPr>
          </a:p>
        </p:txBody>
      </p:sp>
      <p:pic>
        <p:nvPicPr>
          <p:cNvPr id="20490" name="Picture 7" descr="D:\Мои документы\aida\ros015[1]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1745913">
            <a:off x="4859338" y="4797425"/>
            <a:ext cx="2484437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Picture 7" descr="D:\Мои документы\aida\ros015[1]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5569418">
            <a:off x="3625056" y="4807744"/>
            <a:ext cx="2484438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2" name="Picture 7" descr="D:\Мои документы\aida\ros015[1]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6536880">
            <a:off x="2185194" y="4952207"/>
            <a:ext cx="2484437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3" name="Picture 7" descr="D:\Мои документы\aida\ros015[1]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8998689">
            <a:off x="755650" y="4972050"/>
            <a:ext cx="2484438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1507" name="Picture 3" descr="Рисунок1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1619250" y="3390900"/>
            <a:ext cx="51133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0" hangingPunct="0"/>
            <a:endParaRPr lang="ru-RU" sz="2000" b="1">
              <a:latin typeface="Times New Roman" pitchFamily="18" charset="0"/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1476375" y="1155700"/>
            <a:ext cx="6048375" cy="29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0" hangingPunct="0"/>
            <a:r>
              <a:rPr lang="kk-KZ" sz="6600" b="1">
                <a:solidFill>
                  <a:srgbClr val="0000CC"/>
                </a:solidFill>
                <a:latin typeface="Times New Roman" pitchFamily="18" charset="0"/>
              </a:rPr>
              <a:t>Үйге тапсырма.</a:t>
            </a:r>
            <a:r>
              <a:rPr lang="kk-KZ" sz="2000" b="1">
                <a:latin typeface="Times New Roman" pitchFamily="18" charset="0"/>
              </a:rPr>
              <a:t>  </a:t>
            </a:r>
          </a:p>
          <a:p>
            <a:pPr algn="ctr" eaLnBrk="0" hangingPunct="0"/>
            <a:r>
              <a:rPr lang="kk-KZ" sz="2800" b="1">
                <a:latin typeface="Times New Roman" pitchFamily="18" charset="0"/>
              </a:rPr>
              <a:t>“Ғашықтың тілі – тілсіз тіл” тақырыбында шығарма жазу</a:t>
            </a:r>
            <a:endParaRPr lang="ru-RU" sz="2800" b="1">
              <a:latin typeface="Times New Roman" pitchFamily="18" charset="0"/>
            </a:endParaRPr>
          </a:p>
        </p:txBody>
      </p:sp>
      <p:pic>
        <p:nvPicPr>
          <p:cNvPr id="6" name="Picture 2" descr="050"/>
          <p:cNvPicPr>
            <a:picLocks noChangeAspect="1" noChangeArrowheads="1" noCro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16688" y="3644900"/>
            <a:ext cx="2627312" cy="3213100"/>
          </a:xfrm>
          <a:noFill/>
        </p:spPr>
      </p:pic>
      <p:pic>
        <p:nvPicPr>
          <p:cNvPr id="21511" name="Picture 10" descr="13607701_b619f77c35a9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216711">
            <a:off x="0" y="3983038"/>
            <a:ext cx="3686175" cy="287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Picture 40" descr="004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588" y="620713"/>
            <a:ext cx="1905000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Picture 7" descr="D:\Мои документы\aida\ros015[1].gif"/>
          <p:cNvPicPr>
            <a:picLocks noChangeAspect="1" noChangeArrowheads="1" noCrop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2484438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68 0.42199 C -0.12031 0.40093 -0.26059 0.35694 -0.29306 0.31944 C -0.32552 0.28218 -0.28368 0.21042 -0.23229 0.19769 C -0.18091 0.18495 -0.06476 0.24653 0.01458 0.24259 C 0.09409 0.23866 0.21267 0.14051 0.24409 0.17407 C 0.27552 0.20787 0.25156 0.40394 0.20347 0.44537 C 0.15521 0.48704 0.04514 0.44306 -0.03768 0.42199 Z " pathEditMode="relative" rAng="0" ptsTypes="aaaaaaa">
                                      <p:cBhvr>
                                        <p:cTn id="6" dur="2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7" y="-1083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500166" y="3655062"/>
            <a:ext cx="7040710" cy="1378193"/>
          </a:xfrm>
          <a:prstGeom prst="rect">
            <a:avLst/>
          </a:prstGeom>
          <a:noFill/>
        </p:spPr>
        <p:txBody>
          <a:bodyPr spcFirstLastPara="1" wrap="none">
            <a:prstTxWarp prst="textArchDown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60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KZ Boyarsky" pitchFamily="34" charset="0"/>
              </a:rPr>
              <a:t>Назар салып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60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KZ Boyarsky" pitchFamily="34" charset="0"/>
              </a:rPr>
              <a:t>тыңдағандарыңызға рахмет</a:t>
            </a:r>
            <a:r>
              <a:rPr lang="kk-KZ" sz="360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!</a:t>
            </a:r>
            <a:endParaRPr lang="ru-RU" sz="36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  <p:pic>
        <p:nvPicPr>
          <p:cNvPr id="22532" name="Picture 7" descr="D:\Мои документы\aida\ros015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4563" y="285750"/>
            <a:ext cx="5176837" cy="392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531</Words>
  <Application>Microsoft Office PowerPoint</Application>
  <PresentationFormat>Экран (4:3)</PresentationFormat>
  <Paragraphs>150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Times New Roman</vt:lpstr>
      <vt:lpstr>Algerian</vt:lpstr>
      <vt:lpstr>Оформление по умолчанию</vt:lpstr>
      <vt:lpstr>Сабақтың тақырыбы: </vt:lpstr>
      <vt:lpstr>Сабақтың мақсаты:</vt:lpstr>
      <vt:lpstr>Презентация PowerPoint</vt:lpstr>
      <vt:lpstr>        Сабақтың барысы: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MoBIL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Сабақтың тақырыбы:</dc:title>
  <dc:creator>Admin</dc:creator>
  <cp:lastModifiedBy>Nurken</cp:lastModifiedBy>
  <cp:revision>8</cp:revision>
  <dcterms:created xsi:type="dcterms:W3CDTF">2012-02-14T17:22:46Z</dcterms:created>
  <dcterms:modified xsi:type="dcterms:W3CDTF">2012-12-18T05:02:30Z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864923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D5.0.5</vt:lpwstr>
  </property>
</Properties>
</file>