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56" r:id="rId2"/>
    <p:sldId id="281" r:id="rId3"/>
    <p:sldId id="259" r:id="rId4"/>
    <p:sldId id="257" r:id="rId5"/>
    <p:sldId id="287" r:id="rId6"/>
    <p:sldId id="258" r:id="rId7"/>
    <p:sldId id="260" r:id="rId8"/>
    <p:sldId id="261" r:id="rId9"/>
    <p:sldId id="262" r:id="rId10"/>
    <p:sldId id="263" r:id="rId11"/>
    <p:sldId id="264" r:id="rId12"/>
    <p:sldId id="282" r:id="rId13"/>
    <p:sldId id="266" r:id="rId14"/>
    <p:sldId id="267" r:id="rId15"/>
    <p:sldId id="268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8" r:id="rId27"/>
    <p:sldId id="280" r:id="rId28"/>
    <p:sldId id="284" r:id="rId29"/>
    <p:sldId id="285" r:id="rId30"/>
    <p:sldId id="289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BA0CDD-00D2-4149-997A-C01F6AC713EC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BD9A6A-1E1E-4203-88E6-AFA5E421E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597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7B86B4-1F47-423B-BE7E-B9A3AD8F8147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5468-0E54-48A0-B9F9-FDE73FEAEA96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0CF79-D90F-42D0-AC29-83FBA323B4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5468-0E54-48A0-B9F9-FDE73FEAEA96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0CF79-D90F-42D0-AC29-83FBA323B4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5468-0E54-48A0-B9F9-FDE73FEAEA96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0CF79-D90F-42D0-AC29-83FBA323B4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5468-0E54-48A0-B9F9-FDE73FEAEA96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0CF79-D90F-42D0-AC29-83FBA323B4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5468-0E54-48A0-B9F9-FDE73FEAEA96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0CF79-D90F-42D0-AC29-83FBA323B4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5468-0E54-48A0-B9F9-FDE73FEAEA96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0CF79-D90F-42D0-AC29-83FBA323B4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5468-0E54-48A0-B9F9-FDE73FEAEA96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0CF79-D90F-42D0-AC29-83FBA323B4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5468-0E54-48A0-B9F9-FDE73FEAEA96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0CF79-D90F-42D0-AC29-83FBA323B4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5468-0E54-48A0-B9F9-FDE73FEAEA96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740CF79-D90F-42D0-AC29-83FBA323B431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5468-0E54-48A0-B9F9-FDE73FEAEA96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0CF79-D90F-42D0-AC29-83FBA323B4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F5468-0E54-48A0-B9F9-FDE73FEAEA96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0CF79-D90F-42D0-AC29-83FBA323B4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B9F5468-0E54-48A0-B9F9-FDE73FEAEA96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740CF79-D90F-42D0-AC29-83FBA323B431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&#1089;&#1077;&#1079;&#1086;&#1085;&#1099;-&#1075;&#1086;&#1076;&#1072;.&#1088;&#1092;/sites/default/files/images/shkolnikam/ecoenergy_5.jp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371600"/>
            <a:ext cx="8061520" cy="2849488"/>
          </a:xfrm>
        </p:spPr>
        <p:txBody>
          <a:bodyPr/>
          <a:lstStyle/>
          <a:p>
            <a:r>
              <a:rPr lang="ru-RU" dirty="0" smtClean="0"/>
              <a:t>Урок-конференция «Энергия будущего»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797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435280" cy="4389120"/>
          </a:xfrm>
        </p:spPr>
        <p:txBody>
          <a:bodyPr/>
          <a:lstStyle/>
          <a:p>
            <a:pPr marL="0" indent="0">
              <a:buNone/>
            </a:pPr>
            <a:r>
              <a:rPr lang="ru-RU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твердит Природы голос:</a:t>
            </a:r>
          </a:p>
          <a:p>
            <a:pPr marL="0" indent="0">
              <a:buNone/>
            </a:pPr>
            <a:r>
              <a:rPr lang="ru-RU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вашей власти, в вашей власти,</a:t>
            </a:r>
          </a:p>
          <a:p>
            <a:pPr marL="0" indent="0">
              <a:buNone/>
            </a:pPr>
            <a:r>
              <a:rPr lang="ru-RU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</a:t>
            </a:r>
            <a:r>
              <a:rPr lang="ru-RU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не раскололось</a:t>
            </a:r>
          </a:p>
          <a:p>
            <a:pPr marL="0" indent="0">
              <a:buNone/>
            </a:pPr>
            <a:r>
              <a:rPr lang="ru-RU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бессмысленные части!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709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80728"/>
            <a:ext cx="8568952" cy="5688632"/>
          </a:xfrm>
        </p:spPr>
        <p:txBody>
          <a:bodyPr>
            <a:normAutofit fontScale="92500"/>
          </a:bodyPr>
          <a:lstStyle/>
          <a:p>
            <a:r>
              <a:rPr lang="ru-RU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актуализировать знания по теме природопользование и охрана природы, расширить знания о альтернативных источниках энергии, воспитывать бережное, рациональное отношение к природным ресурсам, формировать экологическую культуру. Привлечение внимания к проблемам экономии энергии и энергоресурсов, охране окружающей среды;  воспитание экологического сознания у детей; практическое использование знаний.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Познакомить учащихся со значением проведения «ЭКСПО -2017»</a:t>
            </a:r>
          </a:p>
        </p:txBody>
      </p:sp>
    </p:spTree>
    <p:extLst>
      <p:ext uri="{BB962C8B-B14F-4D97-AF65-F5344CB8AC3E}">
        <p14:creationId xmlns:p14="http://schemas.microsoft.com/office/powerpoint/2010/main" val="19354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Вопросы конференции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Вступительное слово</a:t>
            </a:r>
          </a:p>
          <a:p>
            <a:pPr lvl="0"/>
            <a:r>
              <a:rPr lang="ru-RU" dirty="0" smtClean="0"/>
              <a:t>Общие </a:t>
            </a:r>
            <a:r>
              <a:rPr lang="ru-RU" dirty="0"/>
              <a:t>сведения об энергии, энергетике. </a:t>
            </a:r>
          </a:p>
          <a:p>
            <a:pPr lvl="0"/>
            <a:r>
              <a:rPr lang="ru-RU" dirty="0" err="1"/>
              <a:t>Токамак</a:t>
            </a:r>
            <a:r>
              <a:rPr lang="ru-RU" dirty="0"/>
              <a:t> </a:t>
            </a:r>
            <a:r>
              <a:rPr lang="en-US" dirty="0" smtClean="0"/>
              <a:t>JET</a:t>
            </a:r>
            <a:endParaRPr lang="ru-RU" dirty="0" smtClean="0"/>
          </a:p>
          <a:p>
            <a:pPr lvl="0"/>
            <a:r>
              <a:rPr lang="ru-RU" dirty="0" smtClean="0"/>
              <a:t>Виды </a:t>
            </a:r>
            <a:r>
              <a:rPr lang="ru-RU" dirty="0"/>
              <a:t>энергий. </a:t>
            </a:r>
          </a:p>
          <a:p>
            <a:pPr lvl="0"/>
            <a:r>
              <a:rPr lang="ru-RU" dirty="0"/>
              <a:t>История развития атомной энергетики в мире.</a:t>
            </a:r>
          </a:p>
          <a:p>
            <a:pPr lvl="0"/>
            <a:r>
              <a:rPr lang="ru-RU" i="1" dirty="0" err="1" smtClean="0"/>
              <a:t>Здоровьесберегающий</a:t>
            </a:r>
            <a:r>
              <a:rPr lang="ru-RU" i="1" dirty="0" smtClean="0"/>
              <a:t> </a:t>
            </a:r>
            <a:r>
              <a:rPr lang="ru-RU" i="1" dirty="0" err="1"/>
              <a:t>компонет</a:t>
            </a:r>
            <a:r>
              <a:rPr lang="ru-RU" dirty="0"/>
              <a:t>. </a:t>
            </a:r>
          </a:p>
          <a:p>
            <a:pPr lvl="0"/>
            <a:r>
              <a:rPr lang="ru-RU" dirty="0"/>
              <a:t>Акция «Час Земли</a:t>
            </a:r>
            <a:r>
              <a:rPr lang="ru-RU" dirty="0" smtClean="0"/>
              <a:t>»</a:t>
            </a:r>
          </a:p>
          <a:p>
            <a:pPr lvl="0"/>
            <a:r>
              <a:rPr lang="ru-RU" dirty="0" smtClean="0"/>
              <a:t>ЭКСПО-2017</a:t>
            </a:r>
          </a:p>
          <a:p>
            <a:pPr lvl="0"/>
            <a:r>
              <a:rPr lang="ru-RU" dirty="0" smtClean="0"/>
              <a:t>Мы выбираем…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381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ТЕРМОЯДЕРНЫЙ РЕАКТОР</a:t>
            </a:r>
            <a:br>
              <a:rPr lang="ru-RU" dirty="0" smtClean="0"/>
            </a:br>
            <a:r>
              <a:rPr lang="ru-RU" dirty="0" smtClean="0"/>
              <a:t>ТОКАМАК</a:t>
            </a:r>
            <a:endParaRPr lang="ru-RU" dirty="0"/>
          </a:p>
        </p:txBody>
      </p:sp>
      <p:pic>
        <p:nvPicPr>
          <p:cNvPr id="4" name="Объект 3" descr="https://encrypted-tbn0.gstatic.com/images?q=tbn:ANd9GcSwNvcmQTYd6lQt7pYlaMyLmUygN5BTfH8OofKHv0nq4snWxf6A17YHscxm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852936"/>
            <a:ext cx="6048672" cy="36724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97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СОЛНЕЧНАЯ ЭНЕРГЕТИКА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Объект 3" descr="https://images.kz.prom.st/50389316_w640_h2048_1398018616_dve__ya_dorogim.jpg?PIMAGE_ID=50389316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060848"/>
            <a:ext cx="4416152" cy="307213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4932040" y="2276872"/>
            <a:ext cx="40324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FF00"/>
                </a:solidFill>
              </a:rPr>
              <a:t>В конце 2012 года в </a:t>
            </a:r>
            <a:r>
              <a:rPr lang="ru-RU" sz="2400" dirty="0" err="1">
                <a:solidFill>
                  <a:srgbClr val="FFFF00"/>
                </a:solidFill>
              </a:rPr>
              <a:t>Жамбылской</a:t>
            </a:r>
            <a:r>
              <a:rPr lang="ru-RU" sz="2400" dirty="0">
                <a:solidFill>
                  <a:srgbClr val="FFFF00"/>
                </a:solidFill>
              </a:rPr>
              <a:t> области </a:t>
            </a:r>
            <a:r>
              <a:rPr lang="ru-RU" sz="2400" dirty="0" err="1">
                <a:solidFill>
                  <a:srgbClr val="FFFF00"/>
                </a:solidFill>
              </a:rPr>
              <a:t>Кордайском</a:t>
            </a:r>
            <a:r>
              <a:rPr lang="ru-RU" sz="2400" dirty="0">
                <a:solidFill>
                  <a:srgbClr val="FFFF00"/>
                </a:solidFill>
              </a:rPr>
              <a:t> районе была введена в эксплуатацию первая очередь солнечной электростанции - «Отар» (первая очередь), мощность - 504 кВт, проектная мощность 7 МВт</a:t>
            </a:r>
            <a:r>
              <a:rPr lang="ru-RU" sz="2400" baseline="30000" dirty="0">
                <a:solidFill>
                  <a:srgbClr val="FFFF00"/>
                </a:solidFill>
              </a:rPr>
              <a:t>.</a:t>
            </a:r>
            <a:endParaRPr lang="ru-RU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44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ГИДРОЭЛЕКТРОСТАНЦИИ</a:t>
            </a:r>
            <a:endParaRPr lang="ru-RU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Крупнейшие ГЭС: </a:t>
            </a:r>
            <a:r>
              <a:rPr lang="ru-RU" dirty="0" err="1"/>
              <a:t>Бухтарминская</a:t>
            </a:r>
            <a:r>
              <a:rPr lang="ru-RU" dirty="0"/>
              <a:t>, </a:t>
            </a:r>
            <a:r>
              <a:rPr lang="ru-RU" dirty="0" err="1"/>
              <a:t>Шульбинская</a:t>
            </a:r>
            <a:r>
              <a:rPr lang="ru-RU" dirty="0"/>
              <a:t>, </a:t>
            </a:r>
            <a:r>
              <a:rPr lang="ru-RU" dirty="0" err="1"/>
              <a:t>Усть-Каменогорская</a:t>
            </a:r>
            <a:r>
              <a:rPr lang="ru-RU" dirty="0"/>
              <a:t> (на реке Иртыш) и </a:t>
            </a:r>
            <a:r>
              <a:rPr lang="ru-RU" dirty="0" err="1"/>
              <a:t>Капчагайская</a:t>
            </a:r>
            <a:r>
              <a:rPr lang="ru-RU" dirty="0"/>
              <a:t> (на реке Или) обеспечивающие 10 % потребностей страны.</a:t>
            </a:r>
          </a:p>
        </p:txBody>
      </p:sp>
    </p:spTree>
    <p:extLst>
      <p:ext uri="{BB962C8B-B14F-4D97-AF65-F5344CB8AC3E}">
        <p14:creationId xmlns:p14="http://schemas.microsoft.com/office/powerpoint/2010/main" val="361665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ЭНЕРГИЯ ВЕТРА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Объект 3" descr="https://images.kz.prom.st/50389291_w640_h2048_korday_wind_fa__kazakhstan.jpg?PIMAGE_ID=50389291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060848"/>
            <a:ext cx="4200128" cy="36059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318797" y="1669411"/>
            <a:ext cx="4572000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solidFill>
                  <a:srgbClr val="FFFF00"/>
                </a:solidFill>
              </a:rPr>
              <a:t>В 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>
                <a:solidFill>
                  <a:srgbClr val="FFFF00"/>
                </a:solidFill>
              </a:rPr>
              <a:t>Жамбылской</a:t>
            </a:r>
            <a:r>
              <a:rPr lang="ru-RU" sz="2400" dirty="0">
                <a:solidFill>
                  <a:srgbClr val="FFFF00"/>
                </a:solidFill>
              </a:rPr>
              <a:t> области была введена в эксплуатацию первая в Казахстане </a:t>
            </a:r>
            <a:r>
              <a:rPr lang="ru-RU" sz="2400" dirty="0" err="1">
                <a:solidFill>
                  <a:srgbClr val="FFFF00"/>
                </a:solidFill>
              </a:rPr>
              <a:t>ветроэлектростанция</a:t>
            </a:r>
            <a:r>
              <a:rPr lang="ru-RU" sz="2400" dirty="0">
                <a:solidFill>
                  <a:srgbClr val="FFFF00"/>
                </a:solidFill>
              </a:rPr>
              <a:t> - </a:t>
            </a:r>
            <a:r>
              <a:rPr lang="ru-RU" sz="2400" dirty="0" err="1">
                <a:solidFill>
                  <a:srgbClr val="FFFF00"/>
                </a:solidFill>
              </a:rPr>
              <a:t>Кордайская</a:t>
            </a:r>
            <a:r>
              <a:rPr lang="ru-RU" sz="2400" dirty="0">
                <a:solidFill>
                  <a:srgbClr val="FFFF00"/>
                </a:solidFill>
              </a:rPr>
              <a:t> ВЭС (первая очередь), мощность 1 500 кВт. В декабре 2014г. был построен первый этап из 9 </a:t>
            </a:r>
            <a:r>
              <a:rPr lang="ru-RU" sz="2400" dirty="0" err="1">
                <a:solidFill>
                  <a:srgbClr val="FFFF00"/>
                </a:solidFill>
              </a:rPr>
              <a:t>ветрогенераторов</a:t>
            </a:r>
            <a:r>
              <a:rPr lang="ru-RU" sz="2400" dirty="0">
                <a:solidFill>
                  <a:srgbClr val="FFFF00"/>
                </a:solidFill>
              </a:rPr>
              <a:t>, который увеличил мощностью до 9 МВт.</a:t>
            </a:r>
          </a:p>
          <a:p>
            <a:r>
              <a:rPr lang="ru-RU" sz="2400" dirty="0">
                <a:solidFill>
                  <a:srgbClr val="FFFF00"/>
                </a:solidFill>
              </a:rPr>
              <a:t>Также в </a:t>
            </a:r>
            <a:r>
              <a:rPr lang="ru-RU" sz="2400" dirty="0" err="1">
                <a:solidFill>
                  <a:srgbClr val="FFFF00"/>
                </a:solidFill>
              </a:rPr>
              <a:t>Кордайском</a:t>
            </a:r>
            <a:r>
              <a:rPr lang="ru-RU" sz="2400" dirty="0">
                <a:solidFill>
                  <a:srgbClr val="FFFF00"/>
                </a:solidFill>
              </a:rPr>
              <a:t> районе подходит к завершению строительство второй ВЭС мощностью 21 МВт</a:t>
            </a:r>
            <a:r>
              <a:rPr lang="ru-RU" sz="2400" dirty="0" smtClean="0">
                <a:solidFill>
                  <a:srgbClr val="FFFF00"/>
                </a:solidFill>
              </a:rPr>
              <a:t>.</a:t>
            </a:r>
            <a:endParaRPr lang="ru-RU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28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ГЕОТЕРМАЛЬНАЯ ЭНЕРГИЯ</a:t>
            </a:r>
            <a:endParaRPr lang="ru-RU" dirty="0"/>
          </a:p>
        </p:txBody>
      </p:sp>
      <p:pic>
        <p:nvPicPr>
          <p:cNvPr id="4" name="Объект 3" descr="тепловая энергия Земли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92896"/>
            <a:ext cx="428625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4499992" y="1859340"/>
            <a:ext cx="446449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данный момент более распространенной является гидротермальная энергетика, использующая энергию горячих подземных источников. </a:t>
            </a:r>
            <a:r>
              <a:rPr lang="ru-RU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Петротермальная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энергетика, основанная на использовании «сухого» тепла земных недр, на данный момент развита слабо; основной проблемой считается низкая рентабельность данного способа получения энергии.</a:t>
            </a:r>
          </a:p>
        </p:txBody>
      </p:sp>
    </p:spTree>
    <p:extLst>
      <p:ext uri="{BB962C8B-B14F-4D97-AF65-F5344CB8AC3E}">
        <p14:creationId xmlns:p14="http://schemas.microsoft.com/office/powerpoint/2010/main" val="34948067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ЯДЕРНАЯ ЭНЕРГИЯ</a:t>
            </a:r>
            <a:endParaRPr lang="ru-RU" dirty="0"/>
          </a:p>
        </p:txBody>
      </p:sp>
      <p:pic>
        <p:nvPicPr>
          <p:cNvPr id="4" name="Объект 3" descr="https://images.kz.prom.st/50389070_w640_h2048_energetika111.jpg?PIMAGE_ID=50389070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76872"/>
            <a:ext cx="4248472" cy="288032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4588590" y="1988839"/>
            <a:ext cx="4572000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solidFill>
                  <a:srgbClr val="FFFF00"/>
                </a:solidFill>
              </a:rPr>
              <a:t>Единственная атомная электростанция в Казахстане находилась в городе Актау с реактором на быстрых нейтронах с мощностью в 350 МВт. АЭС работала в 1973—1999 годах. В настоящий момент атомная энергия в Казахстане не используется, несмотря на то, что запасы (по данным МАГАТЭ) урана в стране оценены в 900 тысяч тонн. Основные залежи находятся на юге Казахстана (ЮКО и </a:t>
            </a:r>
            <a:r>
              <a:rPr lang="ru-RU" sz="2000" dirty="0" err="1">
                <a:solidFill>
                  <a:srgbClr val="FFFF00"/>
                </a:solidFill>
              </a:rPr>
              <a:t>Кызылординская</a:t>
            </a:r>
            <a:r>
              <a:rPr lang="ru-RU" sz="2000" dirty="0">
                <a:solidFill>
                  <a:srgbClr val="FFFF00"/>
                </a:solidFill>
              </a:rPr>
              <a:t> области), западе в </a:t>
            </a:r>
            <a:r>
              <a:rPr lang="ru-RU" sz="2000" dirty="0" err="1">
                <a:solidFill>
                  <a:srgbClr val="FFFF00"/>
                </a:solidFill>
              </a:rPr>
              <a:t>Мангыстау</a:t>
            </a:r>
            <a:r>
              <a:rPr lang="ru-RU" sz="2000" dirty="0">
                <a:solidFill>
                  <a:srgbClr val="FFFF00"/>
                </a:solidFill>
              </a:rPr>
              <a:t>, на севере Казахстана (месторождение </a:t>
            </a:r>
            <a:r>
              <a:rPr lang="ru-RU" sz="2000" dirty="0" err="1">
                <a:solidFill>
                  <a:srgbClr val="FFFF00"/>
                </a:solidFill>
              </a:rPr>
              <a:t>Семизбай</a:t>
            </a:r>
            <a:r>
              <a:rPr lang="ru-RU" sz="2000" dirty="0">
                <a:solidFill>
                  <a:srgbClr val="FFFF00"/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0917104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80728"/>
            <a:ext cx="8496944" cy="4389120"/>
          </a:xfrm>
        </p:spPr>
        <p:txBody>
          <a:bodyPr>
            <a:no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2018 году ожидается строительство в Казахстане 2 АЭС</a:t>
            </a:r>
          </a:p>
          <a:p>
            <a:pPr lvl="0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Курчатов — город в Восточно-Казахстанской области;</a:t>
            </a:r>
          </a:p>
          <a:p>
            <a:pPr lvl="0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Улькен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посёлок в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Алматинской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области на берегу озера Балхаш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5678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97346"/>
            <a:ext cx="896448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атомных электростанций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(АЭС) перед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тепловыми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(ТЭЦ) и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гидроэлектростанциями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(ГЭС) очевидны: нет отходов, газовых выбросов, нет необходимости вести огромные объемы строительства, возводить плотины и хоронить плодородные земли на дне водохранилищ. Пожалуй, более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экологичны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чем АЭС, только электростанции, использующие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энергию солнечного излучения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ветра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и ветряки, 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гелиостанции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пока маломощны и не могут обеспечить потребности людей в дешевой электроэнергии - а эта потребность все быстрее растет. 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все же целесообразность строительства и эксплуатации АЭС часто ставят под сомнение из-за вредного воздействия радиоактивных веществ на окружающую среду и человека. </a:t>
            </a:r>
          </a:p>
        </p:txBody>
      </p:sp>
    </p:spTree>
    <p:extLst>
      <p:ext uri="{BB962C8B-B14F-4D97-AF65-F5344CB8AC3E}">
        <p14:creationId xmlns:p14="http://schemas.microsoft.com/office/powerpoint/2010/main" val="39342969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1988840"/>
            <a:ext cx="640871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600" b="1" cap="all" dirty="0">
                <a:ln w="5000" cmpd="sng">
                  <a:solidFill>
                    <a:srgbClr val="6EA0B0">
                      <a:tint val="80000"/>
                      <a:shade val="99000"/>
                      <a:satMod val="500000"/>
                    </a:srgbClr>
                  </a:solidFill>
                  <a:prstDash val="solid"/>
                </a:ln>
                <a:gradFill>
                  <a:gsLst>
                    <a:gs pos="0">
                      <a:srgbClr val="6EA0B0">
                        <a:tint val="63000"/>
                        <a:satMod val="255000"/>
                      </a:srgbClr>
                    </a:gs>
                    <a:gs pos="9000">
                      <a:srgbClr val="6EA0B0">
                        <a:tint val="63000"/>
                        <a:satMod val="255000"/>
                      </a:srgbClr>
                    </a:gs>
                    <a:gs pos="53000">
                      <a:srgbClr val="6EA0B0">
                        <a:shade val="60000"/>
                        <a:satMod val="100000"/>
                      </a:srgbClr>
                    </a:gs>
                    <a:gs pos="90000">
                      <a:srgbClr val="6EA0B0">
                        <a:tint val="63000"/>
                        <a:satMod val="255000"/>
                      </a:srgbClr>
                    </a:gs>
                    <a:gs pos="100000">
                      <a:srgbClr val="6EA0B0">
                        <a:tint val="63000"/>
                        <a:satMod val="255000"/>
                      </a:srgb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Franklin Gothic Book"/>
                <a:ea typeface="+mj-ea"/>
                <a:cs typeface="+mj-cs"/>
              </a:rPr>
              <a:t>«Семипалатинский  ядерный </a:t>
            </a:r>
            <a:endParaRPr lang="ru-RU" sz="4600" b="1" cap="all" dirty="0" smtClean="0">
              <a:ln w="5000" cmpd="sng">
                <a:solidFill>
                  <a:srgbClr val="6EA0B0">
                    <a:tint val="80000"/>
                    <a:shade val="99000"/>
                    <a:satMod val="500000"/>
                  </a:srgbClr>
                </a:solidFill>
                <a:prstDash val="solid"/>
              </a:ln>
              <a:gradFill>
                <a:gsLst>
                  <a:gs pos="0">
                    <a:srgbClr val="6EA0B0">
                      <a:tint val="63000"/>
                      <a:satMod val="255000"/>
                    </a:srgbClr>
                  </a:gs>
                  <a:gs pos="9000">
                    <a:srgbClr val="6EA0B0">
                      <a:tint val="63000"/>
                      <a:satMod val="255000"/>
                    </a:srgbClr>
                  </a:gs>
                  <a:gs pos="53000">
                    <a:srgbClr val="6EA0B0">
                      <a:shade val="60000"/>
                      <a:satMod val="100000"/>
                    </a:srgbClr>
                  </a:gs>
                  <a:gs pos="90000">
                    <a:srgbClr val="6EA0B0">
                      <a:tint val="63000"/>
                      <a:satMod val="255000"/>
                    </a:srgbClr>
                  </a:gs>
                  <a:gs pos="100000">
                    <a:srgbClr val="6EA0B0">
                      <a:tint val="63000"/>
                      <a:satMod val="255000"/>
                    </a:srgb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50000"/>
                  </a:prstClr>
                </a:outerShdw>
              </a:effectLst>
              <a:latin typeface="Franklin Gothic Book"/>
              <a:ea typeface="+mj-ea"/>
              <a:cs typeface="+mj-cs"/>
            </a:endParaRPr>
          </a:p>
          <a:p>
            <a:pPr algn="ctr"/>
            <a:r>
              <a:rPr lang="ru-RU" sz="4600" b="1" cap="all" dirty="0" smtClean="0">
                <a:ln w="5000" cmpd="sng">
                  <a:solidFill>
                    <a:srgbClr val="6EA0B0">
                      <a:tint val="80000"/>
                      <a:shade val="99000"/>
                      <a:satMod val="500000"/>
                    </a:srgbClr>
                  </a:solidFill>
                  <a:prstDash val="solid"/>
                </a:ln>
                <a:gradFill>
                  <a:gsLst>
                    <a:gs pos="0">
                      <a:srgbClr val="6EA0B0">
                        <a:tint val="63000"/>
                        <a:satMod val="255000"/>
                      </a:srgbClr>
                    </a:gs>
                    <a:gs pos="9000">
                      <a:srgbClr val="6EA0B0">
                        <a:tint val="63000"/>
                        <a:satMod val="255000"/>
                      </a:srgbClr>
                    </a:gs>
                    <a:gs pos="53000">
                      <a:srgbClr val="6EA0B0">
                        <a:shade val="60000"/>
                        <a:satMod val="100000"/>
                      </a:srgbClr>
                    </a:gs>
                    <a:gs pos="90000">
                      <a:srgbClr val="6EA0B0">
                        <a:tint val="63000"/>
                        <a:satMod val="255000"/>
                      </a:srgbClr>
                    </a:gs>
                    <a:gs pos="100000">
                      <a:srgbClr val="6EA0B0">
                        <a:tint val="63000"/>
                        <a:satMod val="255000"/>
                      </a:srgb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Franklin Gothic Book"/>
                <a:ea typeface="+mj-ea"/>
                <a:cs typeface="+mj-cs"/>
              </a:rPr>
              <a:t>полигон</a:t>
            </a:r>
            <a:r>
              <a:rPr lang="ru-RU" sz="4600" b="1" cap="all" dirty="0">
                <a:ln w="5000" cmpd="sng">
                  <a:solidFill>
                    <a:srgbClr val="6EA0B0">
                      <a:tint val="80000"/>
                      <a:shade val="99000"/>
                      <a:satMod val="500000"/>
                    </a:srgbClr>
                  </a:solidFill>
                  <a:prstDash val="solid"/>
                </a:ln>
                <a:gradFill>
                  <a:gsLst>
                    <a:gs pos="0">
                      <a:srgbClr val="6EA0B0">
                        <a:tint val="63000"/>
                        <a:satMod val="255000"/>
                      </a:srgbClr>
                    </a:gs>
                    <a:gs pos="9000">
                      <a:srgbClr val="6EA0B0">
                        <a:tint val="63000"/>
                        <a:satMod val="255000"/>
                      </a:srgbClr>
                    </a:gs>
                    <a:gs pos="53000">
                      <a:srgbClr val="6EA0B0">
                        <a:shade val="60000"/>
                        <a:satMod val="100000"/>
                      </a:srgbClr>
                    </a:gs>
                    <a:gs pos="90000">
                      <a:srgbClr val="6EA0B0">
                        <a:tint val="63000"/>
                        <a:satMod val="255000"/>
                      </a:srgbClr>
                    </a:gs>
                    <a:gs pos="100000">
                      <a:srgbClr val="6EA0B0">
                        <a:tint val="63000"/>
                        <a:satMod val="255000"/>
                      </a:srgb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Franklin Gothic Book"/>
                <a:ea typeface="+mj-ea"/>
                <a:cs typeface="+mj-cs"/>
              </a:rPr>
              <a:t>»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335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357166"/>
            <a:ext cx="8572560" cy="2571767"/>
          </a:xfrm>
        </p:spPr>
        <p:txBody>
          <a:bodyPr/>
          <a:lstStyle/>
          <a:p>
            <a:r>
              <a:rPr lang="ru-RU" dirty="0" smtClean="0"/>
              <a:t>Семипалатинский ядерный полигон </a:t>
            </a:r>
            <a:r>
              <a:rPr lang="ru-RU" dirty="0"/>
              <a:t>— первый и один из крупнейших ядерных полигонов </a:t>
            </a:r>
            <a:r>
              <a:rPr lang="ru-RU" dirty="0" smtClean="0"/>
              <a:t>СССР</a:t>
            </a:r>
            <a:endParaRPr lang="ru-RU" dirty="0"/>
          </a:p>
        </p:txBody>
      </p:sp>
      <p:pic>
        <p:nvPicPr>
          <p:cNvPr id="1027" name="Picture 3" descr="C:\Documents and Settings\Алина\Рабочий стол\картин\800px-Steppe-20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1969" y="2928934"/>
            <a:ext cx="4411171" cy="3308378"/>
          </a:xfrm>
          <a:prstGeom prst="rect">
            <a:avLst/>
          </a:prstGeom>
          <a:noFill/>
        </p:spPr>
      </p:pic>
      <p:pic>
        <p:nvPicPr>
          <p:cNvPr id="1028" name="Picture 4" descr="C:\Documents and Settings\Алина\Рабочий стол\картин\333b965120ef6cc6480d39ffd8a2de3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520" y="2250285"/>
            <a:ext cx="4139952" cy="30718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4526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Алина\Рабочий стол\картин\Semipalatinsky_poligon_kart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5616" y="404664"/>
            <a:ext cx="7257111" cy="388843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115616" y="4583162"/>
            <a:ext cx="698477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0624" lvl="0" indent="-384048" algn="just">
              <a:spcBef>
                <a:spcPct val="20000"/>
              </a:spcBef>
              <a:buClr>
                <a:srgbClr val="6EA0B0"/>
              </a:buClr>
              <a:buSzPct val="80000"/>
              <a:buFont typeface="Wingdings 2"/>
              <a:buChar char=""/>
            </a:pPr>
            <a:r>
              <a:rPr lang="ru-RU" sz="2000" dirty="0">
                <a:solidFill>
                  <a:prstClr val="white"/>
                </a:solidFill>
              </a:rPr>
              <a:t>Полигон </a:t>
            </a:r>
            <a:r>
              <a:rPr lang="ru-RU" sz="2000" dirty="0" smtClean="0">
                <a:solidFill>
                  <a:prstClr val="white"/>
                </a:solidFill>
              </a:rPr>
              <a:t>расположен </a:t>
            </a:r>
            <a:r>
              <a:rPr lang="ru-RU" sz="2000" dirty="0">
                <a:solidFill>
                  <a:prstClr val="white"/>
                </a:solidFill>
              </a:rPr>
              <a:t>на границе Семипалатинской (ныне Восточно-Казахстанской), Павлодарской и Карагандинской областей. </a:t>
            </a:r>
          </a:p>
          <a:p>
            <a:pPr marL="420624" lvl="0" indent="-384048" algn="just">
              <a:spcBef>
                <a:spcPct val="20000"/>
              </a:spcBef>
              <a:buClr>
                <a:srgbClr val="6EA0B0"/>
              </a:buClr>
              <a:buSzPct val="80000"/>
              <a:buFont typeface="Wingdings 2"/>
              <a:buChar char=""/>
            </a:pPr>
            <a:r>
              <a:rPr lang="ru-RU" sz="2000" dirty="0">
                <a:solidFill>
                  <a:prstClr val="white"/>
                </a:solidFill>
              </a:rPr>
              <a:t>Площадь полигона - 18500км². </a:t>
            </a:r>
          </a:p>
        </p:txBody>
      </p:sp>
    </p:spTree>
    <p:extLst>
      <p:ext uri="{BB962C8B-B14F-4D97-AF65-F5344CB8AC3E}">
        <p14:creationId xmlns:p14="http://schemas.microsoft.com/office/powerpoint/2010/main" val="260720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Алина\Рабочий стол\картин\p01_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640" y="497632"/>
            <a:ext cx="6929454" cy="444011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331640" y="4967873"/>
            <a:ext cx="6929454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" lvl="0" algn="ctr">
              <a:spcBef>
                <a:spcPct val="20000"/>
              </a:spcBef>
              <a:buClr>
                <a:srgbClr val="6EA0B0"/>
              </a:buClr>
              <a:buSzPct val="80000"/>
            </a:pPr>
            <a:r>
              <a:rPr lang="ru-RU" sz="2400" dirty="0">
                <a:solidFill>
                  <a:prstClr val="white"/>
                </a:solidFill>
              </a:rPr>
              <a:t>Первое испытание ядерного оружия в Советском Союзе было </a:t>
            </a:r>
            <a:r>
              <a:rPr lang="ru-RU" sz="2400" dirty="0" smtClean="0">
                <a:solidFill>
                  <a:prstClr val="white"/>
                </a:solidFill>
              </a:rPr>
              <a:t>проведено</a:t>
            </a:r>
          </a:p>
          <a:p>
            <a:pPr marL="36576" lvl="0" algn="ctr">
              <a:spcBef>
                <a:spcPct val="20000"/>
              </a:spcBef>
              <a:buClr>
                <a:srgbClr val="6EA0B0"/>
              </a:buClr>
              <a:buSzPct val="80000"/>
            </a:pPr>
            <a:r>
              <a:rPr lang="ru-RU" sz="2400" dirty="0">
                <a:solidFill>
                  <a:prstClr val="white"/>
                </a:solidFill>
              </a:rPr>
              <a:t> </a:t>
            </a:r>
            <a:r>
              <a:rPr lang="ru-RU" sz="2400" dirty="0" smtClean="0">
                <a:solidFill>
                  <a:prstClr val="white"/>
                </a:solidFill>
              </a:rPr>
              <a:t>   </a:t>
            </a:r>
            <a:r>
              <a:rPr lang="ru-RU" sz="2400" dirty="0">
                <a:solidFill>
                  <a:prstClr val="white"/>
                </a:solidFill>
              </a:rPr>
              <a:t>29 августа 1949 года. Мощность бомбы </a:t>
            </a:r>
            <a:r>
              <a:rPr lang="ru-RU" sz="2400" dirty="0" smtClean="0">
                <a:solidFill>
                  <a:prstClr val="white"/>
                </a:solidFill>
              </a:rPr>
              <a:t>  составила </a:t>
            </a:r>
            <a:r>
              <a:rPr lang="ru-RU" sz="2400" dirty="0">
                <a:solidFill>
                  <a:prstClr val="white"/>
                </a:solidFill>
              </a:rPr>
              <a:t>22 килотонны. </a:t>
            </a:r>
          </a:p>
        </p:txBody>
      </p:sp>
    </p:spTree>
    <p:extLst>
      <p:ext uri="{BB962C8B-B14F-4D97-AF65-F5344CB8AC3E}">
        <p14:creationId xmlns:p14="http://schemas.microsoft.com/office/powerpoint/2010/main" val="2074283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4568" y="5286389"/>
            <a:ext cx="7467600" cy="1571611"/>
          </a:xfrm>
        </p:spPr>
        <p:txBody>
          <a:bodyPr/>
          <a:lstStyle/>
          <a:p>
            <a:r>
              <a:rPr lang="ru-RU" dirty="0" smtClean="0"/>
              <a:t>12 августа 1953 года на полигоне был испытан термоядерный заряд РДС-6с мощностью 400 килотонн. </a:t>
            </a:r>
          </a:p>
          <a:p>
            <a:endParaRPr lang="ru-RU" dirty="0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3608" y="116632"/>
            <a:ext cx="6899413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81407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4797152"/>
            <a:ext cx="8401080" cy="1785926"/>
          </a:xfrm>
        </p:spPr>
        <p:txBody>
          <a:bodyPr>
            <a:normAutofit/>
          </a:bodyPr>
          <a:lstStyle/>
          <a:p>
            <a:pPr marL="36576" indent="0" algn="ctr">
              <a:buNone/>
            </a:pPr>
            <a:r>
              <a:rPr lang="ru-RU" dirty="0" smtClean="0"/>
              <a:t>22 ноября 1955 года было проведено испытание термоядерной бомбы РДС-37 на высоте около 2 км сбрасыванием с самолёта</a:t>
            </a:r>
            <a:r>
              <a:rPr lang="ru-RU" dirty="0"/>
              <a:t>.</a:t>
            </a:r>
            <a:r>
              <a:rPr lang="ru-RU" dirty="0" smtClean="0"/>
              <a:t> 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559" y="188640"/>
            <a:ext cx="7789273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9974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ssabecova_SHF\Desktop\Про СИП\4 атомн взрыв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60648"/>
            <a:ext cx="7331214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43808" y="6011996"/>
            <a:ext cx="3050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Четвертый ядерный взрыв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667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G:\Новая папка\Новая папка\1934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8694" y="2528615"/>
            <a:ext cx="4179980" cy="3238080"/>
          </a:xfrm>
          <a:prstGeom prst="rect">
            <a:avLst/>
          </a:prstGeom>
          <a:noFill/>
        </p:spPr>
      </p:pic>
      <p:pic>
        <p:nvPicPr>
          <p:cNvPr id="2054" name="Picture 6" descr="G:\Новая папка\Новая папка\vzriv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4703" y="76743"/>
            <a:ext cx="3985249" cy="2809272"/>
          </a:xfrm>
          <a:prstGeom prst="rect">
            <a:avLst/>
          </a:prstGeom>
          <a:noFill/>
        </p:spPr>
      </p:pic>
      <p:pic>
        <p:nvPicPr>
          <p:cNvPr id="2055" name="Picture 7" descr="C:\Documents and Settings\Алина\Рабочий стол\картин\post-3-1268810034406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4949" y="2568936"/>
            <a:ext cx="3644756" cy="3165502"/>
          </a:xfrm>
          <a:prstGeom prst="rect">
            <a:avLst/>
          </a:prstGeom>
          <a:noFill/>
        </p:spPr>
      </p:pic>
      <p:pic>
        <p:nvPicPr>
          <p:cNvPr id="2056" name="Picture 8" descr="C:\Documents and Settings\Алина\Рабочий стол\картин\explosion194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59414" y="97685"/>
            <a:ext cx="4556038" cy="2886015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419929" y="5766695"/>
            <a:ext cx="849552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0624" lvl="0" indent="-384048" algn="just">
              <a:spcBef>
                <a:spcPct val="20000"/>
              </a:spcBef>
              <a:buClr>
                <a:srgbClr val="6EA0B0"/>
              </a:buClr>
              <a:buSzPct val="80000"/>
            </a:pPr>
            <a:r>
              <a:rPr lang="ru-RU" b="1" dirty="0"/>
              <a:t>Сотни тысяч жителей Алтая, Центрального и Восточного Казахстана в 50-е годы ХХ века регулярно </a:t>
            </a:r>
            <a:r>
              <a:rPr lang="ru-RU" b="1" dirty="0" smtClean="0"/>
              <a:t>наблюдали </a:t>
            </a:r>
            <a:r>
              <a:rPr lang="ru-RU" b="1" dirty="0"/>
              <a:t>огромные ядерные грибы в небе. </a:t>
            </a:r>
          </a:p>
        </p:txBody>
      </p:sp>
    </p:spTree>
    <p:extLst>
      <p:ext uri="{BB962C8B-B14F-4D97-AF65-F5344CB8AC3E}">
        <p14:creationId xmlns:p14="http://schemas.microsoft.com/office/powerpoint/2010/main" val="178279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ат взры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32656"/>
            <a:ext cx="5760640" cy="5901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491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subTitle" idx="1"/>
          </p:nvPr>
        </p:nvSpPr>
        <p:spPr>
          <a:xfrm>
            <a:off x="1115616" y="5282290"/>
            <a:ext cx="6480048" cy="1752600"/>
          </a:xfrm>
        </p:spPr>
        <p:txBody>
          <a:bodyPr>
            <a:normAutofit fontScale="90000" lnSpcReduction="10000"/>
          </a:bodyPr>
          <a:lstStyle/>
          <a:p>
            <a:pPr algn="ctr"/>
            <a:r>
              <a:rPr lang="ru-RU" dirty="0" smtClean="0"/>
              <a:t>В результате многолетних испытаний ядерного оружия в атмосферу было выброшено огромное количество радиоактивных веществ.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074" name="Picture 2" descr="C:\Documents and Settings\Алина\Рабочий стол\картин\Новая папка (2)\62_1mt_8.05.196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116632"/>
            <a:ext cx="4067944" cy="5165658"/>
          </a:xfrm>
          <a:prstGeom prst="rect">
            <a:avLst/>
          </a:prstGeom>
          <a:noFill/>
        </p:spPr>
      </p:pic>
      <p:pic>
        <p:nvPicPr>
          <p:cNvPr id="3075" name="Picture 3" descr="C:\Documents and Settings\Алина\Рабочий стол\картин\Новая папка (2)\конский навоз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016" y="842073"/>
            <a:ext cx="4027491" cy="37147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52269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5301208"/>
            <a:ext cx="8640960" cy="1099807"/>
          </a:xfrm>
        </p:spPr>
        <p:txBody>
          <a:bodyPr>
            <a:normAutofit/>
          </a:bodyPr>
          <a:lstStyle/>
          <a:p>
            <a:pPr marL="36576" indent="0">
              <a:buNone/>
            </a:pPr>
            <a:r>
              <a:rPr lang="ru-RU" dirty="0" smtClean="0"/>
              <a:t>Озера, образованные в результате взрывов сохраняют большую радиоактивность</a:t>
            </a:r>
            <a:endParaRPr lang="ru-RU" dirty="0"/>
          </a:p>
        </p:txBody>
      </p:sp>
      <p:pic>
        <p:nvPicPr>
          <p:cNvPr id="8195" name="Picture 3" descr="C:\Documents and Settings\Алина\Рабочий стол\картин\f9a33f13c8c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512" y="692696"/>
            <a:ext cx="4183051" cy="4104456"/>
          </a:xfrm>
          <a:prstGeom prst="rect">
            <a:avLst/>
          </a:prstGeom>
          <a:noFill/>
        </p:spPr>
      </p:pic>
      <p:pic>
        <p:nvPicPr>
          <p:cNvPr id="5" name="Picture 2" descr="C:\Users\Asus\Downloads\7BE8_4AA6BB0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908720"/>
            <a:ext cx="4320479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247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полигон\ExordA4x6xASAMgFswdLWrUPd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75" y="245515"/>
            <a:ext cx="7390295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83768" y="6165304"/>
            <a:ext cx="4354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Израненная взрывами земля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161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G:\Новая папка\Новая папка\664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6056" y="53906"/>
            <a:ext cx="3639942" cy="2725474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2663" y="5053783"/>
            <a:ext cx="7929586" cy="1975617"/>
          </a:xfrm>
        </p:spPr>
        <p:txBody>
          <a:bodyPr>
            <a:noAutofit/>
          </a:bodyPr>
          <a:lstStyle/>
          <a:p>
            <a:pPr algn="ctr"/>
            <a:r>
              <a:rPr lang="ru-RU" sz="1800" dirty="0" smtClean="0"/>
              <a:t>Заболеваемость детей в этих регионах за 2002-2003 годы превысила республиканские показатели в 1,21-1,25 раза и составила на 100 тыс. детского населения по Восточно-Казахстанской области 107584 и 120479 по Карагандинской области – 90235 и 103846 по Павлодарской области – 86602 и 103440 против республиканских показателей за указанные годы 78315 и 87619 соответственно. </a:t>
            </a:r>
          </a:p>
          <a:p>
            <a:pPr algn="l"/>
            <a:r>
              <a:rPr lang="ru-RU" sz="1800" dirty="0" smtClean="0"/>
              <a:t> </a:t>
            </a:r>
            <a:endParaRPr lang="ru-RU" sz="1600" dirty="0"/>
          </a:p>
        </p:txBody>
      </p:sp>
      <p:pic>
        <p:nvPicPr>
          <p:cNvPr id="6150" name="Picture 6" descr="G:\Новая папка\Новая папка\f33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504" y="144574"/>
            <a:ext cx="4139952" cy="4139960"/>
          </a:xfrm>
          <a:prstGeom prst="rect">
            <a:avLst/>
          </a:prstGeom>
          <a:noFill/>
        </p:spPr>
      </p:pic>
      <p:pic>
        <p:nvPicPr>
          <p:cNvPr id="6151" name="Picture 7" descr="G:\Новая папка\Новая папка\0001qqe4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52120" y="2838278"/>
            <a:ext cx="2739712" cy="22129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4520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996952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Здоровьесберегающий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компонент </a:t>
            </a:r>
            <a:b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«Энергетическая зарядка»</a:t>
            </a:r>
            <a:endParaRPr lang="ru-RU" i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0007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Акция ЧАС ЗЕМЛИ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517232"/>
            <a:ext cx="8229600" cy="80736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ПРОВОДИТСЯ ЕЖЕГОДНО В ПОСЛЕДНЕЕ ВОСКРЕСЕНЬЕ МАРТА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" t="2428" r="1104" b="29464"/>
          <a:stretch/>
        </p:blipFill>
        <p:spPr bwMode="auto">
          <a:xfrm>
            <a:off x="1754504" y="2060848"/>
            <a:ext cx="6273879" cy="315440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935549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836713"/>
            <a:ext cx="4968552" cy="3168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270366"/>
            <a:ext cx="4122340" cy="35636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72820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ЭКСПО - 2017</a:t>
            </a:r>
            <a:endParaRPr lang="ru-RU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3826768" cy="4389120"/>
          </a:xfrm>
        </p:spPr>
        <p:txBody>
          <a:bodyPr/>
          <a:lstStyle/>
          <a:p>
            <a:r>
              <a:rPr lang="ru-RU" sz="3200" dirty="0">
                <a:solidFill>
                  <a:schemeClr val="tx2">
                    <a:lumMod val="90000"/>
                  </a:schemeClr>
                </a:solidFill>
              </a:rPr>
              <a:t>Выставка пройдет с 10 июня по 10 сентября 2017 года и примет около 100 стран-участниц и 10 международных организаций. </a:t>
            </a:r>
          </a:p>
        </p:txBody>
      </p:sp>
      <p:pic>
        <p:nvPicPr>
          <p:cNvPr id="1026" name="Picture 2" descr="5265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916832"/>
            <a:ext cx="4378548" cy="4378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42938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340768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Рефлексия «Мы выбираем…»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71524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Другая 2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00B050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</TotalTime>
  <Words>675</Words>
  <Application>Microsoft Office PowerPoint</Application>
  <PresentationFormat>Экран (4:3)</PresentationFormat>
  <Paragraphs>55</Paragraphs>
  <Slides>30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Поток</vt:lpstr>
      <vt:lpstr>Урок-конференция «Энергия будущего»</vt:lpstr>
      <vt:lpstr>Презентация PowerPoint</vt:lpstr>
      <vt:lpstr>Презентация PowerPoint</vt:lpstr>
      <vt:lpstr>Вопросы конференции</vt:lpstr>
      <vt:lpstr>ТЕРМОЯДЕРНЫЙ РЕАКТОР ТОКАМАК</vt:lpstr>
      <vt:lpstr>СОЛНЕЧНАЯ ЭНЕРГЕТИКА</vt:lpstr>
      <vt:lpstr>ГИДРОЭЛЕКТРОСТАНЦИИ</vt:lpstr>
      <vt:lpstr>ЭНЕРГИЯ ВЕТРА</vt:lpstr>
      <vt:lpstr>ГЕОТЕРМАЛЬНАЯ ЭНЕРГИЯ</vt:lpstr>
      <vt:lpstr>ЯДЕРНАЯ ЭНЕРГИЯ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Здоровьесберегающий компонент  «Энергетическая зарядка»</vt:lpstr>
      <vt:lpstr>Акция ЧАС ЗЕМЛИ</vt:lpstr>
      <vt:lpstr>Презентация PowerPoint</vt:lpstr>
      <vt:lpstr>ЭКСПО - 2017</vt:lpstr>
      <vt:lpstr>Рефлексия «Мы выбираем…»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Урок-конференция «Энергия будущего»</dc:title>
  <dc:creator>Windows 7</dc:creator>
  <cp:lastModifiedBy>Ноутбук №2</cp:lastModifiedBy>
  <cp:revision>11</cp:revision>
  <dcterms:created xsi:type="dcterms:W3CDTF">2017-03-14T16:01:02Z</dcterms:created>
  <dcterms:modified xsi:type="dcterms:W3CDTF">2017-03-15T07:06:47Z</dcterms:modified>
</cp:coreProperties>
</file>