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79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82" r:id="rId19"/>
    <p:sldId id="281" r:id="rId20"/>
    <p:sldId id="274" r:id="rId21"/>
    <p:sldId id="271" r:id="rId22"/>
    <p:sldId id="275" r:id="rId23"/>
    <p:sldId id="272" r:id="rId24"/>
    <p:sldId id="276" r:id="rId25"/>
    <p:sldId id="273" r:id="rId26"/>
    <p:sldId id="277" r:id="rId27"/>
    <p:sldId id="278" r:id="rId28"/>
    <p:sldId id="280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83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07/12/16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07/12/16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07/12/16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07/12/16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07/12/16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07/12/16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07/12/16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07/12/16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07/12/16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07/12/16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07/12/16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07/12/16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07/12/16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07/12/16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07/12/16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07/12/16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07/12/16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07/12/16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07/12/16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07/12/16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07/12/16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07/12/16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2A120-492C-4BEF-8BCE-E314FDE9EB4A}" type="datetimeFigureOut">
              <a:rPr lang="ru-RU" smtClean="0"/>
              <a:pPr/>
              <a:t>07/12/16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 descr="5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839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8458B-A383-4988-B0F2-64C554160B75}" type="datetimeFigureOut">
              <a:rPr lang="ru-RU" smtClean="0"/>
              <a:pPr/>
              <a:t>07/12/16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 descr="6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839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42852"/>
            <a:ext cx="2357422" cy="898545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МБОУ СОШ№3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6072206"/>
            <a:ext cx="6400800" cy="395278"/>
          </a:xfrm>
        </p:spPr>
        <p:txBody>
          <a:bodyPr>
            <a:noAutofit/>
          </a:bodyPr>
          <a:lstStyle/>
          <a:p>
            <a:pPr algn="l"/>
            <a:r>
              <a:rPr lang="ru-RU" sz="4400" dirty="0" smtClean="0">
                <a:solidFill>
                  <a:srgbClr val="C00000"/>
                </a:solidFill>
              </a:rPr>
              <a:t>Учитель Родионова Л.В.</a:t>
            </a:r>
            <a:endParaRPr lang="ru-RU" sz="4400" dirty="0">
              <a:solidFill>
                <a:srgbClr val="C00000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000364" y="0"/>
            <a:ext cx="6143636" cy="21431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0800000" flipV="1">
            <a:off x="2500298" y="31461"/>
            <a:ext cx="664370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Урок русского языка </a:t>
            </a:r>
          </a:p>
          <a:p>
            <a:r>
              <a:rPr lang="ru-RU" sz="4000" dirty="0" smtClean="0">
                <a:solidFill>
                  <a:srgbClr val="FF0000"/>
                </a:solidFill>
              </a:rPr>
              <a:t>в 4 «В» классе по теме «Правописание глаголов»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00100" y="2071678"/>
            <a:ext cx="7286676" cy="1398587"/>
          </a:xfrm>
        </p:spPr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rgbClr val="0070C0"/>
                </a:solidFill>
              </a:rPr>
              <a:t>- Сначала подумай, потом скажи.</a:t>
            </a:r>
            <a:r>
              <a:rPr lang="ru-RU" dirty="0" smtClean="0">
                <a:solidFill>
                  <a:srgbClr val="0070C0"/>
                </a:solidFill>
              </a:rPr>
              <a:t/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i="1" dirty="0" smtClean="0">
                <a:solidFill>
                  <a:srgbClr val="0070C0"/>
                </a:solidFill>
              </a:rPr>
              <a:t>- Учись слушать, научишься и говорить.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42910" y="3786190"/>
            <a:ext cx="7715304" cy="2286016"/>
          </a:xfrm>
        </p:spPr>
        <p:txBody>
          <a:bodyPr>
            <a:normAutofit/>
          </a:bodyPr>
          <a:lstStyle/>
          <a:p>
            <a:r>
              <a:rPr lang="ru-RU" sz="4000" i="1" dirty="0" smtClean="0">
                <a:solidFill>
                  <a:srgbClr val="0070C0"/>
                </a:solidFill>
              </a:rPr>
              <a:t>- Не стыдись ошибиться, стыдись не учиться.</a:t>
            </a:r>
            <a:r>
              <a:rPr lang="ru-RU" sz="4000" dirty="0" smtClean="0">
                <a:solidFill>
                  <a:srgbClr val="0070C0"/>
                </a:solidFill>
              </a:rPr>
              <a:t/>
            </a:r>
            <a:br>
              <a:rPr lang="ru-RU" sz="4000" dirty="0" smtClean="0">
                <a:solidFill>
                  <a:srgbClr val="0070C0"/>
                </a:solidFill>
              </a:rPr>
            </a:br>
            <a:r>
              <a:rPr lang="ru-RU" sz="4000" i="1" dirty="0" smtClean="0">
                <a:solidFill>
                  <a:srgbClr val="0070C0"/>
                </a:solidFill>
              </a:rPr>
              <a:t>- Знаешь, сам, помоги товарищу.</a:t>
            </a:r>
            <a:endParaRPr lang="ru-RU" sz="4000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143108" y="1357298"/>
            <a:ext cx="6400800" cy="39527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8596" y="357166"/>
            <a:ext cx="1857388" cy="6127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2">
              <a:buNone/>
            </a:pPr>
            <a:r>
              <a:rPr lang="ru-RU" sz="23100" dirty="0" smtClean="0">
                <a:solidFill>
                  <a:srgbClr val="FF0000"/>
                </a:solidFill>
              </a:rPr>
              <a:t>СНЕГ</a:t>
            </a:r>
            <a:endParaRPr lang="ru-RU" sz="231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1539" y="2644170"/>
            <a:ext cx="6957498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600" i="1" dirty="0" smtClean="0"/>
              <a:t>г </a:t>
            </a:r>
            <a:r>
              <a:rPr lang="ru-RU" sz="16600" i="1" dirty="0" err="1" smtClean="0"/>
              <a:t>гг</a:t>
            </a:r>
            <a:r>
              <a:rPr lang="ru-RU" sz="16600" i="1" dirty="0" smtClean="0"/>
              <a:t> </a:t>
            </a:r>
            <a:r>
              <a:rPr lang="ru-RU" sz="16600" i="1" dirty="0" err="1" smtClean="0"/>
              <a:t>ггг</a:t>
            </a:r>
            <a:endParaRPr lang="ru-RU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1785927"/>
            <a:ext cx="785818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err="1" smtClean="0">
                <a:solidFill>
                  <a:srgbClr val="0070C0"/>
                </a:solidFill>
              </a:rPr>
              <a:t>Б_седа</a:t>
            </a:r>
            <a:r>
              <a:rPr lang="ru-RU" sz="6600" dirty="0" smtClean="0">
                <a:solidFill>
                  <a:srgbClr val="0070C0"/>
                </a:solidFill>
              </a:rPr>
              <a:t>, </a:t>
            </a:r>
            <a:r>
              <a:rPr lang="ru-RU" sz="6600" b="1" dirty="0" err="1" smtClean="0">
                <a:solidFill>
                  <a:srgbClr val="0070C0"/>
                </a:solidFill>
              </a:rPr>
              <a:t>б_бл</a:t>
            </a:r>
            <a:r>
              <a:rPr lang="ru-RU" sz="6600" b="1" dirty="0" err="1" smtClean="0">
                <a:solidFill>
                  <a:srgbClr val="0070C0"/>
                </a:solidFill>
              </a:rPr>
              <a:t>__тека</a:t>
            </a:r>
            <a:r>
              <a:rPr lang="ru-RU" sz="6600" b="1" dirty="0" smtClean="0">
                <a:solidFill>
                  <a:srgbClr val="0070C0"/>
                </a:solidFill>
              </a:rPr>
              <a:t>, </a:t>
            </a:r>
            <a:r>
              <a:rPr lang="ru-RU" sz="6600" b="1" dirty="0" err="1" smtClean="0">
                <a:solidFill>
                  <a:srgbClr val="0070C0"/>
                </a:solidFill>
              </a:rPr>
              <a:t>б_лет</a:t>
            </a:r>
            <a:r>
              <a:rPr lang="ru-RU" sz="6600" b="1" dirty="0" smtClean="0">
                <a:solidFill>
                  <a:srgbClr val="0070C0"/>
                </a:solidFill>
              </a:rPr>
              <a:t>, </a:t>
            </a:r>
            <a:r>
              <a:rPr lang="ru-RU" sz="6600" b="1" dirty="0" err="1" smtClean="0">
                <a:solidFill>
                  <a:srgbClr val="0070C0"/>
                </a:solidFill>
              </a:rPr>
              <a:t>б__графия</a:t>
            </a:r>
            <a:r>
              <a:rPr lang="ru-RU" sz="6600" b="1" dirty="0" smtClean="0">
                <a:solidFill>
                  <a:srgbClr val="0070C0"/>
                </a:solidFill>
              </a:rPr>
              <a:t>, </a:t>
            </a:r>
            <a:r>
              <a:rPr lang="ru-RU" sz="6600" b="1" dirty="0" err="1" smtClean="0">
                <a:solidFill>
                  <a:srgbClr val="0070C0"/>
                </a:solidFill>
              </a:rPr>
              <a:t>б_гатство</a:t>
            </a:r>
            <a:r>
              <a:rPr lang="ru-RU" sz="6600" b="1" dirty="0" smtClean="0">
                <a:solidFill>
                  <a:srgbClr val="0070C0"/>
                </a:solidFill>
              </a:rPr>
              <a:t>, </a:t>
            </a:r>
            <a:r>
              <a:rPr lang="ru-RU" sz="6600" b="1" dirty="0" err="1" smtClean="0">
                <a:solidFill>
                  <a:srgbClr val="0070C0"/>
                </a:solidFill>
              </a:rPr>
              <a:t>г_реть</a:t>
            </a:r>
            <a:r>
              <a:rPr lang="ru-RU" sz="6600" b="1" dirty="0" smtClean="0">
                <a:solidFill>
                  <a:srgbClr val="0070C0"/>
                </a:solidFill>
              </a:rPr>
              <a:t>, </a:t>
            </a:r>
            <a:r>
              <a:rPr lang="ru-RU" sz="6600" b="1" dirty="0" err="1" smtClean="0">
                <a:solidFill>
                  <a:srgbClr val="0070C0"/>
                </a:solidFill>
              </a:rPr>
              <a:t>к_л_ндарь</a:t>
            </a:r>
            <a:r>
              <a:rPr lang="ru-RU" sz="6600" b="1" dirty="0" smtClean="0">
                <a:solidFill>
                  <a:srgbClr val="0070C0"/>
                </a:solidFill>
              </a:rPr>
              <a:t>.</a:t>
            </a:r>
            <a:endParaRPr lang="ru-RU" sz="6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1857364"/>
            <a:ext cx="764386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 smtClean="0"/>
              <a:t>Б</a:t>
            </a:r>
            <a:r>
              <a:rPr lang="ru-RU" sz="6600" dirty="0" smtClean="0">
                <a:solidFill>
                  <a:srgbClr val="FF0000"/>
                </a:solidFill>
              </a:rPr>
              <a:t>е</a:t>
            </a:r>
            <a:r>
              <a:rPr lang="ru-RU" sz="6600" dirty="0" smtClean="0"/>
              <a:t>седа, б</a:t>
            </a:r>
            <a:r>
              <a:rPr lang="ru-RU" sz="6600" dirty="0" smtClean="0">
                <a:solidFill>
                  <a:srgbClr val="FF0000"/>
                </a:solidFill>
              </a:rPr>
              <a:t>и</a:t>
            </a:r>
            <a:r>
              <a:rPr lang="ru-RU" sz="6600" dirty="0" smtClean="0"/>
              <a:t>бл</a:t>
            </a:r>
            <a:r>
              <a:rPr lang="ru-RU" sz="6600" dirty="0" smtClean="0">
                <a:solidFill>
                  <a:srgbClr val="FF0000"/>
                </a:solidFill>
              </a:rPr>
              <a:t>ио</a:t>
            </a:r>
            <a:r>
              <a:rPr lang="ru-RU" sz="6600" dirty="0" smtClean="0"/>
              <a:t>тека, б</a:t>
            </a:r>
            <a:r>
              <a:rPr lang="ru-RU" sz="6600" dirty="0" smtClean="0">
                <a:solidFill>
                  <a:srgbClr val="FF0000"/>
                </a:solidFill>
              </a:rPr>
              <a:t>и</a:t>
            </a:r>
            <a:r>
              <a:rPr lang="ru-RU" sz="6600" dirty="0" smtClean="0"/>
              <a:t>лет, б</a:t>
            </a:r>
            <a:r>
              <a:rPr lang="ru-RU" sz="6600" dirty="0" smtClean="0">
                <a:solidFill>
                  <a:srgbClr val="FF0000"/>
                </a:solidFill>
              </a:rPr>
              <a:t>ио</a:t>
            </a:r>
            <a:r>
              <a:rPr lang="ru-RU" sz="6600" dirty="0" smtClean="0"/>
              <a:t>графия, б</a:t>
            </a:r>
            <a:r>
              <a:rPr lang="ru-RU" sz="6600" dirty="0" smtClean="0">
                <a:solidFill>
                  <a:srgbClr val="FF0000"/>
                </a:solidFill>
              </a:rPr>
              <a:t>о</a:t>
            </a:r>
            <a:r>
              <a:rPr lang="ru-RU" sz="6600" dirty="0" smtClean="0"/>
              <a:t>гатство,</a:t>
            </a:r>
            <a:r>
              <a:rPr lang="ru-RU" sz="6600" b="1" dirty="0" smtClean="0"/>
              <a:t> </a:t>
            </a:r>
            <a:r>
              <a:rPr lang="ru-RU" sz="6600" dirty="0" smtClean="0"/>
              <a:t>г</a:t>
            </a:r>
            <a:r>
              <a:rPr lang="ru-RU" sz="6600" dirty="0" smtClean="0">
                <a:solidFill>
                  <a:srgbClr val="FF0000"/>
                </a:solidFill>
              </a:rPr>
              <a:t>о</a:t>
            </a:r>
            <a:r>
              <a:rPr lang="ru-RU" sz="6600" dirty="0" smtClean="0"/>
              <a:t>реть,</a:t>
            </a:r>
            <a:r>
              <a:rPr lang="ru-RU" sz="6600" b="1" dirty="0" smtClean="0"/>
              <a:t> </a:t>
            </a:r>
            <a:r>
              <a:rPr lang="ru-RU" sz="6600" dirty="0" smtClean="0"/>
              <a:t>к</a:t>
            </a:r>
            <a:r>
              <a:rPr lang="ru-RU" sz="6600" dirty="0" smtClean="0">
                <a:solidFill>
                  <a:srgbClr val="FF0000"/>
                </a:solidFill>
              </a:rPr>
              <a:t>а</a:t>
            </a:r>
            <a:r>
              <a:rPr lang="ru-RU" sz="6600" dirty="0" smtClean="0"/>
              <a:t>л</a:t>
            </a:r>
            <a:r>
              <a:rPr lang="ru-RU" sz="6600" dirty="0" smtClean="0">
                <a:solidFill>
                  <a:srgbClr val="FF0000"/>
                </a:solidFill>
              </a:rPr>
              <a:t>е</a:t>
            </a:r>
            <a:r>
              <a:rPr lang="ru-RU" sz="6600" dirty="0" smtClean="0"/>
              <a:t>ндарь.</a:t>
            </a:r>
            <a:endParaRPr lang="ru-RU" sz="6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1785926"/>
            <a:ext cx="750099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 smtClean="0">
                <a:solidFill>
                  <a:srgbClr val="0070C0"/>
                </a:solidFill>
              </a:rPr>
              <a:t>горю</a:t>
            </a:r>
            <a:br>
              <a:rPr lang="ru-RU" sz="6600" dirty="0" smtClean="0">
                <a:solidFill>
                  <a:srgbClr val="0070C0"/>
                </a:solidFill>
              </a:rPr>
            </a:br>
            <a:r>
              <a:rPr lang="ru-RU" sz="6600" dirty="0" smtClean="0">
                <a:solidFill>
                  <a:srgbClr val="0070C0"/>
                </a:solidFill>
              </a:rPr>
              <a:t> горишь</a:t>
            </a:r>
            <a:br>
              <a:rPr lang="ru-RU" sz="6600" dirty="0" smtClean="0">
                <a:solidFill>
                  <a:srgbClr val="0070C0"/>
                </a:solidFill>
              </a:rPr>
            </a:br>
            <a:r>
              <a:rPr lang="ru-RU" sz="6600" dirty="0" smtClean="0">
                <a:solidFill>
                  <a:srgbClr val="0070C0"/>
                </a:solidFill>
              </a:rPr>
              <a:t> горит</a:t>
            </a:r>
            <a:br>
              <a:rPr lang="ru-RU" sz="6600" dirty="0" smtClean="0">
                <a:solidFill>
                  <a:srgbClr val="0070C0"/>
                </a:solidFill>
              </a:rPr>
            </a:br>
            <a:r>
              <a:rPr lang="ru-RU" sz="6600" dirty="0" smtClean="0">
                <a:solidFill>
                  <a:srgbClr val="FF0000"/>
                </a:solidFill>
              </a:rPr>
              <a:t>2 </a:t>
            </a:r>
            <a:r>
              <a:rPr lang="ru-RU" sz="6600" dirty="0" err="1" smtClean="0">
                <a:solidFill>
                  <a:srgbClr val="FF0000"/>
                </a:solidFill>
              </a:rPr>
              <a:t>спр</a:t>
            </a:r>
            <a:r>
              <a:rPr lang="ru-RU" sz="6600" dirty="0" smtClean="0">
                <a:solidFill>
                  <a:srgbClr val="FF0000"/>
                </a:solidFill>
              </a:rPr>
              <a:t>.</a:t>
            </a:r>
            <a:endParaRPr lang="ru-RU" sz="6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9" y="1785926"/>
            <a:ext cx="778674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 smtClean="0">
                <a:solidFill>
                  <a:srgbClr val="FF0000"/>
                </a:solidFill>
              </a:rPr>
              <a:t>Тема: </a:t>
            </a:r>
          </a:p>
          <a:p>
            <a:r>
              <a:rPr lang="ru-RU" sz="6000" dirty="0" smtClean="0">
                <a:solidFill>
                  <a:srgbClr val="FF0000"/>
                </a:solidFill>
              </a:rPr>
              <a:t>«Правописание глаголов»</a:t>
            </a:r>
            <a:endParaRPr lang="ru-RU" sz="6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1785926"/>
            <a:ext cx="75724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b="1" dirty="0" smtClean="0">
                <a:solidFill>
                  <a:srgbClr val="0070C0"/>
                </a:solidFill>
              </a:rPr>
              <a:t>Повторить…             </a:t>
            </a:r>
            <a:br>
              <a:rPr lang="ru-RU" sz="7200" b="1" dirty="0" smtClean="0">
                <a:solidFill>
                  <a:srgbClr val="0070C0"/>
                </a:solidFill>
              </a:rPr>
            </a:br>
            <a:r>
              <a:rPr lang="ru-RU" sz="7200" b="1" dirty="0" smtClean="0">
                <a:solidFill>
                  <a:srgbClr val="0070C0"/>
                </a:solidFill>
              </a:rPr>
              <a:t>Учиться  …        </a:t>
            </a:r>
            <a:br>
              <a:rPr lang="ru-RU" sz="7200" b="1" dirty="0" smtClean="0">
                <a:solidFill>
                  <a:srgbClr val="0070C0"/>
                </a:solidFill>
              </a:rPr>
            </a:br>
            <a:r>
              <a:rPr lang="ru-RU" sz="7200" b="1" dirty="0" smtClean="0">
                <a:solidFill>
                  <a:srgbClr val="0070C0"/>
                </a:solidFill>
              </a:rPr>
              <a:t>Развивать</a:t>
            </a:r>
            <a:r>
              <a:rPr lang="ru-RU" sz="7200" dirty="0" smtClean="0">
                <a:solidFill>
                  <a:srgbClr val="0070C0"/>
                </a:solidFill>
              </a:rPr>
              <a:t>…</a:t>
            </a:r>
            <a:endParaRPr lang="ru-RU" sz="7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1785926"/>
            <a:ext cx="78581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600" dirty="0" smtClean="0">
                <a:solidFill>
                  <a:srgbClr val="0070C0"/>
                </a:solidFill>
              </a:rPr>
              <a:t>1. Глагол – это </a:t>
            </a:r>
            <a:r>
              <a:rPr lang="ru-RU" sz="9600" dirty="0" smtClean="0">
                <a:solidFill>
                  <a:srgbClr val="FF0000"/>
                </a:solidFill>
              </a:rPr>
              <a:t>часть</a:t>
            </a:r>
            <a:r>
              <a:rPr lang="ru-RU" sz="9600" dirty="0" smtClean="0">
                <a:solidFill>
                  <a:srgbClr val="0070C0"/>
                </a:solidFill>
              </a:rPr>
              <a:t> речи.</a:t>
            </a:r>
            <a:endParaRPr lang="ru-RU" sz="9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1785926"/>
            <a:ext cx="778674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dirty="0" smtClean="0">
                <a:solidFill>
                  <a:srgbClr val="0070C0"/>
                </a:solidFill>
              </a:rPr>
              <a:t>2. Глагол отвечает на вопросы</a:t>
            </a:r>
            <a:br>
              <a:rPr lang="ru-RU" sz="7200" dirty="0" smtClean="0">
                <a:solidFill>
                  <a:srgbClr val="0070C0"/>
                </a:solidFill>
              </a:rPr>
            </a:br>
            <a:r>
              <a:rPr lang="ru-RU" sz="7200" dirty="0" smtClean="0">
                <a:solidFill>
                  <a:srgbClr val="FF0000"/>
                </a:solidFill>
              </a:rPr>
              <a:t>что делать?</a:t>
            </a:r>
            <a:br>
              <a:rPr lang="ru-RU" sz="7200" dirty="0" smtClean="0">
                <a:solidFill>
                  <a:srgbClr val="FF0000"/>
                </a:solidFill>
              </a:rPr>
            </a:br>
            <a:r>
              <a:rPr lang="ru-RU" sz="7200" dirty="0" smtClean="0">
                <a:solidFill>
                  <a:srgbClr val="FF0000"/>
                </a:solidFill>
              </a:rPr>
              <a:t>что сделать?</a:t>
            </a:r>
            <a:endParaRPr lang="ru-RU" sz="7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1785927"/>
            <a:ext cx="778674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dirty="0" smtClean="0">
                <a:solidFill>
                  <a:srgbClr val="0070C0"/>
                </a:solidFill>
              </a:rPr>
              <a:t>3. Глагол обозначает</a:t>
            </a:r>
            <a:br>
              <a:rPr lang="ru-RU" sz="7200" dirty="0" smtClean="0">
                <a:solidFill>
                  <a:srgbClr val="0070C0"/>
                </a:solidFill>
              </a:rPr>
            </a:br>
            <a:r>
              <a:rPr lang="ru-RU" sz="7200" dirty="0" smtClean="0">
                <a:solidFill>
                  <a:srgbClr val="FF0000"/>
                </a:solidFill>
              </a:rPr>
              <a:t>действие предмета.</a:t>
            </a:r>
            <a:endParaRPr lang="ru-RU" sz="7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642919"/>
            <a:ext cx="778674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dirty="0" smtClean="0">
                <a:solidFill>
                  <a:srgbClr val="0070C0"/>
                </a:solidFill>
              </a:rPr>
              <a:t>4. У глагола есть три времени</a:t>
            </a:r>
            <a:r>
              <a:rPr lang="ru-RU" sz="7200" dirty="0" smtClean="0">
                <a:solidFill>
                  <a:srgbClr val="FF0000"/>
                </a:solidFill>
              </a:rPr>
              <a:t/>
            </a:r>
            <a:br>
              <a:rPr lang="ru-RU" sz="7200" dirty="0" smtClean="0">
                <a:solidFill>
                  <a:srgbClr val="FF0000"/>
                </a:solidFill>
              </a:rPr>
            </a:br>
            <a:r>
              <a:rPr lang="ru-RU" sz="7200" dirty="0" smtClean="0">
                <a:solidFill>
                  <a:srgbClr val="FF0000"/>
                </a:solidFill>
              </a:rPr>
              <a:t>настоящее,</a:t>
            </a:r>
            <a:br>
              <a:rPr lang="ru-RU" sz="7200" dirty="0" smtClean="0">
                <a:solidFill>
                  <a:srgbClr val="FF0000"/>
                </a:solidFill>
              </a:rPr>
            </a:br>
            <a:r>
              <a:rPr lang="ru-RU" sz="7200" dirty="0" smtClean="0">
                <a:solidFill>
                  <a:srgbClr val="FF0000"/>
                </a:solidFill>
              </a:rPr>
              <a:t>прошедшее,</a:t>
            </a:r>
            <a:br>
              <a:rPr lang="ru-RU" sz="7200" dirty="0" smtClean="0">
                <a:solidFill>
                  <a:srgbClr val="FF0000"/>
                </a:solidFill>
              </a:rPr>
            </a:br>
            <a:r>
              <a:rPr lang="ru-RU" sz="7200" dirty="0" smtClean="0">
                <a:solidFill>
                  <a:srgbClr val="FF0000"/>
                </a:solidFill>
              </a:rPr>
              <a:t>будущее.</a:t>
            </a:r>
            <a:endParaRPr lang="ru-RU" sz="7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1785926"/>
            <a:ext cx="792961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 smtClean="0">
                <a:solidFill>
                  <a:srgbClr val="0070C0"/>
                </a:solidFill>
              </a:rPr>
              <a:t>5. Спряжение глаголов – это</a:t>
            </a:r>
            <a:br>
              <a:rPr lang="ru-RU" sz="6600" dirty="0" smtClean="0">
                <a:solidFill>
                  <a:srgbClr val="0070C0"/>
                </a:solidFill>
              </a:rPr>
            </a:br>
            <a:r>
              <a:rPr lang="ru-RU" sz="6600" dirty="0" smtClean="0">
                <a:solidFill>
                  <a:srgbClr val="FF0000"/>
                </a:solidFill>
              </a:rPr>
              <a:t>изменение по лицам и числам.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214291"/>
            <a:ext cx="778674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 smtClean="0">
                <a:solidFill>
                  <a:srgbClr val="0070C0"/>
                </a:solidFill>
              </a:rPr>
              <a:t>6. Только в прошедшем времени глаголы изменяются</a:t>
            </a:r>
            <a:br>
              <a:rPr lang="ru-RU" sz="6600" dirty="0" smtClean="0">
                <a:solidFill>
                  <a:srgbClr val="0070C0"/>
                </a:solidFill>
              </a:rPr>
            </a:br>
            <a:r>
              <a:rPr lang="ru-RU" sz="6600" dirty="0" smtClean="0">
                <a:solidFill>
                  <a:srgbClr val="FF0000"/>
                </a:solidFill>
              </a:rPr>
              <a:t>в единственном числе по родам.</a:t>
            </a:r>
            <a:endParaRPr lang="ru-RU" sz="6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571480"/>
            <a:ext cx="764386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 smtClean="0">
                <a:solidFill>
                  <a:srgbClr val="0070C0"/>
                </a:solidFill>
              </a:rPr>
              <a:t>7. В предложении чаще всего глагол бывает </a:t>
            </a:r>
            <a:r>
              <a:rPr lang="ru-RU" sz="6600" dirty="0" smtClean="0">
                <a:solidFill>
                  <a:srgbClr val="FF0000"/>
                </a:solidFill>
              </a:rPr>
              <a:t>сказуемым</a:t>
            </a:r>
            <a:r>
              <a:rPr lang="ru-RU" sz="6600" dirty="0" smtClean="0">
                <a:solidFill>
                  <a:srgbClr val="0070C0"/>
                </a:solidFill>
              </a:rPr>
              <a:t> и образует с подлежащим </a:t>
            </a:r>
            <a:r>
              <a:rPr lang="ru-RU" sz="6600" dirty="0" smtClean="0">
                <a:solidFill>
                  <a:srgbClr val="FF0000"/>
                </a:solidFill>
              </a:rPr>
              <a:t>основу предложения.</a:t>
            </a:r>
            <a:endParaRPr lang="ru-RU" sz="6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42910" y="857233"/>
            <a:ext cx="7929618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План.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AutoNum type="arabicPeriod"/>
              <a:tabLst>
                <a:tab pos="228600" algn="l"/>
              </a:tabLst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Распознавать глаголы среди других частей речи.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AutoNum type="arabicPeriod"/>
              <a:tabLst>
                <a:tab pos="228600" algn="l"/>
              </a:tabLst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Определять у глаголов время.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AutoNum type="arabicPeriod"/>
              <a:tabLst>
                <a:tab pos="228600" algn="l"/>
              </a:tabLst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Определять спряжение.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AutoNum type="arabicPeriod"/>
              <a:tabLst>
                <a:tab pos="228600" algn="l"/>
              </a:tabLst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Изменять глаголы прошедшего времени по родам.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AutoNum type="arabicPeriod"/>
              <a:tabLst>
                <a:tab pos="228600" algn="l"/>
              </a:tabLst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предложении выделять основу.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14348" y="1142985"/>
            <a:ext cx="785818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62025" algn="l"/>
              </a:tabLst>
            </a:pP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Наст.вр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               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Прош.вр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            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Буд.вр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6202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слышит                клеил                    бросит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6202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видит	                  строил                   начнёт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6202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смотрит               верил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упадёт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6202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сушишь                таяли                    заплатим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6202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крошишь             сеяли                    заплачешь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6202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топчешь               сияло                   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подежурим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6202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работает              грели                    наберут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6202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сидят                                                   найдут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6202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молчит                                                будут цвести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1785926"/>
            <a:ext cx="778674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>
                <a:solidFill>
                  <a:srgbClr val="0070C0"/>
                </a:solidFill>
              </a:rPr>
              <a:t>Дремл</a:t>
            </a:r>
            <a:r>
              <a:rPr lang="ru-RU" sz="4800" dirty="0" smtClean="0">
                <a:solidFill>
                  <a:srgbClr val="FF0000"/>
                </a:solidFill>
              </a:rPr>
              <a:t>е</a:t>
            </a:r>
            <a:r>
              <a:rPr lang="ru-RU" sz="4800" dirty="0" smtClean="0">
                <a:solidFill>
                  <a:srgbClr val="0070C0"/>
                </a:solidFill>
              </a:rPr>
              <a:t>шь у окна (</a:t>
            </a:r>
            <a:r>
              <a:rPr lang="ru-RU" sz="4800" dirty="0" smtClean="0">
                <a:solidFill>
                  <a:srgbClr val="FF0000"/>
                </a:solidFill>
              </a:rPr>
              <a:t>1 </a:t>
            </a:r>
            <a:r>
              <a:rPr lang="ru-RU" sz="4800" dirty="0" err="1" smtClean="0">
                <a:solidFill>
                  <a:srgbClr val="0070C0"/>
                </a:solidFill>
              </a:rPr>
              <a:t>спр</a:t>
            </a:r>
            <a:r>
              <a:rPr lang="ru-RU" sz="4800" dirty="0" smtClean="0">
                <a:solidFill>
                  <a:srgbClr val="0070C0"/>
                </a:solidFill>
              </a:rPr>
              <a:t>.),  </a:t>
            </a:r>
          </a:p>
          <a:p>
            <a:r>
              <a:rPr lang="ru-RU" sz="4800" dirty="0" smtClean="0">
                <a:solidFill>
                  <a:srgbClr val="0070C0"/>
                </a:solidFill>
              </a:rPr>
              <a:t>пиш</a:t>
            </a:r>
            <a:r>
              <a:rPr lang="ru-RU" sz="4800" dirty="0" smtClean="0">
                <a:solidFill>
                  <a:srgbClr val="FF0000"/>
                </a:solidFill>
              </a:rPr>
              <a:t>е</a:t>
            </a:r>
            <a:r>
              <a:rPr lang="ru-RU" sz="4800" dirty="0" smtClean="0">
                <a:solidFill>
                  <a:srgbClr val="0070C0"/>
                </a:solidFill>
              </a:rPr>
              <a:t>шь письмо (</a:t>
            </a:r>
            <a:r>
              <a:rPr lang="ru-RU" sz="4800" dirty="0" smtClean="0">
                <a:solidFill>
                  <a:srgbClr val="FF0000"/>
                </a:solidFill>
              </a:rPr>
              <a:t>1</a:t>
            </a:r>
            <a:r>
              <a:rPr lang="ru-RU" sz="4800" dirty="0" smtClean="0">
                <a:solidFill>
                  <a:srgbClr val="0070C0"/>
                </a:solidFill>
              </a:rPr>
              <a:t> </a:t>
            </a:r>
            <a:r>
              <a:rPr lang="ru-RU" sz="4800" dirty="0" err="1" smtClean="0">
                <a:solidFill>
                  <a:srgbClr val="0070C0"/>
                </a:solidFill>
              </a:rPr>
              <a:t>спр</a:t>
            </a:r>
            <a:r>
              <a:rPr lang="ru-RU" sz="4800" dirty="0" smtClean="0">
                <a:solidFill>
                  <a:srgbClr val="0070C0"/>
                </a:solidFill>
              </a:rPr>
              <a:t>.), </a:t>
            </a:r>
          </a:p>
          <a:p>
            <a:r>
              <a:rPr lang="ru-RU" sz="4800" dirty="0" smtClean="0">
                <a:solidFill>
                  <a:srgbClr val="0070C0"/>
                </a:solidFill>
              </a:rPr>
              <a:t>относ</a:t>
            </a:r>
            <a:r>
              <a:rPr lang="ru-RU" sz="4800" dirty="0" smtClean="0">
                <a:solidFill>
                  <a:srgbClr val="FF0000"/>
                </a:solidFill>
              </a:rPr>
              <a:t>и</a:t>
            </a:r>
            <a:r>
              <a:rPr lang="ru-RU" sz="4800" dirty="0" smtClean="0">
                <a:solidFill>
                  <a:srgbClr val="0070C0"/>
                </a:solidFill>
              </a:rPr>
              <a:t>шь на почту (</a:t>
            </a:r>
            <a:r>
              <a:rPr lang="ru-RU" sz="4800" dirty="0" smtClean="0">
                <a:solidFill>
                  <a:srgbClr val="FF0000"/>
                </a:solidFill>
              </a:rPr>
              <a:t>2</a:t>
            </a:r>
            <a:r>
              <a:rPr lang="ru-RU" sz="4800" dirty="0" smtClean="0">
                <a:solidFill>
                  <a:srgbClr val="0070C0"/>
                </a:solidFill>
              </a:rPr>
              <a:t> </a:t>
            </a:r>
            <a:r>
              <a:rPr lang="ru-RU" sz="4800" dirty="0" err="1" smtClean="0">
                <a:solidFill>
                  <a:srgbClr val="0070C0"/>
                </a:solidFill>
              </a:rPr>
              <a:t>спр</a:t>
            </a:r>
            <a:r>
              <a:rPr lang="ru-RU" sz="4800" dirty="0" smtClean="0">
                <a:solidFill>
                  <a:srgbClr val="0070C0"/>
                </a:solidFill>
              </a:rPr>
              <a:t>.), проход</a:t>
            </a:r>
            <a:r>
              <a:rPr lang="ru-RU" sz="4800" dirty="0" smtClean="0">
                <a:solidFill>
                  <a:srgbClr val="FF0000"/>
                </a:solidFill>
              </a:rPr>
              <a:t>и</a:t>
            </a:r>
            <a:r>
              <a:rPr lang="ru-RU" sz="4800" dirty="0" smtClean="0">
                <a:solidFill>
                  <a:srgbClr val="0070C0"/>
                </a:solidFill>
              </a:rPr>
              <a:t>м по мосту (</a:t>
            </a:r>
            <a:r>
              <a:rPr lang="ru-RU" sz="4800" dirty="0" smtClean="0">
                <a:solidFill>
                  <a:srgbClr val="FF0000"/>
                </a:solidFill>
              </a:rPr>
              <a:t>2</a:t>
            </a:r>
            <a:r>
              <a:rPr lang="ru-RU" sz="4800" dirty="0" smtClean="0">
                <a:solidFill>
                  <a:srgbClr val="0070C0"/>
                </a:solidFill>
              </a:rPr>
              <a:t> </a:t>
            </a:r>
            <a:r>
              <a:rPr lang="ru-RU" sz="4800" dirty="0" err="1" smtClean="0">
                <a:solidFill>
                  <a:srgbClr val="0070C0"/>
                </a:solidFill>
              </a:rPr>
              <a:t>спр</a:t>
            </a:r>
            <a:r>
              <a:rPr lang="ru-RU" sz="4800" dirty="0" smtClean="0">
                <a:solidFill>
                  <a:srgbClr val="0070C0"/>
                </a:solidFill>
              </a:rPr>
              <a:t>.), слуша</a:t>
            </a:r>
            <a:r>
              <a:rPr lang="ru-RU" sz="4800" dirty="0" smtClean="0">
                <a:solidFill>
                  <a:srgbClr val="FF0000"/>
                </a:solidFill>
              </a:rPr>
              <a:t>е</a:t>
            </a:r>
            <a:r>
              <a:rPr lang="ru-RU" sz="4800" dirty="0" smtClean="0">
                <a:solidFill>
                  <a:srgbClr val="0070C0"/>
                </a:solidFill>
              </a:rPr>
              <a:t>м музыку (</a:t>
            </a:r>
            <a:r>
              <a:rPr lang="ru-RU" sz="4800" dirty="0" smtClean="0">
                <a:solidFill>
                  <a:srgbClr val="FF0000"/>
                </a:solidFill>
              </a:rPr>
              <a:t>2</a:t>
            </a:r>
            <a:r>
              <a:rPr lang="ru-RU" sz="4800" dirty="0" smtClean="0">
                <a:solidFill>
                  <a:srgbClr val="0070C0"/>
                </a:solidFill>
              </a:rPr>
              <a:t> </a:t>
            </a:r>
            <a:r>
              <a:rPr lang="ru-RU" sz="4800" dirty="0" err="1" smtClean="0">
                <a:solidFill>
                  <a:srgbClr val="0070C0"/>
                </a:solidFill>
              </a:rPr>
              <a:t>спр</a:t>
            </a:r>
            <a:r>
              <a:rPr lang="ru-RU" sz="4800" dirty="0" smtClean="0">
                <a:solidFill>
                  <a:srgbClr val="0070C0"/>
                </a:solidFill>
              </a:rPr>
              <a:t>.), </a:t>
            </a:r>
          </a:p>
          <a:p>
            <a:r>
              <a:rPr lang="ru-RU" sz="4800" dirty="0" smtClean="0">
                <a:solidFill>
                  <a:srgbClr val="0070C0"/>
                </a:solidFill>
              </a:rPr>
              <a:t>стел</a:t>
            </a:r>
            <a:r>
              <a:rPr lang="ru-RU" sz="4800" dirty="0" smtClean="0">
                <a:solidFill>
                  <a:srgbClr val="FF0000"/>
                </a:solidFill>
              </a:rPr>
              <a:t>и</a:t>
            </a:r>
            <a:r>
              <a:rPr lang="ru-RU" sz="4800" dirty="0" smtClean="0">
                <a:solidFill>
                  <a:srgbClr val="0070C0"/>
                </a:solidFill>
              </a:rPr>
              <a:t>м палас (</a:t>
            </a:r>
            <a:r>
              <a:rPr lang="ru-RU" sz="4800" dirty="0" smtClean="0">
                <a:solidFill>
                  <a:srgbClr val="FF0000"/>
                </a:solidFill>
              </a:rPr>
              <a:t>1</a:t>
            </a:r>
            <a:r>
              <a:rPr lang="ru-RU" sz="4800" dirty="0" smtClean="0">
                <a:solidFill>
                  <a:srgbClr val="0070C0"/>
                </a:solidFill>
              </a:rPr>
              <a:t> </a:t>
            </a:r>
            <a:r>
              <a:rPr lang="ru-RU" sz="4800" dirty="0" err="1" smtClean="0">
                <a:solidFill>
                  <a:srgbClr val="0070C0"/>
                </a:solidFill>
              </a:rPr>
              <a:t>спр</a:t>
            </a:r>
            <a:r>
              <a:rPr lang="ru-RU" sz="4800" dirty="0" smtClean="0">
                <a:solidFill>
                  <a:srgbClr val="0070C0"/>
                </a:solidFill>
              </a:rPr>
              <a:t>.).</a:t>
            </a:r>
            <a:endParaRPr lang="ru-RU" sz="4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1" y="1785926"/>
            <a:ext cx="792961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600" b="1" dirty="0" smtClean="0">
                <a:solidFill>
                  <a:srgbClr val="0070C0"/>
                </a:solidFill>
              </a:rPr>
              <a:t>Трещит, скрипит, воет, скулил.</a:t>
            </a:r>
            <a:r>
              <a:rPr lang="ru-RU" sz="9600" dirty="0" smtClean="0">
                <a:solidFill>
                  <a:srgbClr val="0070C0"/>
                </a:solidFill>
              </a:rPr>
              <a:t> </a:t>
            </a:r>
            <a:endParaRPr lang="ru-RU" sz="9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1" y="1643050"/>
            <a:ext cx="792961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600" b="1" dirty="0" smtClean="0">
                <a:solidFill>
                  <a:srgbClr val="0070C0"/>
                </a:solidFill>
              </a:rPr>
              <a:t>Трещит, скрипит, воет, </a:t>
            </a:r>
            <a:r>
              <a:rPr lang="ru-RU" sz="9600" b="1" dirty="0" smtClean="0">
                <a:solidFill>
                  <a:srgbClr val="FF0000"/>
                </a:solidFill>
              </a:rPr>
              <a:t>скулил</a:t>
            </a:r>
            <a:r>
              <a:rPr lang="ru-RU" sz="9600" b="1" dirty="0" smtClean="0">
                <a:solidFill>
                  <a:srgbClr val="0070C0"/>
                </a:solidFill>
              </a:rPr>
              <a:t>.</a:t>
            </a:r>
            <a:r>
              <a:rPr lang="ru-RU" sz="9600" dirty="0" smtClean="0">
                <a:solidFill>
                  <a:srgbClr val="0070C0"/>
                </a:solidFill>
              </a:rPr>
              <a:t> </a:t>
            </a:r>
            <a:endParaRPr lang="ru-RU" sz="9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1" y="857232"/>
            <a:ext cx="792961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600" b="1" dirty="0" smtClean="0">
                <a:solidFill>
                  <a:srgbClr val="0070C0"/>
                </a:solidFill>
              </a:rPr>
              <a:t>Встречает, визжал, поскрипывал, дул.</a:t>
            </a:r>
            <a:r>
              <a:rPr lang="ru-RU" sz="9600" dirty="0" smtClean="0">
                <a:solidFill>
                  <a:srgbClr val="0070C0"/>
                </a:solidFill>
              </a:rPr>
              <a:t> </a:t>
            </a:r>
            <a:endParaRPr lang="ru-RU" sz="9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1" y="571480"/>
            <a:ext cx="792961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600" b="1" dirty="0" smtClean="0">
                <a:solidFill>
                  <a:srgbClr val="FF0000"/>
                </a:solidFill>
              </a:rPr>
              <a:t>Встречает, </a:t>
            </a:r>
            <a:r>
              <a:rPr lang="ru-RU" sz="9600" b="1" dirty="0" smtClean="0">
                <a:solidFill>
                  <a:srgbClr val="0070C0"/>
                </a:solidFill>
              </a:rPr>
              <a:t>визжал, поскрипывал, дул.</a:t>
            </a:r>
            <a:r>
              <a:rPr lang="ru-RU" sz="9600" dirty="0" smtClean="0">
                <a:solidFill>
                  <a:srgbClr val="0070C0"/>
                </a:solidFill>
              </a:rPr>
              <a:t> </a:t>
            </a:r>
            <a:endParaRPr lang="ru-RU" sz="9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1" y="714356"/>
            <a:ext cx="792961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600" b="1" dirty="0" smtClean="0">
                <a:solidFill>
                  <a:srgbClr val="0070C0"/>
                </a:solidFill>
              </a:rPr>
              <a:t>Прочитает, запишет, нарисует, удивил.</a:t>
            </a:r>
            <a:endParaRPr lang="ru-RU" sz="9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1" y="1142984"/>
            <a:ext cx="792961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600" b="1" dirty="0" smtClean="0">
                <a:solidFill>
                  <a:srgbClr val="0070C0"/>
                </a:solidFill>
              </a:rPr>
              <a:t>Прочитает, запишет, нарисует, </a:t>
            </a:r>
            <a:r>
              <a:rPr lang="ru-RU" sz="9600" b="1" dirty="0" smtClean="0">
                <a:solidFill>
                  <a:srgbClr val="FF0000"/>
                </a:solidFill>
              </a:rPr>
              <a:t>удивил</a:t>
            </a:r>
            <a:r>
              <a:rPr lang="ru-RU" sz="9600" b="1" dirty="0" smtClean="0">
                <a:solidFill>
                  <a:srgbClr val="0070C0"/>
                </a:solidFill>
              </a:rPr>
              <a:t>.</a:t>
            </a:r>
            <a:endParaRPr lang="ru-RU" sz="9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14348" y="2092880"/>
            <a:ext cx="785818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Скулил, скулила, скулило.</a:t>
            </a:r>
            <a:endParaRPr kumimoji="0" lang="ru-RU" sz="66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Удивил, удивила, удивило</a:t>
            </a:r>
            <a:r>
              <a:rPr lang="ru-RU" sz="6000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714348" y="1857364"/>
            <a:ext cx="785818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Мне было интересно…..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Мне было трудно …..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287</Words>
  <PresentationFormat>Экран (4:3)</PresentationFormat>
  <Paragraphs>52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27</vt:i4>
      </vt:variant>
    </vt:vector>
  </HeadingPairs>
  <TitlesOfParts>
    <vt:vector size="29" baseType="lpstr">
      <vt:lpstr>Тема Office</vt:lpstr>
      <vt:lpstr>Специальное оформление</vt:lpstr>
      <vt:lpstr>МБОУ СОШ№3</vt:lpstr>
      <vt:lpstr>- Сначала подумай, потом скажи. - Учись слушать, научишься и говорить.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СОШ№3</dc:title>
  <cp:lastModifiedBy>x2</cp:lastModifiedBy>
  <cp:revision>25</cp:revision>
  <dcterms:created xsi:type="dcterms:W3CDTF">2011-12-13T19:04:59Z</dcterms:created>
  <dcterms:modified xsi:type="dcterms:W3CDTF">2016-12-07T02:11:40Z</dcterms:modified>
</cp:coreProperties>
</file>