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76" r:id="rId5"/>
    <p:sldId id="278" r:id="rId6"/>
    <p:sldId id="279" r:id="rId7"/>
    <p:sldId id="280" r:id="rId8"/>
    <p:sldId id="281" r:id="rId9"/>
    <p:sldId id="283" r:id="rId10"/>
    <p:sldId id="290" r:id="rId11"/>
    <p:sldId id="291" r:id="rId12"/>
    <p:sldId id="292" r:id="rId13"/>
    <p:sldId id="287" r:id="rId14"/>
    <p:sldId id="294" r:id="rId15"/>
    <p:sldId id="295" r:id="rId16"/>
    <p:sldId id="296" r:id="rId17"/>
    <p:sldId id="297" r:id="rId18"/>
    <p:sldId id="298" r:id="rId19"/>
    <p:sldId id="293" r:id="rId20"/>
    <p:sldId id="288" r:id="rId21"/>
    <p:sldId id="289"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Раздел по умолчанию" id="{30A9D69B-D658-44C0-B0AA-0ABE3819F894}">
          <p14:sldIdLst>
            <p14:sldId id="256"/>
            <p14:sldId id="257"/>
            <p14:sldId id="258"/>
            <p14:sldId id="276"/>
            <p14:sldId id="278"/>
            <p14:sldId id="279"/>
            <p14:sldId id="280"/>
            <p14:sldId id="281"/>
            <p14:sldId id="283"/>
            <p14:sldId id="290"/>
            <p14:sldId id="291"/>
            <p14:sldId id="292"/>
          </p14:sldIdLst>
        </p14:section>
        <p14:section name="Раздел без заголовка" id="{DCD00900-1775-4D7B-9685-8E40A3463878}">
          <p14:sldIdLst>
            <p14:sldId id="287"/>
            <p14:sldId id="293"/>
            <p14:sldId id="288"/>
            <p14:sldId id="289"/>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900" y="2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2B4368-E1B9-4B4C-84B0-4FB3C7333D6B}" type="datetimeFigureOut">
              <a:rPr lang="ru-RU" smtClean="0"/>
              <a:pPr/>
              <a:t>27.02.2017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7C2356-E158-49F8-BFFE-0973416F1FE8}" type="slidenum">
              <a:rPr lang="ru-RU" smtClean="0"/>
              <a:pPr/>
              <a:t>‹#›</a:t>
            </a:fld>
            <a:endParaRPr lang="ru-RU"/>
          </a:p>
        </p:txBody>
      </p:sp>
    </p:spTree>
    <p:extLst>
      <p:ext uri="{BB962C8B-B14F-4D97-AF65-F5344CB8AC3E}">
        <p14:creationId xmlns="" xmlns:p14="http://schemas.microsoft.com/office/powerpoint/2010/main" val="3757315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27.02.2017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27.02.2017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2.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060848"/>
            <a:ext cx="9108403" cy="1728192"/>
          </a:xfrm>
        </p:spPr>
        <p:txBody>
          <a:bodyPr>
            <a:noAutofit/>
          </a:bodyPr>
          <a:lstStyle/>
          <a:p>
            <a:r>
              <a:rPr lang="kk-KZ" sz="4000" b="1" dirty="0" smtClean="0">
                <a:ln w="18000">
                  <a:solidFill>
                    <a:sysClr val="windowText" lastClr="000000"/>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ЖОБАНЫҢ ТАҚЫРЫБЫ</a:t>
            </a:r>
            <a:r>
              <a:rPr lang="kk-KZ" sz="6600" b="1" dirty="0" smtClean="0">
                <a:ln w="18000">
                  <a:solidFill>
                    <a:sysClr val="windowText" lastClr="000000"/>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a:t>
            </a:r>
            <a:br>
              <a:rPr lang="kk-KZ" sz="6600" b="1" dirty="0" smtClean="0">
                <a:ln w="18000">
                  <a:solidFill>
                    <a:sysClr val="windowText" lastClr="000000"/>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br>
            <a:r>
              <a:rPr lang="kk-KZ" sz="6600" b="1" dirty="0" smtClean="0">
                <a:ln w="18000">
                  <a:solidFill>
                    <a:sysClr val="windowText" lastClr="000000"/>
                  </a:solidFill>
                  <a:prstDash val="solid"/>
                  <a:miter lim="800000"/>
                </a:ln>
                <a:solidFill>
                  <a:schemeClr val="bg2">
                    <a:lumMod val="50000"/>
                  </a:schemeClr>
                </a:solidFill>
                <a:effectLst>
                  <a:outerShdw blurRad="25500" dist="23000" dir="7020000" algn="tl">
                    <a:srgbClr val="000000">
                      <a:alpha val="50000"/>
                    </a:srgbClr>
                  </a:outerShdw>
                </a:effectLst>
                <a:latin typeface="Times New Roman" pitchFamily="18" charset="0"/>
                <a:cs typeface="Times New Roman" pitchFamily="18" charset="0"/>
              </a:rPr>
              <a:t>Қазақ халқының</a:t>
            </a:r>
            <a:br>
              <a:rPr lang="kk-KZ" sz="6600" b="1" dirty="0" smtClean="0">
                <a:ln w="18000">
                  <a:solidFill>
                    <a:sysClr val="windowText" lastClr="000000"/>
                  </a:solidFill>
                  <a:prstDash val="solid"/>
                  <a:miter lim="800000"/>
                </a:ln>
                <a:solidFill>
                  <a:schemeClr val="bg2">
                    <a:lumMod val="50000"/>
                  </a:schemeClr>
                </a:solidFill>
                <a:effectLst>
                  <a:outerShdw blurRad="25500" dist="23000" dir="7020000" algn="tl">
                    <a:srgbClr val="000000">
                      <a:alpha val="50000"/>
                    </a:srgbClr>
                  </a:outerShdw>
                </a:effectLst>
                <a:latin typeface="Times New Roman" pitchFamily="18" charset="0"/>
                <a:cs typeface="Times New Roman" pitchFamily="18" charset="0"/>
              </a:rPr>
            </a:br>
            <a:r>
              <a:rPr lang="kk-KZ" sz="6600" b="1" dirty="0" smtClean="0">
                <a:ln w="18000">
                  <a:solidFill>
                    <a:sysClr val="windowText" lastClr="000000"/>
                  </a:solidFill>
                  <a:prstDash val="solid"/>
                  <a:miter lim="800000"/>
                </a:ln>
                <a:solidFill>
                  <a:schemeClr val="bg2">
                    <a:lumMod val="50000"/>
                  </a:schemeClr>
                </a:solidFill>
                <a:effectLst>
                  <a:outerShdw blurRad="25500" dist="23000" dir="7020000" algn="tl">
                    <a:srgbClr val="000000">
                      <a:alpha val="50000"/>
                    </a:srgbClr>
                  </a:outerShdw>
                </a:effectLst>
                <a:latin typeface="Times New Roman" pitchFamily="18" charset="0"/>
                <a:cs typeface="Times New Roman" pitchFamily="18" charset="0"/>
              </a:rPr>
              <a:t> ою-өрнек әлемі</a:t>
            </a:r>
            <a:endParaRPr lang="ru-RU" sz="6600" b="1" dirty="0">
              <a:ln w="18000">
                <a:solidFill>
                  <a:sysClr val="windowText" lastClr="000000"/>
                </a:solidFill>
                <a:prstDash val="solid"/>
                <a:miter lim="800000"/>
              </a:ln>
              <a:solidFill>
                <a:schemeClr val="bg2">
                  <a:lumMod val="50000"/>
                </a:schemeClr>
              </a:solidFill>
              <a:effectLst>
                <a:outerShdw blurRad="25500" dist="23000" dir="7020000" algn="tl">
                  <a:srgbClr val="000000">
                    <a:alpha val="50000"/>
                  </a:srgbClr>
                </a:outerShdw>
              </a:effectLst>
              <a:latin typeface="Times New Roman" pitchFamily="18" charset="0"/>
              <a:cs typeface="Times New Roman" pitchFamily="18" charset="0"/>
            </a:endParaRPr>
          </a:p>
        </p:txBody>
      </p:sp>
      <p:sp>
        <p:nvSpPr>
          <p:cNvPr id="8" name="TextBox 7"/>
          <p:cNvSpPr txBox="1"/>
          <p:nvPr/>
        </p:nvSpPr>
        <p:spPr>
          <a:xfrm>
            <a:off x="3131840" y="5949280"/>
            <a:ext cx="3384376" cy="677108"/>
          </a:xfrm>
          <a:prstGeom prst="rect">
            <a:avLst/>
          </a:prstGeom>
          <a:noFill/>
        </p:spPr>
        <p:txBody>
          <a:bodyPr wrap="square" rtlCol="0">
            <a:spAutoFit/>
          </a:bodyPr>
          <a:lstStyle/>
          <a:p>
            <a:endParaRPr lang="kk-KZ" sz="2000" b="1" dirty="0" smtClean="0">
              <a:solidFill>
                <a:srgbClr val="FF0000"/>
              </a:solidFill>
              <a:latin typeface="Times New Roman" pitchFamily="18" charset="0"/>
              <a:cs typeface="Times New Roman" pitchFamily="18" charset="0"/>
            </a:endParaRPr>
          </a:p>
          <a:p>
            <a:r>
              <a:rPr lang="kk-KZ" b="1" dirty="0" smtClean="0">
                <a:solidFill>
                  <a:srgbClr val="FF0000"/>
                </a:solidFill>
                <a:latin typeface="Times New Roman" pitchFamily="18" charset="0"/>
                <a:cs typeface="Times New Roman" pitchFamily="18" charset="0"/>
              </a:rPr>
              <a:t> </a:t>
            </a:r>
            <a:endParaRPr lang="ru-RU" b="1" dirty="0">
              <a:solidFill>
                <a:srgbClr val="FF0000"/>
              </a:solidFill>
              <a:latin typeface="Times New Roman" pitchFamily="18" charset="0"/>
              <a:cs typeface="Times New Roman" pitchFamily="18" charset="0"/>
            </a:endParaRPr>
          </a:p>
        </p:txBody>
      </p:sp>
      <p:pic>
        <p:nvPicPr>
          <p:cNvPr id="9" name="Рисунок 8" descr="Изображение 102"/>
          <p:cNvPicPr/>
          <p:nvPr/>
        </p:nvPicPr>
        <p:blipFill>
          <a:blip r:embed="rId2" cstate="print">
            <a:lum contrast="64000"/>
          </a:blip>
          <a:srcRect l="3075" t="1054" r="11787" b="57806"/>
          <a:stretch>
            <a:fillRect/>
          </a:stretch>
        </p:blipFill>
        <p:spPr bwMode="auto">
          <a:xfrm rot="2851348">
            <a:off x="-201964" y="5055071"/>
            <a:ext cx="2238375" cy="1513100"/>
          </a:xfrm>
          <a:prstGeom prst="ellipse">
            <a:avLst/>
          </a:prstGeom>
          <a:ln>
            <a:noFill/>
          </a:ln>
          <a:effectLst>
            <a:softEdge rad="112500"/>
          </a:effectLst>
        </p:spPr>
      </p:pic>
      <p:pic>
        <p:nvPicPr>
          <p:cNvPr id="10" name="Рисунок 9" descr="Изображение 102"/>
          <p:cNvPicPr/>
          <p:nvPr/>
        </p:nvPicPr>
        <p:blipFill>
          <a:blip r:embed="rId2" cstate="print">
            <a:lum contrast="64000"/>
          </a:blip>
          <a:srcRect l="3075" t="1054" r="11787" b="57806"/>
          <a:stretch>
            <a:fillRect/>
          </a:stretch>
        </p:blipFill>
        <p:spPr bwMode="auto">
          <a:xfrm rot="8976171">
            <a:off x="-23753" y="146935"/>
            <a:ext cx="2238375" cy="1512392"/>
          </a:xfrm>
          <a:prstGeom prst="ellipse">
            <a:avLst/>
          </a:prstGeom>
          <a:ln>
            <a:noFill/>
          </a:ln>
          <a:effectLst>
            <a:softEdge rad="112500"/>
          </a:effectLst>
        </p:spPr>
      </p:pic>
      <p:pic>
        <p:nvPicPr>
          <p:cNvPr id="11" name="Рисунок 10" descr="Изображение 102"/>
          <p:cNvPicPr/>
          <p:nvPr/>
        </p:nvPicPr>
        <p:blipFill>
          <a:blip r:embed="rId2" cstate="print">
            <a:lum contrast="64000"/>
          </a:blip>
          <a:srcRect l="3075" t="1054" r="11787" b="57806"/>
          <a:stretch>
            <a:fillRect/>
          </a:stretch>
        </p:blipFill>
        <p:spPr bwMode="auto">
          <a:xfrm rot="2851348">
            <a:off x="6985397" y="234272"/>
            <a:ext cx="2238375" cy="1698561"/>
          </a:xfrm>
          <a:prstGeom prst="ellipse">
            <a:avLst/>
          </a:prstGeom>
          <a:ln>
            <a:noFill/>
          </a:ln>
          <a:effectLst>
            <a:softEdge rad="112500"/>
          </a:effectLst>
        </p:spPr>
      </p:pic>
      <p:pic>
        <p:nvPicPr>
          <p:cNvPr id="12" name="Рисунок 11" descr="Изображение 102"/>
          <p:cNvPicPr/>
          <p:nvPr/>
        </p:nvPicPr>
        <p:blipFill>
          <a:blip r:embed="rId2" cstate="print">
            <a:lum contrast="64000"/>
          </a:blip>
          <a:srcRect l="3075" t="1054" r="11787" b="57806"/>
          <a:stretch>
            <a:fillRect/>
          </a:stretch>
        </p:blipFill>
        <p:spPr bwMode="auto">
          <a:xfrm rot="19214830">
            <a:off x="6913582" y="4915628"/>
            <a:ext cx="2238375" cy="1685031"/>
          </a:xfrm>
          <a:prstGeom prst="ellipse">
            <a:avLst/>
          </a:prstGeom>
          <a:ln>
            <a:noFill/>
          </a:ln>
          <a:effectLst>
            <a:softEdge rad="112500"/>
          </a:effectLst>
        </p:spPr>
      </p:pic>
    </p:spTree>
    <p:extLst>
      <p:ext uri="{BB962C8B-B14F-4D97-AF65-F5344CB8AC3E}">
        <p14:creationId xmlns="" xmlns:p14="http://schemas.microsoft.com/office/powerpoint/2010/main" val="3779613710"/>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404664"/>
            <a:ext cx="9144000" cy="5355312"/>
          </a:xfrm>
          <a:prstGeom prst="rect">
            <a:avLst/>
          </a:prstGeom>
        </p:spPr>
        <p:txBody>
          <a:bodyPr wrap="square">
            <a:spAutoFit/>
          </a:bodyPr>
          <a:lstStyle/>
          <a:p>
            <a:r>
              <a:rPr lang="kk-KZ" b="1" dirty="0">
                <a:solidFill>
                  <a:srgbClr val="FF0000"/>
                </a:solidFill>
                <a:latin typeface="Times New Roman" pitchFamily="18" charset="0"/>
                <a:cs typeface="Times New Roman" pitchFamily="18" charset="0"/>
              </a:rPr>
              <a:t>Ғылыми  жобаның  негізгі  мақсаты: </a:t>
            </a:r>
            <a:endParaRPr lang="ru-RU" b="1" dirty="0">
              <a:solidFill>
                <a:srgbClr val="FF0000"/>
              </a:solidFill>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 Қазақ </a:t>
            </a:r>
            <a:r>
              <a:rPr lang="kk-KZ" dirty="0">
                <a:latin typeface="Times New Roman" pitchFamily="18" charset="0"/>
                <a:cs typeface="Times New Roman" pitchFamily="18" charset="0"/>
              </a:rPr>
              <a:t>халқының мәдениетіне тоқтала отырып, оның маңыздылығын ұғыну;</a:t>
            </a:r>
            <a:endParaRPr lang="ru-RU" dirty="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 Рухани </a:t>
            </a:r>
            <a:r>
              <a:rPr lang="kk-KZ" dirty="0">
                <a:latin typeface="Times New Roman" pitchFamily="18" charset="0"/>
                <a:cs typeface="Times New Roman" pitchFamily="18" charset="0"/>
              </a:rPr>
              <a:t>мәдениеттің бөлшегі ретінде қазақ халқының салт дәстүрін зерттей отырып, тарих қойнауындағы ою өрнектердің түрлерін ажырату</a:t>
            </a:r>
            <a:endParaRPr lang="ru-RU" dirty="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 Мәдениетімізге </a:t>
            </a:r>
            <a:r>
              <a:rPr lang="kk-KZ" dirty="0">
                <a:latin typeface="Times New Roman" pitchFamily="18" charset="0"/>
                <a:cs typeface="Times New Roman" pitchFamily="18" charset="0"/>
              </a:rPr>
              <a:t>деген қызығушылықты оята отырып, әлем сахнасында қазақ халқының ою өрнектерін таныту </a:t>
            </a:r>
            <a:endParaRPr lang="ru-RU" dirty="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 Күнделікті  </a:t>
            </a:r>
            <a:r>
              <a:rPr lang="kk-KZ" dirty="0">
                <a:latin typeface="Times New Roman" pitchFamily="18" charset="0"/>
                <a:cs typeface="Times New Roman" pitchFamily="18" charset="0"/>
              </a:rPr>
              <a:t>тұрмыста  қажетті заман талабына  сай заманауи тұрғыда  жаңа  ою өрнекті пайдалана отрып, бұйым  жасап  шығару.</a:t>
            </a:r>
            <a:endParaRPr lang="ru-RU" dirty="0">
              <a:latin typeface="Times New Roman" pitchFamily="18" charset="0"/>
              <a:cs typeface="Times New Roman" pitchFamily="18" charset="0"/>
            </a:endParaRPr>
          </a:p>
          <a:p>
            <a:r>
              <a:rPr lang="kk-KZ" b="1" dirty="0">
                <a:solidFill>
                  <a:srgbClr val="FF0000"/>
                </a:solidFill>
                <a:latin typeface="Times New Roman" pitchFamily="18" charset="0"/>
                <a:cs typeface="Times New Roman" pitchFamily="18" charset="0"/>
              </a:rPr>
              <a:t>Ғылыми  жобаның  гипотезасы</a:t>
            </a:r>
            <a:r>
              <a:rPr lang="kk-KZ" dirty="0">
                <a:solidFill>
                  <a:schemeClr val="accent1">
                    <a:lumMod val="75000"/>
                  </a:schemeClr>
                </a:solidFill>
                <a:latin typeface="Times New Roman" pitchFamily="18" charset="0"/>
                <a:cs typeface="Times New Roman" pitchFamily="18" charset="0"/>
              </a:rPr>
              <a:t>: </a:t>
            </a:r>
            <a:r>
              <a:rPr lang="kk-KZ" dirty="0">
                <a:latin typeface="Times New Roman" pitchFamily="18" charset="0"/>
                <a:cs typeface="Times New Roman" pitchFamily="18" charset="0"/>
              </a:rPr>
              <a:t>Сырмақтың қазіргі  заман талабында  сән  үлгісінен  қалмауы,  қазақтың    ою-өрнектерін  пайдалану  арқылы   ұлттық  салт-дәстүрді  сақтау, жаңарту, жаңа үлгідегі ою өрнектің, сырмақтың қазақ халқы үшін маңыздылығмен таныстыру.</a:t>
            </a:r>
            <a:endParaRPr lang="ru-RU" dirty="0">
              <a:latin typeface="Times New Roman" pitchFamily="18" charset="0"/>
              <a:cs typeface="Times New Roman" pitchFamily="18" charset="0"/>
            </a:endParaRPr>
          </a:p>
          <a:p>
            <a:r>
              <a:rPr lang="kk-KZ" b="1" dirty="0">
                <a:solidFill>
                  <a:srgbClr val="FF0000"/>
                </a:solidFill>
                <a:latin typeface="Times New Roman" pitchFamily="18" charset="0"/>
                <a:cs typeface="Times New Roman" pitchFamily="18" charset="0"/>
              </a:rPr>
              <a:t>Ғылыми  жобаның  зерттеу  кезеңдері:</a:t>
            </a:r>
            <a:endParaRPr lang="ru-RU" b="1" dirty="0">
              <a:solidFill>
                <a:srgbClr val="FF0000"/>
              </a:solidFill>
              <a:latin typeface="Times New Roman" pitchFamily="18" charset="0"/>
              <a:cs typeface="Times New Roman" pitchFamily="18" charset="0"/>
            </a:endParaRPr>
          </a:p>
          <a:p>
            <a:r>
              <a:rPr lang="kk-KZ" dirty="0">
                <a:latin typeface="Times New Roman" pitchFamily="18" charset="0"/>
                <a:cs typeface="Times New Roman" pitchFamily="18" charset="0"/>
              </a:rPr>
              <a:t>1. Қазақ халқының мәдениетіне жалпы шолу жасай отырып, талдау</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2. Сырмақтың әсем, әрі  тұрмыстық  салтта  өте  ыңғайлы  екендігін    дәлелдейтін  мәліметтер  жинастыру, сырмақтың  түрлерімен  танысу.</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3. Оюдың алатын орны мен қазақ үшін маңыздылыңын түсіндіру, оның   сән  үлгісі  ғана емес,  өзіндік  салт-дәстүрі  бар екенін дәлелдеу.</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4. Өзіндік  пікір, тұжырым  жасау.</a:t>
            </a:r>
            <a:endParaRPr lang="ru-RU" dirty="0">
              <a:latin typeface="Times New Roman" pitchFamily="18" charset="0"/>
              <a:cs typeface="Times New Roman" pitchFamily="18" charset="0"/>
            </a:endParaRPr>
          </a:p>
        </p:txBody>
      </p:sp>
      <p:pic>
        <p:nvPicPr>
          <p:cNvPr id="3" name="Рисунок 2" descr="E:\fhfq yjex hf,\фото\мал\қошқармүйіз.jpg"/>
          <p:cNvPicPr/>
          <p:nvPr/>
        </p:nvPicPr>
        <p:blipFill>
          <a:blip r:embed="rId2" cstate="print"/>
          <a:srcRect/>
          <a:stretch>
            <a:fillRect/>
          </a:stretch>
        </p:blipFill>
        <p:spPr bwMode="auto">
          <a:xfrm rot="19438357">
            <a:off x="7178697" y="5064033"/>
            <a:ext cx="1683534" cy="1820721"/>
          </a:xfrm>
          <a:prstGeom prst="ellipse">
            <a:avLst/>
          </a:prstGeom>
          <a:ln>
            <a:noFill/>
          </a:ln>
          <a:effectLst>
            <a:softEdge rad="112500"/>
          </a:effectLst>
        </p:spPr>
      </p:pic>
    </p:spTree>
    <p:extLst>
      <p:ext uri="{BB962C8B-B14F-4D97-AF65-F5344CB8AC3E}">
        <p14:creationId xmlns="" xmlns:p14="http://schemas.microsoft.com/office/powerpoint/2010/main" val="3008809794"/>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barn(inVertical)">
                                      <p:cBhvr>
                                        <p:cTn id="16" dur="500"/>
                                        <p:tgtEl>
                                          <p:spTgt spid="4">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barn(inVertical)">
                                      <p:cBhvr>
                                        <p:cTn id="19" dur="500"/>
                                        <p:tgtEl>
                                          <p:spTgt spid="4">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barn(inVertical)">
                                      <p:cBhvr>
                                        <p:cTn id="22" dur="500"/>
                                        <p:tgtEl>
                                          <p:spTgt spid="4">
                                            <p:txEl>
                                              <p:pRg st="5" end="5"/>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barn(inVertical)">
                                      <p:cBhvr>
                                        <p:cTn id="25" dur="500"/>
                                        <p:tgtEl>
                                          <p:spTgt spid="4">
                                            <p:txEl>
                                              <p:pRg st="6" end="6"/>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barn(inVertical)">
                                      <p:cBhvr>
                                        <p:cTn id="28" dur="500"/>
                                        <p:tgtEl>
                                          <p:spTgt spid="4">
                                            <p:txEl>
                                              <p:pRg st="7" end="7"/>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barn(inVertical)">
                                      <p:cBhvr>
                                        <p:cTn id="31" dur="500"/>
                                        <p:tgtEl>
                                          <p:spTgt spid="4">
                                            <p:txEl>
                                              <p:pRg st="8" end="8"/>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animEffect transition="in" filter="barn(inVertical)">
                                      <p:cBhvr>
                                        <p:cTn id="34" dur="500"/>
                                        <p:tgtEl>
                                          <p:spTgt spid="4">
                                            <p:txEl>
                                              <p:pRg st="9" end="9"/>
                                            </p:txEl>
                                          </p:spTgt>
                                        </p:tgtEl>
                                      </p:cBhvr>
                                    </p:animEffect>
                                  </p:childTnLst>
                                </p:cTn>
                              </p:par>
                              <p:par>
                                <p:cTn id="35" presetID="16" presetClass="entr" presetSubtype="21" fill="hold" nodeType="with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barn(inVertical)">
                                      <p:cBhvr>
                                        <p:cTn id="3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4528" y="260648"/>
            <a:ext cx="8949959" cy="6186309"/>
          </a:xfrm>
          <a:prstGeom prst="rect">
            <a:avLst/>
          </a:prstGeom>
        </p:spPr>
        <p:txBody>
          <a:bodyPr wrap="square">
            <a:spAutoFit/>
          </a:bodyPr>
          <a:lstStyle/>
          <a:p>
            <a:r>
              <a:rPr lang="kk-KZ" b="1" dirty="0">
                <a:solidFill>
                  <a:srgbClr val="FF0000"/>
                </a:solidFill>
                <a:latin typeface="Times New Roman" pitchFamily="18" charset="0"/>
                <a:cs typeface="Times New Roman" pitchFamily="18" charset="0"/>
              </a:rPr>
              <a:t>Ғылыми  жобаның  зерттеу  әдісі: </a:t>
            </a:r>
            <a:endParaRPr lang="ru-RU" dirty="0">
              <a:solidFill>
                <a:srgbClr val="FF0000"/>
              </a:solidFill>
              <a:latin typeface="Times New Roman" pitchFamily="18" charset="0"/>
              <a:cs typeface="Times New Roman" pitchFamily="18" charset="0"/>
            </a:endParaRPr>
          </a:p>
          <a:p>
            <a:r>
              <a:rPr lang="kk-KZ" dirty="0">
                <a:latin typeface="Times New Roman" pitchFamily="18" charset="0"/>
                <a:cs typeface="Times New Roman" pitchFamily="18" charset="0"/>
              </a:rPr>
              <a:t>Тақырыпты  ашу  барысында тарих қойнауын </a:t>
            </a:r>
            <a:r>
              <a:rPr lang="kk-KZ" dirty="0" smtClean="0">
                <a:latin typeface="Times New Roman" pitchFamily="18" charset="0"/>
                <a:cs typeface="Times New Roman" pitchFamily="18" charset="0"/>
              </a:rPr>
              <a:t>зерттей </a:t>
            </a:r>
            <a:r>
              <a:rPr lang="kk-KZ" dirty="0">
                <a:latin typeface="Times New Roman" pitchFamily="18" charset="0"/>
                <a:cs typeface="Times New Roman" pitchFamily="18" charset="0"/>
              </a:rPr>
              <a:t>отырып,  қосымша ауыз   әдебиеті  үлгілеріне   шолу  жасау. Өзіндік  тұжырым  жасай отырып, салыстыру  әдісін  де  қолдану.</a:t>
            </a:r>
            <a:endParaRPr lang="ru-RU" dirty="0">
              <a:latin typeface="Times New Roman" pitchFamily="18" charset="0"/>
              <a:cs typeface="Times New Roman" pitchFamily="18" charset="0"/>
            </a:endParaRPr>
          </a:p>
          <a:p>
            <a:r>
              <a:rPr lang="kk-KZ" b="1" dirty="0">
                <a:solidFill>
                  <a:srgbClr val="FF0000"/>
                </a:solidFill>
                <a:latin typeface="Times New Roman" pitchFamily="18" charset="0"/>
                <a:cs typeface="Times New Roman" pitchFamily="18" charset="0"/>
              </a:rPr>
              <a:t>Ғылыми  жобаның  жаңашылдығы</a:t>
            </a:r>
            <a:r>
              <a:rPr lang="kk-KZ" b="1" dirty="0">
                <a:solidFill>
                  <a:schemeClr val="accent5">
                    <a:lumMod val="75000"/>
                  </a:schemeClr>
                </a:solidFill>
                <a:latin typeface="Times New Roman" pitchFamily="18" charset="0"/>
                <a:cs typeface="Times New Roman" pitchFamily="18" charset="0"/>
              </a:rPr>
              <a:t>:  </a:t>
            </a:r>
            <a:endParaRPr lang="ru-RU" dirty="0">
              <a:solidFill>
                <a:schemeClr val="accent5">
                  <a:lumMod val="75000"/>
                </a:schemeClr>
              </a:solidFill>
              <a:latin typeface="Times New Roman" pitchFamily="18" charset="0"/>
              <a:cs typeface="Times New Roman" pitchFamily="18" charset="0"/>
            </a:endParaRPr>
          </a:p>
          <a:p>
            <a:r>
              <a:rPr lang="kk-KZ" dirty="0">
                <a:latin typeface="Times New Roman" pitchFamily="18" charset="0"/>
                <a:cs typeface="Times New Roman" pitchFamily="18" charset="0"/>
              </a:rPr>
              <a:t>Қазіргі  заманғы  ою-өрнектермен  безендірілген  төсеніштермен қатар заман ағымына сай жасалған дүниелерді  орынды  пайдалануда  өзіндік  пікірімді  айтпақпын.   Ұлттық  салт-дәстүрімізден  алшақтамауға,  құрметтеуге,  жаңартуға шақырамын. </a:t>
            </a:r>
            <a:endParaRPr lang="kk-KZ" dirty="0" smtClean="0">
              <a:latin typeface="Times New Roman" pitchFamily="18" charset="0"/>
              <a:cs typeface="Times New Roman" pitchFamily="18" charset="0"/>
            </a:endParaRPr>
          </a:p>
          <a:p>
            <a:r>
              <a:rPr lang="kk-KZ" b="1" dirty="0">
                <a:solidFill>
                  <a:srgbClr val="FF0000"/>
                </a:solidFill>
                <a:latin typeface="Times New Roman" pitchFamily="18" charset="0"/>
                <a:cs typeface="Times New Roman" pitchFamily="18" charset="0"/>
              </a:rPr>
              <a:t>Ғылыми  жұмыстың  нәтижесі  мен қорытындысы</a:t>
            </a:r>
            <a:r>
              <a:rPr lang="kk-KZ" b="1" dirty="0">
                <a:solidFill>
                  <a:schemeClr val="accent5">
                    <a:lumMod val="75000"/>
                  </a:schemeClr>
                </a:solidFill>
                <a:latin typeface="Times New Roman" pitchFamily="18" charset="0"/>
                <a:cs typeface="Times New Roman" pitchFamily="18" charset="0"/>
              </a:rPr>
              <a:t>: </a:t>
            </a:r>
            <a:endParaRPr lang="ru-RU" dirty="0">
              <a:solidFill>
                <a:schemeClr val="accent5">
                  <a:lumMod val="75000"/>
                </a:schemeClr>
              </a:solidFill>
              <a:latin typeface="Times New Roman" pitchFamily="18" charset="0"/>
              <a:cs typeface="Times New Roman" pitchFamily="18" charset="0"/>
            </a:endParaRPr>
          </a:p>
          <a:p>
            <a:r>
              <a:rPr lang="kk-KZ" dirty="0">
                <a:latin typeface="Times New Roman" pitchFamily="18" charset="0"/>
                <a:cs typeface="Times New Roman" pitchFamily="18" charset="0"/>
              </a:rPr>
              <a:t>Бұл  жұмыстың  нәтижесінде қазақ  ою-өрнектерінің    маңызды   екеніне  көз жеткіздім. Ою ойғанның ойының ұшқыр болатынымен қатар, қазақ қоғамы үшін оның маңыздылығын, мәдениетіміздің қасиеттілігін, ұлттық дүниетаным ерекшелігін танытатын осы өнер саласын заман талабына сай жетілдіріп көркем рухани қазына ретінде пайдалана білдім.</a:t>
            </a:r>
            <a:endParaRPr lang="ru-RU" dirty="0">
              <a:latin typeface="Times New Roman" pitchFamily="18" charset="0"/>
              <a:cs typeface="Times New Roman" pitchFamily="18" charset="0"/>
            </a:endParaRPr>
          </a:p>
          <a:p>
            <a:r>
              <a:rPr lang="kk-KZ" dirty="0">
                <a:solidFill>
                  <a:schemeClr val="accent5">
                    <a:lumMod val="75000"/>
                  </a:schemeClr>
                </a:solidFill>
                <a:latin typeface="Times New Roman" pitchFamily="18" charset="0"/>
                <a:cs typeface="Times New Roman" pitchFamily="18" charset="0"/>
              </a:rPr>
              <a:t> </a:t>
            </a:r>
            <a:r>
              <a:rPr lang="kk-KZ" b="1" dirty="0">
                <a:solidFill>
                  <a:srgbClr val="FF0000"/>
                </a:solidFill>
                <a:latin typeface="Times New Roman" pitchFamily="18" charset="0"/>
                <a:cs typeface="Times New Roman" pitchFamily="18" charset="0"/>
              </a:rPr>
              <a:t>Ғылыми  жұмыстың  практикалық   қолдану  салалары: </a:t>
            </a:r>
            <a:endParaRPr lang="ru-RU" dirty="0">
              <a:solidFill>
                <a:srgbClr val="FF0000"/>
              </a:solidFill>
              <a:latin typeface="Times New Roman" pitchFamily="18" charset="0"/>
              <a:cs typeface="Times New Roman" pitchFamily="18" charset="0"/>
            </a:endParaRPr>
          </a:p>
          <a:p>
            <a:pPr lvl="0"/>
            <a:r>
              <a:rPr lang="kk-KZ" dirty="0">
                <a:latin typeface="Times New Roman" pitchFamily="18" charset="0"/>
                <a:cs typeface="Times New Roman" pitchFamily="18" charset="0"/>
              </a:rPr>
              <a:t>Ою өрнектірді пайдалану арқылы жаңа стилдегі қапеттің жасалуына көз жеткізесіздер;</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Сонымен қатар қазақ оюымен өрнектеліп тоқылған заттарды көрсетпекшімін;</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Заманауи бесіктің әбзелдерін түрлі оюлармен әсемдетіп, оюдың түрлерімен таныстырамын.</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Нәтижесінде ою өрнектің көрік беретінімен қатар, мәдениетіміздің маңызды бөлшегі екеніне көз жеткізіледі.</a:t>
            </a:r>
            <a:endParaRPr lang="ru-RU" dirty="0">
              <a:latin typeface="Times New Roman" pitchFamily="18" charset="0"/>
              <a:cs typeface="Times New Roman" pitchFamily="18" charset="0"/>
            </a:endParaRPr>
          </a:p>
          <a:p>
            <a:endParaRPr lang="ru-RU" dirty="0"/>
          </a:p>
        </p:txBody>
      </p:sp>
    </p:spTree>
    <p:extLst>
      <p:ext uri="{BB962C8B-B14F-4D97-AF65-F5344CB8AC3E}">
        <p14:creationId xmlns="" xmlns:p14="http://schemas.microsoft.com/office/powerpoint/2010/main" val="753908505"/>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2771800" y="2132856"/>
            <a:ext cx="3816424" cy="180020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ru-RU"/>
          </a:p>
        </p:txBody>
      </p:sp>
      <p:sp>
        <p:nvSpPr>
          <p:cNvPr id="5" name="Стрелка вверх 4"/>
          <p:cNvSpPr/>
          <p:nvPr/>
        </p:nvSpPr>
        <p:spPr>
          <a:xfrm>
            <a:off x="4572000" y="1844824"/>
            <a:ext cx="576064" cy="297695"/>
          </a:xfrm>
          <a:prstGeom prst="up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6" name="Стрелка вправо 5"/>
          <p:cNvSpPr/>
          <p:nvPr/>
        </p:nvSpPr>
        <p:spPr>
          <a:xfrm>
            <a:off x="6588224" y="2708920"/>
            <a:ext cx="367928" cy="576064"/>
          </a:xfrm>
          <a:prstGeom prst="right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7" name="Стрелка вниз 6"/>
          <p:cNvSpPr/>
          <p:nvPr/>
        </p:nvSpPr>
        <p:spPr>
          <a:xfrm>
            <a:off x="4572000" y="4077072"/>
            <a:ext cx="504056" cy="350377"/>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8" name="Стрелка влево 7"/>
          <p:cNvSpPr/>
          <p:nvPr/>
        </p:nvSpPr>
        <p:spPr>
          <a:xfrm>
            <a:off x="2339752" y="2852936"/>
            <a:ext cx="432048" cy="432048"/>
          </a:xfrm>
          <a:prstGeom prst="left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9" name="TextBox 8"/>
          <p:cNvSpPr txBox="1"/>
          <p:nvPr/>
        </p:nvSpPr>
        <p:spPr>
          <a:xfrm>
            <a:off x="3203848" y="2492896"/>
            <a:ext cx="2592288" cy="1077218"/>
          </a:xfrm>
          <a:prstGeom prst="rect">
            <a:avLst/>
          </a:prstGeom>
          <a:noFill/>
        </p:spPr>
        <p:txBody>
          <a:bodyPr wrap="square" rtlCol="0">
            <a:spAutoFit/>
          </a:bodyPr>
          <a:lstStyle/>
          <a:p>
            <a:pPr algn="ctr"/>
            <a:r>
              <a:rPr lang="kk-KZ" sz="32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Times New Roman" pitchFamily="18" charset="0"/>
                <a:cs typeface="Times New Roman" pitchFamily="18" charset="0"/>
              </a:rPr>
              <a:t>ОЮ-ӨРНЕК ТҮРЛЕРІ</a:t>
            </a:r>
            <a:endParaRPr lang="ru-RU" sz="32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Times New Roman" pitchFamily="18" charset="0"/>
              <a:cs typeface="Times New Roman" pitchFamily="18" charset="0"/>
            </a:endParaRPr>
          </a:p>
        </p:txBody>
      </p:sp>
      <p:sp>
        <p:nvSpPr>
          <p:cNvPr id="11" name="Овал 10"/>
          <p:cNvSpPr/>
          <p:nvPr/>
        </p:nvSpPr>
        <p:spPr>
          <a:xfrm>
            <a:off x="3446874" y="188640"/>
            <a:ext cx="2781310" cy="16561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12" name="Овал 11"/>
          <p:cNvSpPr/>
          <p:nvPr/>
        </p:nvSpPr>
        <p:spPr>
          <a:xfrm>
            <a:off x="6804248" y="2060848"/>
            <a:ext cx="2160240" cy="175936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13" name="Овал 12"/>
          <p:cNvSpPr/>
          <p:nvPr/>
        </p:nvSpPr>
        <p:spPr>
          <a:xfrm>
            <a:off x="0" y="2348880"/>
            <a:ext cx="2339752" cy="1681433"/>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b="1" dirty="0">
              <a:solidFill>
                <a:schemeClr val="bg1"/>
              </a:solidFill>
            </a:endParaRPr>
          </a:p>
        </p:txBody>
      </p:sp>
      <p:sp>
        <p:nvSpPr>
          <p:cNvPr id="14" name="Овал 13"/>
          <p:cNvSpPr/>
          <p:nvPr/>
        </p:nvSpPr>
        <p:spPr>
          <a:xfrm>
            <a:off x="3491880" y="4437112"/>
            <a:ext cx="2751545" cy="165618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RU"/>
          </a:p>
        </p:txBody>
      </p:sp>
      <p:sp>
        <p:nvSpPr>
          <p:cNvPr id="15" name="TextBox 14"/>
          <p:cNvSpPr txBox="1"/>
          <p:nvPr/>
        </p:nvSpPr>
        <p:spPr>
          <a:xfrm>
            <a:off x="4067944" y="764704"/>
            <a:ext cx="1944216" cy="463406"/>
          </a:xfrm>
          <a:prstGeom prst="rect">
            <a:avLst/>
          </a:prstGeom>
          <a:noFill/>
        </p:spPr>
        <p:txBody>
          <a:bodyPr wrap="square" rtlCol="0">
            <a:spAutoFit/>
          </a:bodyPr>
          <a:lstStyle/>
          <a:p>
            <a:r>
              <a:rPr lang="kk-KZ" sz="2400" b="1" dirty="0" smtClean="0">
                <a:solidFill>
                  <a:schemeClr val="bg1"/>
                </a:solidFill>
                <a:latin typeface="Times New Roman" pitchFamily="18" charset="0"/>
                <a:cs typeface="Times New Roman" pitchFamily="18" charset="0"/>
              </a:rPr>
              <a:t>ӨСІМДІК</a:t>
            </a:r>
            <a:endParaRPr lang="ru-RU" sz="2400" b="1" dirty="0">
              <a:solidFill>
                <a:schemeClr val="bg1"/>
              </a:solidFill>
              <a:latin typeface="Times New Roman" pitchFamily="18" charset="0"/>
              <a:cs typeface="Times New Roman" pitchFamily="18" charset="0"/>
            </a:endParaRPr>
          </a:p>
        </p:txBody>
      </p:sp>
      <p:sp>
        <p:nvSpPr>
          <p:cNvPr id="16" name="TextBox 15"/>
          <p:cNvSpPr txBox="1"/>
          <p:nvPr/>
        </p:nvSpPr>
        <p:spPr>
          <a:xfrm>
            <a:off x="6670359" y="2708920"/>
            <a:ext cx="2473641" cy="523220"/>
          </a:xfrm>
          <a:prstGeom prst="rect">
            <a:avLst/>
          </a:prstGeom>
          <a:noFill/>
        </p:spPr>
        <p:txBody>
          <a:bodyPr wrap="square" rtlCol="0">
            <a:spAutoFit/>
          </a:bodyPr>
          <a:lstStyle/>
          <a:p>
            <a:r>
              <a:rPr lang="kk-KZ" sz="2800" b="1" dirty="0" smtClean="0">
                <a:solidFill>
                  <a:schemeClr val="bg1"/>
                </a:solidFill>
                <a:latin typeface="Times New Roman" pitchFamily="18" charset="0"/>
                <a:cs typeface="Times New Roman" pitchFamily="18" charset="0"/>
              </a:rPr>
              <a:t>ЖАНУАРЛАР</a:t>
            </a:r>
            <a:endParaRPr lang="ru-RU" sz="2800" b="1" dirty="0">
              <a:solidFill>
                <a:schemeClr val="bg1"/>
              </a:solidFill>
              <a:latin typeface="Times New Roman" pitchFamily="18" charset="0"/>
              <a:cs typeface="Times New Roman" pitchFamily="18" charset="0"/>
            </a:endParaRPr>
          </a:p>
        </p:txBody>
      </p:sp>
      <p:sp>
        <p:nvSpPr>
          <p:cNvPr id="17" name="TextBox 16"/>
          <p:cNvSpPr txBox="1"/>
          <p:nvPr/>
        </p:nvSpPr>
        <p:spPr>
          <a:xfrm>
            <a:off x="3851920" y="5013176"/>
            <a:ext cx="2095163" cy="523220"/>
          </a:xfrm>
          <a:prstGeom prst="rect">
            <a:avLst/>
          </a:prstGeom>
          <a:noFill/>
        </p:spPr>
        <p:txBody>
          <a:bodyPr wrap="square" rtlCol="0">
            <a:spAutoFit/>
          </a:bodyPr>
          <a:lstStyle/>
          <a:p>
            <a:r>
              <a:rPr lang="kk-KZ" sz="2800" b="1" dirty="0" smtClean="0">
                <a:solidFill>
                  <a:schemeClr val="bg1"/>
                </a:solidFill>
                <a:latin typeface="Times New Roman" pitchFamily="18" charset="0"/>
                <a:cs typeface="Times New Roman" pitchFamily="18" charset="0"/>
              </a:rPr>
              <a:t>ТАБИҒАТ</a:t>
            </a:r>
            <a:endParaRPr lang="ru-RU" sz="2800" b="1" dirty="0">
              <a:solidFill>
                <a:schemeClr val="bg1"/>
              </a:solidFill>
              <a:latin typeface="Times New Roman" pitchFamily="18" charset="0"/>
              <a:cs typeface="Times New Roman" pitchFamily="18" charset="0"/>
            </a:endParaRPr>
          </a:p>
        </p:txBody>
      </p:sp>
      <p:sp>
        <p:nvSpPr>
          <p:cNvPr id="18" name="TextBox 17"/>
          <p:cNvSpPr txBox="1"/>
          <p:nvPr/>
        </p:nvSpPr>
        <p:spPr>
          <a:xfrm>
            <a:off x="0" y="2996952"/>
            <a:ext cx="2267744" cy="461665"/>
          </a:xfrm>
          <a:prstGeom prst="rect">
            <a:avLst/>
          </a:prstGeom>
          <a:noFill/>
        </p:spPr>
        <p:txBody>
          <a:bodyPr wrap="square" rtlCol="0">
            <a:spAutoFit/>
          </a:bodyPr>
          <a:lstStyle/>
          <a:p>
            <a:r>
              <a:rPr lang="kk-KZ" sz="2400" b="1" dirty="0" smtClean="0">
                <a:solidFill>
                  <a:schemeClr val="bg1"/>
                </a:solidFill>
                <a:latin typeface="Times New Roman" pitchFamily="18" charset="0"/>
                <a:cs typeface="Times New Roman" pitchFamily="18" charset="0"/>
              </a:rPr>
              <a:t>ФИГУРАЛАР</a:t>
            </a:r>
            <a:endParaRPr lang="ru-RU" sz="2800" b="1" dirty="0">
              <a:solidFill>
                <a:schemeClr val="bg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65613479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plus(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plus(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plus(in)">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plus(in)">
                                      <p:cBhvr>
                                        <p:cTn id="2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63588" y="596602"/>
            <a:ext cx="7272808" cy="954107"/>
          </a:xfrm>
          <a:prstGeom prst="rect">
            <a:avLst/>
          </a:prstGeom>
          <a:noFill/>
        </p:spPr>
        <p:txBody>
          <a:bodyPr wrap="square" rtlCol="0">
            <a:spAutoFit/>
          </a:bodyPr>
          <a:lstStyle/>
          <a:p>
            <a:pPr algn="ctr"/>
            <a:r>
              <a:rPr lang="kk-KZ" sz="2800" b="1" dirty="0" smtClean="0">
                <a:solidFill>
                  <a:srgbClr val="FF0000"/>
                </a:solidFill>
                <a:latin typeface="Times New Roman" pitchFamily="18" charset="0"/>
                <a:cs typeface="Times New Roman" pitchFamily="18" charset="0"/>
              </a:rPr>
              <a:t>Аңға,аңның денісіне,ізіне байланысты оюлар</a:t>
            </a:r>
            <a:endParaRPr lang="ru-RU" sz="2800" b="1" dirty="0">
              <a:solidFill>
                <a:srgbClr val="FF0000"/>
              </a:solidFill>
              <a:latin typeface="Times New Roman" pitchFamily="18" charset="0"/>
              <a:cs typeface="Times New Roman" pitchFamily="18" charset="0"/>
            </a:endParaRPr>
          </a:p>
        </p:txBody>
      </p:sp>
      <p:sp>
        <p:nvSpPr>
          <p:cNvPr id="7" name="Блок-схема: сохраненные данные 6"/>
          <p:cNvSpPr/>
          <p:nvPr/>
        </p:nvSpPr>
        <p:spPr>
          <a:xfrm>
            <a:off x="0" y="1916832"/>
            <a:ext cx="2987824" cy="1224136"/>
          </a:xfrm>
          <a:prstGeom prst="flowChartOnlineStorag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8" name="TextBox 7"/>
          <p:cNvSpPr txBox="1"/>
          <p:nvPr/>
        </p:nvSpPr>
        <p:spPr>
          <a:xfrm>
            <a:off x="323528" y="2267290"/>
            <a:ext cx="2088232" cy="523220"/>
          </a:xfrm>
          <a:prstGeom prst="rect">
            <a:avLst/>
          </a:prstGeom>
          <a:noFill/>
        </p:spPr>
        <p:txBody>
          <a:bodyPr wrap="square" rtlCol="0">
            <a:spAutoFit/>
          </a:bodyPr>
          <a:lstStyle/>
          <a:p>
            <a:r>
              <a:rPr lang="kk-KZ" sz="2800" b="1" dirty="0" smtClean="0">
                <a:solidFill>
                  <a:schemeClr val="bg1"/>
                </a:solidFill>
                <a:latin typeface="Times New Roman" pitchFamily="18" charset="0"/>
                <a:cs typeface="Times New Roman" pitchFamily="18" charset="0"/>
              </a:rPr>
              <a:t>БӨРІКӨЗ</a:t>
            </a:r>
            <a:endParaRPr lang="ru-RU" sz="2800" b="1" dirty="0">
              <a:solidFill>
                <a:schemeClr val="bg1"/>
              </a:solidFill>
              <a:latin typeface="Times New Roman" pitchFamily="18" charset="0"/>
              <a:cs typeface="Times New Roman" pitchFamily="18" charset="0"/>
            </a:endParaRPr>
          </a:p>
        </p:txBody>
      </p:sp>
      <p:sp>
        <p:nvSpPr>
          <p:cNvPr id="9" name="Блок-схема: сохраненные данные 8"/>
          <p:cNvSpPr/>
          <p:nvPr/>
        </p:nvSpPr>
        <p:spPr>
          <a:xfrm>
            <a:off x="3203848" y="2636912"/>
            <a:ext cx="2915816" cy="1224136"/>
          </a:xfrm>
          <a:prstGeom prst="flowChartOnlineStorag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10" name="Блок-схема: сохраненные данные 9"/>
          <p:cNvSpPr/>
          <p:nvPr/>
        </p:nvSpPr>
        <p:spPr>
          <a:xfrm>
            <a:off x="6191672" y="1916832"/>
            <a:ext cx="2879812" cy="1224136"/>
          </a:xfrm>
          <a:prstGeom prst="flowChartOnlineStorag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11" name="Блок-схема: сохраненные данные 10"/>
          <p:cNvSpPr/>
          <p:nvPr/>
        </p:nvSpPr>
        <p:spPr>
          <a:xfrm>
            <a:off x="827584" y="4365104"/>
            <a:ext cx="2987824" cy="1214969"/>
          </a:xfrm>
          <a:prstGeom prst="flowChartOnlineStorag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12" name="Блок-схема: сохраненные данные 11"/>
          <p:cNvSpPr/>
          <p:nvPr/>
        </p:nvSpPr>
        <p:spPr>
          <a:xfrm>
            <a:off x="5004048" y="4437112"/>
            <a:ext cx="2915816" cy="1224136"/>
          </a:xfrm>
          <a:prstGeom prst="flowChartOnlineStorag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p>
        </p:txBody>
      </p:sp>
      <p:sp>
        <p:nvSpPr>
          <p:cNvPr id="13" name="TextBox 12"/>
          <p:cNvSpPr txBox="1"/>
          <p:nvPr/>
        </p:nvSpPr>
        <p:spPr>
          <a:xfrm>
            <a:off x="3635896" y="2852936"/>
            <a:ext cx="2049428" cy="461665"/>
          </a:xfrm>
          <a:prstGeom prst="rect">
            <a:avLst/>
          </a:prstGeom>
          <a:noFill/>
        </p:spPr>
        <p:txBody>
          <a:bodyPr wrap="square" rtlCol="0">
            <a:spAutoFit/>
          </a:bodyPr>
          <a:lstStyle/>
          <a:p>
            <a:pPr algn="ctr"/>
            <a:r>
              <a:rPr lang="kk-KZ" sz="2400" b="1" dirty="0" smtClean="0">
                <a:solidFill>
                  <a:schemeClr val="bg1"/>
                </a:solidFill>
                <a:latin typeface="Times New Roman" pitchFamily="18" charset="0"/>
                <a:cs typeface="Times New Roman" pitchFamily="18" charset="0"/>
              </a:rPr>
              <a:t>БӨРІҚҰЛАҚ</a:t>
            </a:r>
            <a:endParaRPr lang="ru-RU" sz="2400" b="1" dirty="0">
              <a:solidFill>
                <a:schemeClr val="bg1"/>
              </a:solidFill>
              <a:latin typeface="Times New Roman" pitchFamily="18" charset="0"/>
              <a:cs typeface="Times New Roman" pitchFamily="18" charset="0"/>
            </a:endParaRPr>
          </a:p>
        </p:txBody>
      </p:sp>
      <p:sp>
        <p:nvSpPr>
          <p:cNvPr id="14" name="TextBox 13"/>
          <p:cNvSpPr txBox="1"/>
          <p:nvPr/>
        </p:nvSpPr>
        <p:spPr>
          <a:xfrm>
            <a:off x="6372200" y="2276872"/>
            <a:ext cx="2325057" cy="523220"/>
          </a:xfrm>
          <a:prstGeom prst="rect">
            <a:avLst/>
          </a:prstGeom>
          <a:noFill/>
        </p:spPr>
        <p:txBody>
          <a:bodyPr wrap="square" rtlCol="0">
            <a:spAutoFit/>
          </a:bodyPr>
          <a:lstStyle/>
          <a:p>
            <a:pPr algn="ctr"/>
            <a:r>
              <a:rPr lang="kk-KZ" sz="2800" b="1" dirty="0" smtClean="0">
                <a:solidFill>
                  <a:schemeClr val="bg1"/>
                </a:solidFill>
                <a:latin typeface="Times New Roman" pitchFamily="18" charset="0"/>
                <a:cs typeface="Times New Roman" pitchFamily="18" charset="0"/>
              </a:rPr>
              <a:t>ИТЕМШЕК</a:t>
            </a:r>
            <a:endParaRPr lang="ru-RU" sz="2800" b="1" dirty="0">
              <a:solidFill>
                <a:schemeClr val="bg1"/>
              </a:solidFill>
              <a:latin typeface="Times New Roman" pitchFamily="18" charset="0"/>
              <a:cs typeface="Times New Roman" pitchFamily="18" charset="0"/>
            </a:endParaRPr>
          </a:p>
        </p:txBody>
      </p:sp>
      <p:sp>
        <p:nvSpPr>
          <p:cNvPr id="15" name="TextBox 14"/>
          <p:cNvSpPr txBox="1"/>
          <p:nvPr/>
        </p:nvSpPr>
        <p:spPr>
          <a:xfrm>
            <a:off x="1115616" y="4653136"/>
            <a:ext cx="1944216" cy="523220"/>
          </a:xfrm>
          <a:prstGeom prst="rect">
            <a:avLst/>
          </a:prstGeom>
          <a:noFill/>
        </p:spPr>
        <p:txBody>
          <a:bodyPr wrap="square" rtlCol="0">
            <a:spAutoFit/>
          </a:bodyPr>
          <a:lstStyle/>
          <a:p>
            <a:pPr algn="ctr"/>
            <a:r>
              <a:rPr lang="kk-KZ" sz="2800" b="1" dirty="0" smtClean="0">
                <a:solidFill>
                  <a:schemeClr val="bg1"/>
                </a:solidFill>
                <a:latin typeface="Times New Roman" pitchFamily="18" charset="0"/>
                <a:cs typeface="Times New Roman" pitchFamily="18" charset="0"/>
              </a:rPr>
              <a:t>ИТТАБАН</a:t>
            </a:r>
            <a:endParaRPr lang="ru-RU" sz="2800" b="1" dirty="0">
              <a:solidFill>
                <a:schemeClr val="bg1"/>
              </a:solidFill>
              <a:latin typeface="Times New Roman" pitchFamily="18" charset="0"/>
              <a:cs typeface="Times New Roman" pitchFamily="18" charset="0"/>
            </a:endParaRPr>
          </a:p>
        </p:txBody>
      </p:sp>
      <p:sp>
        <p:nvSpPr>
          <p:cNvPr id="16" name="TextBox 15"/>
          <p:cNvSpPr txBox="1"/>
          <p:nvPr/>
        </p:nvSpPr>
        <p:spPr>
          <a:xfrm>
            <a:off x="5364088" y="4725144"/>
            <a:ext cx="1944216" cy="523220"/>
          </a:xfrm>
          <a:prstGeom prst="rect">
            <a:avLst/>
          </a:prstGeom>
          <a:noFill/>
        </p:spPr>
        <p:txBody>
          <a:bodyPr wrap="square" rtlCol="0">
            <a:spAutoFit/>
          </a:bodyPr>
          <a:lstStyle/>
          <a:p>
            <a:pPr algn="ctr"/>
            <a:r>
              <a:rPr lang="kk-KZ" sz="2800" b="1" dirty="0" smtClean="0">
                <a:solidFill>
                  <a:schemeClr val="bg1"/>
                </a:solidFill>
                <a:latin typeface="Times New Roman" pitchFamily="18" charset="0"/>
                <a:cs typeface="Times New Roman" pitchFamily="18" charset="0"/>
              </a:rPr>
              <a:t>ИТТІС</a:t>
            </a:r>
            <a:endParaRPr lang="ru-RU" sz="2800" b="1" dirty="0">
              <a:solidFill>
                <a:schemeClr val="bg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71908594"/>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fltVal val="0"/>
                                          </p:val>
                                        </p:tav>
                                        <p:tav tm="100000">
                                          <p:val>
                                            <p:strVal val="#ppt_w"/>
                                          </p:val>
                                        </p:tav>
                                      </p:tavLst>
                                    </p:anim>
                                    <p:anim calcmode="lin" valueType="num">
                                      <p:cBhvr>
                                        <p:cTn id="23" dur="1000" fill="hold"/>
                                        <p:tgtEl>
                                          <p:spTgt spid="8"/>
                                        </p:tgtEl>
                                        <p:attrNameLst>
                                          <p:attrName>ppt_h</p:attrName>
                                        </p:attrNameLst>
                                      </p:cBhvr>
                                      <p:tavLst>
                                        <p:tav tm="0">
                                          <p:val>
                                            <p:fltVal val="0"/>
                                          </p:val>
                                        </p:tav>
                                        <p:tav tm="100000">
                                          <p:val>
                                            <p:strVal val="#ppt_h"/>
                                          </p:val>
                                        </p:tav>
                                      </p:tavLst>
                                    </p:anim>
                                    <p:anim calcmode="lin" valueType="num">
                                      <p:cBhvr>
                                        <p:cTn id="24" dur="1000" fill="hold"/>
                                        <p:tgtEl>
                                          <p:spTgt spid="8"/>
                                        </p:tgtEl>
                                        <p:attrNameLst>
                                          <p:attrName>style.rotation</p:attrName>
                                        </p:attrNameLst>
                                      </p:cBhvr>
                                      <p:tavLst>
                                        <p:tav tm="0">
                                          <p:val>
                                            <p:fltVal val="90"/>
                                          </p:val>
                                        </p:tav>
                                        <p:tav tm="100000">
                                          <p:val>
                                            <p:fltVal val="0"/>
                                          </p:val>
                                        </p:tav>
                                      </p:tavLst>
                                    </p:anim>
                                    <p:animEffect transition="in" filter="fade">
                                      <p:cBhvr>
                                        <p:cTn id="25" dur="1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 calcmode="lin" valueType="num">
                                      <p:cBhvr>
                                        <p:cTn id="32" dur="1000" fill="hold"/>
                                        <p:tgtEl>
                                          <p:spTgt spid="9"/>
                                        </p:tgtEl>
                                        <p:attrNameLst>
                                          <p:attrName>style.rotation</p:attrName>
                                        </p:attrNameLst>
                                      </p:cBhvr>
                                      <p:tavLst>
                                        <p:tav tm="0">
                                          <p:val>
                                            <p:fltVal val="90"/>
                                          </p:val>
                                        </p:tav>
                                        <p:tav tm="100000">
                                          <p:val>
                                            <p:fltVal val="0"/>
                                          </p:val>
                                        </p:tav>
                                      </p:tavLst>
                                    </p:anim>
                                    <p:animEffect transition="in" filter="fade">
                                      <p:cBhvr>
                                        <p:cTn id="33" dur="10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1000" fill="hold"/>
                                        <p:tgtEl>
                                          <p:spTgt spid="13"/>
                                        </p:tgtEl>
                                        <p:attrNameLst>
                                          <p:attrName>ppt_w</p:attrName>
                                        </p:attrNameLst>
                                      </p:cBhvr>
                                      <p:tavLst>
                                        <p:tav tm="0">
                                          <p:val>
                                            <p:fltVal val="0"/>
                                          </p:val>
                                        </p:tav>
                                        <p:tav tm="100000">
                                          <p:val>
                                            <p:strVal val="#ppt_w"/>
                                          </p:val>
                                        </p:tav>
                                      </p:tavLst>
                                    </p:anim>
                                    <p:anim calcmode="lin" valueType="num">
                                      <p:cBhvr>
                                        <p:cTn id="39" dur="1000" fill="hold"/>
                                        <p:tgtEl>
                                          <p:spTgt spid="13"/>
                                        </p:tgtEl>
                                        <p:attrNameLst>
                                          <p:attrName>ppt_h</p:attrName>
                                        </p:attrNameLst>
                                      </p:cBhvr>
                                      <p:tavLst>
                                        <p:tav tm="0">
                                          <p:val>
                                            <p:fltVal val="0"/>
                                          </p:val>
                                        </p:tav>
                                        <p:tav tm="100000">
                                          <p:val>
                                            <p:strVal val="#ppt_h"/>
                                          </p:val>
                                        </p:tav>
                                      </p:tavLst>
                                    </p:anim>
                                    <p:anim calcmode="lin" valueType="num">
                                      <p:cBhvr>
                                        <p:cTn id="40" dur="1000" fill="hold"/>
                                        <p:tgtEl>
                                          <p:spTgt spid="13"/>
                                        </p:tgtEl>
                                        <p:attrNameLst>
                                          <p:attrName>style.rotation</p:attrName>
                                        </p:attrNameLst>
                                      </p:cBhvr>
                                      <p:tavLst>
                                        <p:tav tm="0">
                                          <p:val>
                                            <p:fltVal val="90"/>
                                          </p:val>
                                        </p:tav>
                                        <p:tav tm="100000">
                                          <p:val>
                                            <p:fltVal val="0"/>
                                          </p:val>
                                        </p:tav>
                                      </p:tavLst>
                                    </p:anim>
                                    <p:animEffect transition="in" filter="fade">
                                      <p:cBhvr>
                                        <p:cTn id="41" dur="10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1000" fill="hold"/>
                                        <p:tgtEl>
                                          <p:spTgt spid="10"/>
                                        </p:tgtEl>
                                        <p:attrNameLst>
                                          <p:attrName>ppt_w</p:attrName>
                                        </p:attrNameLst>
                                      </p:cBhvr>
                                      <p:tavLst>
                                        <p:tav tm="0">
                                          <p:val>
                                            <p:fltVal val="0"/>
                                          </p:val>
                                        </p:tav>
                                        <p:tav tm="100000">
                                          <p:val>
                                            <p:strVal val="#ppt_w"/>
                                          </p:val>
                                        </p:tav>
                                      </p:tavLst>
                                    </p:anim>
                                    <p:anim calcmode="lin" valueType="num">
                                      <p:cBhvr>
                                        <p:cTn id="47" dur="1000" fill="hold"/>
                                        <p:tgtEl>
                                          <p:spTgt spid="10"/>
                                        </p:tgtEl>
                                        <p:attrNameLst>
                                          <p:attrName>ppt_h</p:attrName>
                                        </p:attrNameLst>
                                      </p:cBhvr>
                                      <p:tavLst>
                                        <p:tav tm="0">
                                          <p:val>
                                            <p:fltVal val="0"/>
                                          </p:val>
                                        </p:tav>
                                        <p:tav tm="100000">
                                          <p:val>
                                            <p:strVal val="#ppt_h"/>
                                          </p:val>
                                        </p:tav>
                                      </p:tavLst>
                                    </p:anim>
                                    <p:anim calcmode="lin" valueType="num">
                                      <p:cBhvr>
                                        <p:cTn id="48" dur="1000" fill="hold"/>
                                        <p:tgtEl>
                                          <p:spTgt spid="10"/>
                                        </p:tgtEl>
                                        <p:attrNameLst>
                                          <p:attrName>style.rotation</p:attrName>
                                        </p:attrNameLst>
                                      </p:cBhvr>
                                      <p:tavLst>
                                        <p:tav tm="0">
                                          <p:val>
                                            <p:fltVal val="90"/>
                                          </p:val>
                                        </p:tav>
                                        <p:tav tm="100000">
                                          <p:val>
                                            <p:fltVal val="0"/>
                                          </p:val>
                                        </p:tav>
                                      </p:tavLst>
                                    </p:anim>
                                    <p:animEffect transition="in" filter="fade">
                                      <p:cBhvr>
                                        <p:cTn id="49" dur="10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fltVal val="0"/>
                                          </p:val>
                                        </p:tav>
                                        <p:tav tm="100000">
                                          <p:val>
                                            <p:strVal val="#ppt_w"/>
                                          </p:val>
                                        </p:tav>
                                      </p:tavLst>
                                    </p:anim>
                                    <p:anim calcmode="lin" valueType="num">
                                      <p:cBhvr>
                                        <p:cTn id="55" dur="1000" fill="hold"/>
                                        <p:tgtEl>
                                          <p:spTgt spid="14"/>
                                        </p:tgtEl>
                                        <p:attrNameLst>
                                          <p:attrName>ppt_h</p:attrName>
                                        </p:attrNameLst>
                                      </p:cBhvr>
                                      <p:tavLst>
                                        <p:tav tm="0">
                                          <p:val>
                                            <p:fltVal val="0"/>
                                          </p:val>
                                        </p:tav>
                                        <p:tav tm="100000">
                                          <p:val>
                                            <p:strVal val="#ppt_h"/>
                                          </p:val>
                                        </p:tav>
                                      </p:tavLst>
                                    </p:anim>
                                    <p:anim calcmode="lin" valueType="num">
                                      <p:cBhvr>
                                        <p:cTn id="56" dur="1000" fill="hold"/>
                                        <p:tgtEl>
                                          <p:spTgt spid="14"/>
                                        </p:tgtEl>
                                        <p:attrNameLst>
                                          <p:attrName>style.rotation</p:attrName>
                                        </p:attrNameLst>
                                      </p:cBhvr>
                                      <p:tavLst>
                                        <p:tav tm="0">
                                          <p:val>
                                            <p:fltVal val="90"/>
                                          </p:val>
                                        </p:tav>
                                        <p:tav tm="100000">
                                          <p:val>
                                            <p:fltVal val="0"/>
                                          </p:val>
                                        </p:tav>
                                      </p:tavLst>
                                    </p:anim>
                                    <p:animEffect transition="in" filter="fade">
                                      <p:cBhvr>
                                        <p:cTn id="57" dur="10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p:cTn id="62" dur="1000" fill="hold"/>
                                        <p:tgtEl>
                                          <p:spTgt spid="11"/>
                                        </p:tgtEl>
                                        <p:attrNameLst>
                                          <p:attrName>ppt_w</p:attrName>
                                        </p:attrNameLst>
                                      </p:cBhvr>
                                      <p:tavLst>
                                        <p:tav tm="0">
                                          <p:val>
                                            <p:fltVal val="0"/>
                                          </p:val>
                                        </p:tav>
                                        <p:tav tm="100000">
                                          <p:val>
                                            <p:strVal val="#ppt_w"/>
                                          </p:val>
                                        </p:tav>
                                      </p:tavLst>
                                    </p:anim>
                                    <p:anim calcmode="lin" valueType="num">
                                      <p:cBhvr>
                                        <p:cTn id="63" dur="1000" fill="hold"/>
                                        <p:tgtEl>
                                          <p:spTgt spid="11"/>
                                        </p:tgtEl>
                                        <p:attrNameLst>
                                          <p:attrName>ppt_h</p:attrName>
                                        </p:attrNameLst>
                                      </p:cBhvr>
                                      <p:tavLst>
                                        <p:tav tm="0">
                                          <p:val>
                                            <p:fltVal val="0"/>
                                          </p:val>
                                        </p:tav>
                                        <p:tav tm="100000">
                                          <p:val>
                                            <p:strVal val="#ppt_h"/>
                                          </p:val>
                                        </p:tav>
                                      </p:tavLst>
                                    </p:anim>
                                    <p:anim calcmode="lin" valueType="num">
                                      <p:cBhvr>
                                        <p:cTn id="64" dur="1000" fill="hold"/>
                                        <p:tgtEl>
                                          <p:spTgt spid="11"/>
                                        </p:tgtEl>
                                        <p:attrNameLst>
                                          <p:attrName>style.rotation</p:attrName>
                                        </p:attrNameLst>
                                      </p:cBhvr>
                                      <p:tavLst>
                                        <p:tav tm="0">
                                          <p:val>
                                            <p:fltVal val="90"/>
                                          </p:val>
                                        </p:tav>
                                        <p:tav tm="100000">
                                          <p:val>
                                            <p:fltVal val="0"/>
                                          </p:val>
                                        </p:tav>
                                      </p:tavLst>
                                    </p:anim>
                                    <p:animEffect transition="in" filter="fade">
                                      <p:cBhvr>
                                        <p:cTn id="65" dur="1000"/>
                                        <p:tgtEl>
                                          <p:spTgt spid="11"/>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1000" fill="hold"/>
                                        <p:tgtEl>
                                          <p:spTgt spid="15"/>
                                        </p:tgtEl>
                                        <p:attrNameLst>
                                          <p:attrName>ppt_w</p:attrName>
                                        </p:attrNameLst>
                                      </p:cBhvr>
                                      <p:tavLst>
                                        <p:tav tm="0">
                                          <p:val>
                                            <p:fltVal val="0"/>
                                          </p:val>
                                        </p:tav>
                                        <p:tav tm="100000">
                                          <p:val>
                                            <p:strVal val="#ppt_w"/>
                                          </p:val>
                                        </p:tav>
                                      </p:tavLst>
                                    </p:anim>
                                    <p:anim calcmode="lin" valueType="num">
                                      <p:cBhvr>
                                        <p:cTn id="71" dur="1000" fill="hold"/>
                                        <p:tgtEl>
                                          <p:spTgt spid="15"/>
                                        </p:tgtEl>
                                        <p:attrNameLst>
                                          <p:attrName>ppt_h</p:attrName>
                                        </p:attrNameLst>
                                      </p:cBhvr>
                                      <p:tavLst>
                                        <p:tav tm="0">
                                          <p:val>
                                            <p:fltVal val="0"/>
                                          </p:val>
                                        </p:tav>
                                        <p:tav tm="100000">
                                          <p:val>
                                            <p:strVal val="#ppt_h"/>
                                          </p:val>
                                        </p:tav>
                                      </p:tavLst>
                                    </p:anim>
                                    <p:anim calcmode="lin" valueType="num">
                                      <p:cBhvr>
                                        <p:cTn id="72" dur="1000" fill="hold"/>
                                        <p:tgtEl>
                                          <p:spTgt spid="15"/>
                                        </p:tgtEl>
                                        <p:attrNameLst>
                                          <p:attrName>style.rotation</p:attrName>
                                        </p:attrNameLst>
                                      </p:cBhvr>
                                      <p:tavLst>
                                        <p:tav tm="0">
                                          <p:val>
                                            <p:fltVal val="90"/>
                                          </p:val>
                                        </p:tav>
                                        <p:tav tm="100000">
                                          <p:val>
                                            <p:fltVal val="0"/>
                                          </p:val>
                                        </p:tav>
                                      </p:tavLst>
                                    </p:anim>
                                    <p:animEffect transition="in" filter="fade">
                                      <p:cBhvr>
                                        <p:cTn id="73" dur="1000"/>
                                        <p:tgtEl>
                                          <p:spTgt spid="15"/>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grpId="0" nodeType="click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1000" fill="hold"/>
                                        <p:tgtEl>
                                          <p:spTgt spid="12"/>
                                        </p:tgtEl>
                                        <p:attrNameLst>
                                          <p:attrName>ppt_w</p:attrName>
                                        </p:attrNameLst>
                                      </p:cBhvr>
                                      <p:tavLst>
                                        <p:tav tm="0">
                                          <p:val>
                                            <p:fltVal val="0"/>
                                          </p:val>
                                        </p:tav>
                                        <p:tav tm="100000">
                                          <p:val>
                                            <p:strVal val="#ppt_w"/>
                                          </p:val>
                                        </p:tav>
                                      </p:tavLst>
                                    </p:anim>
                                    <p:anim calcmode="lin" valueType="num">
                                      <p:cBhvr>
                                        <p:cTn id="79" dur="1000" fill="hold"/>
                                        <p:tgtEl>
                                          <p:spTgt spid="12"/>
                                        </p:tgtEl>
                                        <p:attrNameLst>
                                          <p:attrName>ppt_h</p:attrName>
                                        </p:attrNameLst>
                                      </p:cBhvr>
                                      <p:tavLst>
                                        <p:tav tm="0">
                                          <p:val>
                                            <p:fltVal val="0"/>
                                          </p:val>
                                        </p:tav>
                                        <p:tav tm="100000">
                                          <p:val>
                                            <p:strVal val="#ppt_h"/>
                                          </p:val>
                                        </p:tav>
                                      </p:tavLst>
                                    </p:anim>
                                    <p:anim calcmode="lin" valueType="num">
                                      <p:cBhvr>
                                        <p:cTn id="80" dur="1000" fill="hold"/>
                                        <p:tgtEl>
                                          <p:spTgt spid="12"/>
                                        </p:tgtEl>
                                        <p:attrNameLst>
                                          <p:attrName>style.rotation</p:attrName>
                                        </p:attrNameLst>
                                      </p:cBhvr>
                                      <p:tavLst>
                                        <p:tav tm="0">
                                          <p:val>
                                            <p:fltVal val="90"/>
                                          </p:val>
                                        </p:tav>
                                        <p:tav tm="100000">
                                          <p:val>
                                            <p:fltVal val="0"/>
                                          </p:val>
                                        </p:tav>
                                      </p:tavLst>
                                    </p:anim>
                                    <p:animEffect transition="in" filter="fade">
                                      <p:cBhvr>
                                        <p:cTn id="81" dur="1000"/>
                                        <p:tgtEl>
                                          <p:spTgt spid="12"/>
                                        </p:tgtEl>
                                      </p:cBhvr>
                                    </p:animEffect>
                                  </p:childTnLst>
                                </p:cTn>
                              </p:par>
                            </p:childTnLst>
                          </p:cTn>
                        </p:par>
                      </p:childTnLst>
                    </p:cTn>
                  </p:par>
                  <p:par>
                    <p:cTn id="82" fill="hold">
                      <p:stCondLst>
                        <p:cond delay="indefinite"/>
                      </p:stCondLst>
                      <p:childTnLst>
                        <p:par>
                          <p:cTn id="83" fill="hold">
                            <p:stCondLst>
                              <p:cond delay="0"/>
                            </p:stCondLst>
                            <p:childTnLst>
                              <p:par>
                                <p:cTn id="84" presetID="31" presetClass="entr" presetSubtype="0" fill="hold" grpId="0" nodeType="click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animBg="1"/>
      <p:bldP spid="10" grpId="0" animBg="1"/>
      <p:bldP spid="11" grpId="0" animBg="1"/>
      <p:bldP spid="12" grpId="0" animBg="1"/>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1600" y="260648"/>
            <a:ext cx="7560840" cy="1077218"/>
          </a:xfrm>
          <a:prstGeom prst="rect">
            <a:avLst/>
          </a:prstGeom>
          <a:noFill/>
        </p:spPr>
        <p:txBody>
          <a:bodyPr wrap="square" rtlCol="0">
            <a:spAutoFit/>
          </a:bodyPr>
          <a:lstStyle/>
          <a:p>
            <a:pPr algn="ctr"/>
            <a:r>
              <a:rPr lang="kk-KZ" sz="3200" b="1" dirty="0" smtClean="0">
                <a:solidFill>
                  <a:srgbClr val="FF0000"/>
                </a:solidFill>
                <a:latin typeface="Times New Roman" pitchFamily="18" charset="0"/>
                <a:cs typeface="Times New Roman" pitchFamily="18" charset="0"/>
              </a:rPr>
              <a:t>ҚҰСТАРҒА БАЙЛАНЫСТЫ ӨРНЕКТЕР</a:t>
            </a:r>
            <a:endParaRPr lang="ru-RU" sz="3200" b="1" dirty="0">
              <a:solidFill>
                <a:srgbClr val="FF0000"/>
              </a:solidFill>
              <a:latin typeface="Times New Roman" pitchFamily="18" charset="0"/>
              <a:cs typeface="Times New Roman" pitchFamily="18" charset="0"/>
            </a:endParaRPr>
          </a:p>
        </p:txBody>
      </p:sp>
      <p:sp>
        <p:nvSpPr>
          <p:cNvPr id="6" name="Прямоугольник с двумя вырезанными противолежащими углами 5"/>
          <p:cNvSpPr/>
          <p:nvPr/>
        </p:nvSpPr>
        <p:spPr>
          <a:xfrm>
            <a:off x="251520" y="1268760"/>
            <a:ext cx="2376264" cy="1224136"/>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с двумя вырезанными противолежащими углами 6"/>
          <p:cNvSpPr/>
          <p:nvPr/>
        </p:nvSpPr>
        <p:spPr>
          <a:xfrm>
            <a:off x="5436096" y="2924944"/>
            <a:ext cx="2376264" cy="1368152"/>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с двумя вырезанными противолежащими углами 7"/>
          <p:cNvSpPr/>
          <p:nvPr/>
        </p:nvSpPr>
        <p:spPr>
          <a:xfrm>
            <a:off x="5796136" y="1340768"/>
            <a:ext cx="2420741" cy="1296144"/>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с двумя вырезанными противолежащими углами 8"/>
          <p:cNvSpPr/>
          <p:nvPr/>
        </p:nvSpPr>
        <p:spPr>
          <a:xfrm>
            <a:off x="251520" y="2924944"/>
            <a:ext cx="2448272" cy="1368152"/>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p:cNvSpPr txBox="1"/>
          <p:nvPr/>
        </p:nvSpPr>
        <p:spPr>
          <a:xfrm>
            <a:off x="5724128" y="3429000"/>
            <a:ext cx="1656184" cy="369332"/>
          </a:xfrm>
          <a:prstGeom prst="rect">
            <a:avLst/>
          </a:prstGeom>
          <a:noFill/>
        </p:spPr>
        <p:txBody>
          <a:bodyPr wrap="square" rtlCol="0">
            <a:spAutoFit/>
          </a:bodyPr>
          <a:lstStyle/>
          <a:p>
            <a:r>
              <a:rPr lang="kk-KZ"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ҚҰСҚАНАТ</a:t>
            </a:r>
            <a:endParaRPr lang="ru-RU" dirty="0">
              <a:latin typeface="Times New Roman" pitchFamily="18" charset="0"/>
              <a:cs typeface="Times New Roman" pitchFamily="18" charset="0"/>
            </a:endParaRPr>
          </a:p>
        </p:txBody>
      </p:sp>
      <p:sp>
        <p:nvSpPr>
          <p:cNvPr id="13" name="TextBox 12"/>
          <p:cNvSpPr txBox="1"/>
          <p:nvPr/>
        </p:nvSpPr>
        <p:spPr>
          <a:xfrm>
            <a:off x="539552" y="1628800"/>
            <a:ext cx="1872208" cy="400110"/>
          </a:xfrm>
          <a:prstGeom prst="rect">
            <a:avLst/>
          </a:prstGeom>
          <a:noFill/>
        </p:spPr>
        <p:txBody>
          <a:bodyPr wrap="square" rtlCol="0">
            <a:spAutoFit/>
          </a:bodyPr>
          <a:lstStyle/>
          <a:p>
            <a:r>
              <a:rPr lang="kk-KZ"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ҚАЗМОЙЫН</a:t>
            </a:r>
            <a:endParaRPr lang="ru-RU" sz="2000" b="1" dirty="0">
              <a:latin typeface="Times New Roman" pitchFamily="18" charset="0"/>
              <a:cs typeface="Times New Roman" pitchFamily="18" charset="0"/>
            </a:endParaRPr>
          </a:p>
        </p:txBody>
      </p:sp>
      <p:sp>
        <p:nvSpPr>
          <p:cNvPr id="14" name="TextBox 13"/>
          <p:cNvSpPr txBox="1"/>
          <p:nvPr/>
        </p:nvSpPr>
        <p:spPr>
          <a:xfrm>
            <a:off x="683568" y="3429000"/>
            <a:ext cx="1656184" cy="369332"/>
          </a:xfrm>
          <a:prstGeom prst="rect">
            <a:avLst/>
          </a:prstGeom>
          <a:noFill/>
        </p:spPr>
        <p:txBody>
          <a:bodyPr wrap="square" rtlCol="0">
            <a:spAutoFit/>
          </a:bodyPr>
          <a:lstStyle/>
          <a:p>
            <a:r>
              <a:rPr lang="kk-KZ"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ҚАЗТАБАН</a:t>
            </a:r>
            <a:endParaRPr lang="ru-RU" dirty="0">
              <a:latin typeface="Times New Roman" pitchFamily="18" charset="0"/>
              <a:cs typeface="Times New Roman" pitchFamily="18" charset="0"/>
            </a:endParaRPr>
          </a:p>
        </p:txBody>
      </p:sp>
      <p:sp>
        <p:nvSpPr>
          <p:cNvPr id="15" name="TextBox 14"/>
          <p:cNvSpPr txBox="1"/>
          <p:nvPr/>
        </p:nvSpPr>
        <p:spPr>
          <a:xfrm>
            <a:off x="5940152" y="1772816"/>
            <a:ext cx="2060701" cy="369332"/>
          </a:xfrm>
          <a:prstGeom prst="rect">
            <a:avLst/>
          </a:prstGeom>
          <a:noFill/>
        </p:spPr>
        <p:txBody>
          <a:bodyPr wrap="square" rtlCol="0">
            <a:spAutoFit/>
          </a:bodyPr>
          <a:lstStyle/>
          <a:p>
            <a:r>
              <a:rPr lang="kk-KZ"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ҚҰСМҰРЫН</a:t>
            </a:r>
            <a:endParaRPr lang="ru-RU" dirty="0">
              <a:latin typeface="Times New Roman" pitchFamily="18" charset="0"/>
              <a:cs typeface="Times New Roman" pitchFamily="18" charset="0"/>
            </a:endParaRPr>
          </a:p>
        </p:txBody>
      </p:sp>
      <p:sp>
        <p:nvSpPr>
          <p:cNvPr id="11" name="Прямоугольник с двумя вырезанными противолежащими углами 10"/>
          <p:cNvSpPr/>
          <p:nvPr/>
        </p:nvSpPr>
        <p:spPr>
          <a:xfrm>
            <a:off x="5148064" y="4797152"/>
            <a:ext cx="2520280" cy="1296144"/>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АҚҚУ МОЙЫН</a:t>
            </a:r>
            <a:endParaRPr lang="ru-RU" b="1" dirty="0">
              <a:latin typeface="Times New Roman" pitchFamily="18" charset="0"/>
              <a:cs typeface="Times New Roman" pitchFamily="18" charset="0"/>
            </a:endParaRPr>
          </a:p>
        </p:txBody>
      </p:sp>
      <p:sp>
        <p:nvSpPr>
          <p:cNvPr id="16" name="Прямоугольник с двумя вырезанными противолежащими углами 15"/>
          <p:cNvSpPr/>
          <p:nvPr/>
        </p:nvSpPr>
        <p:spPr>
          <a:xfrm>
            <a:off x="899592" y="4797152"/>
            <a:ext cx="2437420" cy="1296144"/>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latin typeface="Times New Roman" pitchFamily="18" charset="0"/>
                <a:cs typeface="Times New Roman" pitchFamily="18" charset="0"/>
              </a:rPr>
              <a:t>ҚҰСҰШТЫ</a:t>
            </a:r>
            <a:endParaRPr lang="ru-RU" b="1" dirty="0">
              <a:latin typeface="Times New Roman" pitchFamily="18" charset="0"/>
              <a:cs typeface="Times New Roman" pitchFamily="18" charset="0"/>
            </a:endParaRPr>
          </a:p>
        </p:txBody>
      </p:sp>
    </p:spTree>
    <p:extLst>
      <p:ext uri="{BB962C8B-B14F-4D97-AF65-F5344CB8AC3E}">
        <p14:creationId xmlns="" xmlns:p14="http://schemas.microsoft.com/office/powerpoint/2010/main" val="1103356195"/>
      </p:ext>
    </p:extLst>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229600" cy="1143000"/>
          </a:xfrm>
        </p:spPr>
        <p:txBody>
          <a:bodyPr>
            <a:noAutofit/>
          </a:bodyPr>
          <a:lstStyle/>
          <a:p>
            <a:r>
              <a:rPr lang="kk-KZ" sz="2800" b="1" dirty="0" smtClean="0">
                <a:solidFill>
                  <a:srgbClr val="FF0000"/>
                </a:solidFill>
                <a:latin typeface="Times New Roman" pitchFamily="18" charset="0"/>
                <a:cs typeface="Times New Roman" pitchFamily="18" charset="0"/>
              </a:rPr>
              <a:t>Жер, гүл, жапырақ, су, өсімдік, бұтақ бейнелі өрнектер</a:t>
            </a:r>
            <a:endParaRPr lang="ru-RU" sz="2800" b="1" dirty="0">
              <a:solidFill>
                <a:srgbClr val="FF0000"/>
              </a:solidFill>
              <a:latin typeface="Times New Roman" pitchFamily="18" charset="0"/>
              <a:cs typeface="Times New Roman" pitchFamily="18" charset="0"/>
            </a:endParaRPr>
          </a:p>
        </p:txBody>
      </p:sp>
      <p:sp>
        <p:nvSpPr>
          <p:cNvPr id="4" name="Блок-схема: перфолента 3"/>
          <p:cNvSpPr/>
          <p:nvPr/>
        </p:nvSpPr>
        <p:spPr>
          <a:xfrm>
            <a:off x="251520" y="1628800"/>
            <a:ext cx="1872208" cy="108012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Блок-схема: перфолента 4"/>
          <p:cNvSpPr/>
          <p:nvPr/>
        </p:nvSpPr>
        <p:spPr>
          <a:xfrm>
            <a:off x="2339752" y="1387701"/>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Блок-схема: перфолента 5"/>
          <p:cNvSpPr/>
          <p:nvPr/>
        </p:nvSpPr>
        <p:spPr>
          <a:xfrm>
            <a:off x="4211960" y="1356048"/>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Блок-схема: перфолента 6"/>
          <p:cNvSpPr/>
          <p:nvPr/>
        </p:nvSpPr>
        <p:spPr>
          <a:xfrm>
            <a:off x="6169636" y="1356048"/>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Блок-схема: перфолента 7"/>
          <p:cNvSpPr/>
          <p:nvPr/>
        </p:nvSpPr>
        <p:spPr>
          <a:xfrm>
            <a:off x="467544" y="4509120"/>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Блок-схема: перфолента 8"/>
          <p:cNvSpPr/>
          <p:nvPr/>
        </p:nvSpPr>
        <p:spPr>
          <a:xfrm>
            <a:off x="6179763" y="2542278"/>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Блок-схема: перфолента 9"/>
          <p:cNvSpPr/>
          <p:nvPr/>
        </p:nvSpPr>
        <p:spPr>
          <a:xfrm>
            <a:off x="4211960" y="2542278"/>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Блок-схема: перфолента 10"/>
          <p:cNvSpPr/>
          <p:nvPr/>
        </p:nvSpPr>
        <p:spPr>
          <a:xfrm>
            <a:off x="2339752" y="2508176"/>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Блок-схема: перфолента 11"/>
          <p:cNvSpPr/>
          <p:nvPr/>
        </p:nvSpPr>
        <p:spPr>
          <a:xfrm>
            <a:off x="251520" y="2996952"/>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Блок-схема: перфолента 13"/>
          <p:cNvSpPr/>
          <p:nvPr/>
        </p:nvSpPr>
        <p:spPr>
          <a:xfrm>
            <a:off x="3478204" y="5013176"/>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Блок-схема: перфолента 15"/>
          <p:cNvSpPr/>
          <p:nvPr/>
        </p:nvSpPr>
        <p:spPr>
          <a:xfrm>
            <a:off x="6179763" y="3694406"/>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Блок-схема: перфолента 16"/>
          <p:cNvSpPr/>
          <p:nvPr/>
        </p:nvSpPr>
        <p:spPr>
          <a:xfrm>
            <a:off x="4364360" y="3694406"/>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Блок-схема: перфолента 17"/>
          <p:cNvSpPr/>
          <p:nvPr/>
        </p:nvSpPr>
        <p:spPr>
          <a:xfrm>
            <a:off x="2412256" y="3679731"/>
            <a:ext cx="1656184" cy="1152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TextBox 19"/>
          <p:cNvSpPr txBox="1"/>
          <p:nvPr/>
        </p:nvSpPr>
        <p:spPr>
          <a:xfrm>
            <a:off x="539552" y="1988840"/>
            <a:ext cx="1368152" cy="400110"/>
          </a:xfrm>
          <a:prstGeom prst="rect">
            <a:avLst/>
          </a:prstGeom>
          <a:noFill/>
        </p:spPr>
        <p:txBody>
          <a:bodyPr wrap="square" rtlCol="0">
            <a:spAutoFit/>
          </a:bodyPr>
          <a:lstStyle/>
          <a:p>
            <a:pPr algn="ctr"/>
            <a:r>
              <a:rPr lang="kk-KZ" sz="2000" dirty="0" smtClean="0">
                <a:solidFill>
                  <a:srgbClr val="FF0000"/>
                </a:solidFill>
                <a:latin typeface="Times New Roman" pitchFamily="18" charset="0"/>
                <a:cs typeface="Times New Roman" pitchFamily="18" charset="0"/>
              </a:rPr>
              <a:t>ағаш</a:t>
            </a:r>
            <a:endParaRPr lang="ru-RU" sz="2000" dirty="0">
              <a:solidFill>
                <a:srgbClr val="FF0000"/>
              </a:solidFill>
              <a:latin typeface="Times New Roman" pitchFamily="18" charset="0"/>
              <a:cs typeface="Times New Roman" pitchFamily="18" charset="0"/>
            </a:endParaRPr>
          </a:p>
        </p:txBody>
      </p:sp>
      <p:sp>
        <p:nvSpPr>
          <p:cNvPr id="21" name="TextBox 20"/>
          <p:cNvSpPr txBox="1"/>
          <p:nvPr/>
        </p:nvSpPr>
        <p:spPr>
          <a:xfrm>
            <a:off x="2555776" y="1844824"/>
            <a:ext cx="1008112" cy="400110"/>
          </a:xfrm>
          <a:prstGeom prst="rect">
            <a:avLst/>
          </a:prstGeom>
          <a:noFill/>
        </p:spPr>
        <p:txBody>
          <a:bodyPr wrap="square" rtlCol="0">
            <a:spAutoFit/>
          </a:bodyPr>
          <a:lstStyle/>
          <a:p>
            <a:r>
              <a:rPr lang="kk-KZ" sz="2000" dirty="0" smtClean="0">
                <a:solidFill>
                  <a:srgbClr val="FF0000"/>
                </a:solidFill>
                <a:latin typeface="Times New Roman" pitchFamily="18" charset="0"/>
                <a:cs typeface="Times New Roman" pitchFamily="18" charset="0"/>
              </a:rPr>
              <a:t>бітпес</a:t>
            </a:r>
            <a:endParaRPr lang="ru-RU" sz="2000" dirty="0">
              <a:solidFill>
                <a:srgbClr val="FF0000"/>
              </a:solidFill>
              <a:latin typeface="Times New Roman" pitchFamily="18" charset="0"/>
              <a:cs typeface="Times New Roman" pitchFamily="18" charset="0"/>
            </a:endParaRPr>
          </a:p>
        </p:txBody>
      </p:sp>
      <p:sp>
        <p:nvSpPr>
          <p:cNvPr id="22" name="TextBox 21"/>
          <p:cNvSpPr txBox="1"/>
          <p:nvPr/>
        </p:nvSpPr>
        <p:spPr>
          <a:xfrm>
            <a:off x="4539406" y="1779099"/>
            <a:ext cx="1189964" cy="461665"/>
          </a:xfrm>
          <a:prstGeom prst="rect">
            <a:avLst/>
          </a:prstGeom>
          <a:noFill/>
        </p:spPr>
        <p:txBody>
          <a:bodyPr wrap="square" rtlCol="0">
            <a:spAutoFit/>
          </a:bodyPr>
          <a:lstStyle/>
          <a:p>
            <a:pPr algn="ctr"/>
            <a:r>
              <a:rPr lang="kk-KZ" sz="2400" b="1" dirty="0" smtClean="0">
                <a:solidFill>
                  <a:srgbClr val="FF0000"/>
                </a:solidFill>
              </a:rPr>
              <a:t>г</a:t>
            </a:r>
            <a:r>
              <a:rPr lang="kk-KZ" sz="2000" b="1" dirty="0" smtClean="0">
                <a:solidFill>
                  <a:srgbClr val="FF0000"/>
                </a:solidFill>
              </a:rPr>
              <a:t>үл</a:t>
            </a:r>
            <a:endParaRPr lang="ru-RU" sz="2000" b="1" dirty="0">
              <a:solidFill>
                <a:srgbClr val="FF0000"/>
              </a:solidFill>
            </a:endParaRPr>
          </a:p>
        </p:txBody>
      </p:sp>
      <p:sp>
        <p:nvSpPr>
          <p:cNvPr id="23" name="TextBox 22"/>
          <p:cNvSpPr txBox="1"/>
          <p:nvPr/>
        </p:nvSpPr>
        <p:spPr>
          <a:xfrm>
            <a:off x="6444208" y="1772816"/>
            <a:ext cx="1152128" cy="400110"/>
          </a:xfrm>
          <a:prstGeom prst="rect">
            <a:avLst/>
          </a:prstGeom>
          <a:noFill/>
        </p:spPr>
        <p:txBody>
          <a:bodyPr wrap="square" rtlCol="0">
            <a:spAutoFit/>
          </a:bodyPr>
          <a:lstStyle/>
          <a:p>
            <a:r>
              <a:rPr lang="kk-KZ" sz="2000" b="1" dirty="0" smtClean="0">
                <a:solidFill>
                  <a:srgbClr val="FF0000"/>
                </a:solidFill>
                <a:latin typeface="Times New Roman" pitchFamily="18" charset="0"/>
                <a:cs typeface="Times New Roman" pitchFamily="18" charset="0"/>
              </a:rPr>
              <a:t>ирексу</a:t>
            </a:r>
            <a:endParaRPr lang="ru-RU" sz="2000" b="1" dirty="0">
              <a:solidFill>
                <a:srgbClr val="FF0000"/>
              </a:solidFill>
              <a:latin typeface="Times New Roman" pitchFamily="18" charset="0"/>
              <a:cs typeface="Times New Roman" pitchFamily="18" charset="0"/>
            </a:endParaRPr>
          </a:p>
        </p:txBody>
      </p:sp>
      <p:sp>
        <p:nvSpPr>
          <p:cNvPr id="24" name="TextBox 23"/>
          <p:cNvSpPr txBox="1"/>
          <p:nvPr/>
        </p:nvSpPr>
        <p:spPr>
          <a:xfrm>
            <a:off x="611560" y="3356992"/>
            <a:ext cx="1224136" cy="400110"/>
          </a:xfrm>
          <a:prstGeom prst="rect">
            <a:avLst/>
          </a:prstGeom>
          <a:noFill/>
        </p:spPr>
        <p:txBody>
          <a:bodyPr wrap="square" rtlCol="0">
            <a:spAutoFit/>
          </a:bodyPr>
          <a:lstStyle/>
          <a:p>
            <a:pPr algn="ctr"/>
            <a:r>
              <a:rPr lang="kk-KZ" sz="2000" b="1" dirty="0" smtClean="0">
                <a:solidFill>
                  <a:srgbClr val="FF0000"/>
                </a:solidFill>
                <a:latin typeface="Times New Roman" pitchFamily="18" charset="0"/>
                <a:cs typeface="Times New Roman" pitchFamily="18" charset="0"/>
              </a:rPr>
              <a:t>су</a:t>
            </a:r>
            <a:endParaRPr lang="ru-RU" sz="2000" b="1" dirty="0">
              <a:solidFill>
                <a:srgbClr val="FF0000"/>
              </a:solidFill>
              <a:latin typeface="Times New Roman" pitchFamily="18" charset="0"/>
              <a:cs typeface="Times New Roman" pitchFamily="18" charset="0"/>
            </a:endParaRPr>
          </a:p>
        </p:txBody>
      </p:sp>
      <p:sp>
        <p:nvSpPr>
          <p:cNvPr id="25" name="TextBox 24"/>
          <p:cNvSpPr txBox="1"/>
          <p:nvPr/>
        </p:nvSpPr>
        <p:spPr>
          <a:xfrm>
            <a:off x="2555776" y="2933676"/>
            <a:ext cx="1152128" cy="400110"/>
          </a:xfrm>
          <a:prstGeom prst="rect">
            <a:avLst/>
          </a:prstGeom>
          <a:noFill/>
        </p:spPr>
        <p:txBody>
          <a:bodyPr wrap="square" rtlCol="0">
            <a:spAutoFit/>
          </a:bodyPr>
          <a:lstStyle/>
          <a:p>
            <a:pPr algn="ctr"/>
            <a:r>
              <a:rPr lang="kk-KZ" sz="2000" dirty="0" smtClean="0">
                <a:solidFill>
                  <a:srgbClr val="FF0000"/>
                </a:solidFill>
                <a:latin typeface="Times New Roman" pitchFamily="18" charset="0"/>
                <a:cs typeface="Times New Roman" pitchFamily="18" charset="0"/>
              </a:rPr>
              <a:t>жапырақ</a:t>
            </a:r>
            <a:endParaRPr lang="ru-RU" sz="2000" dirty="0">
              <a:solidFill>
                <a:srgbClr val="FF0000"/>
              </a:solidFill>
              <a:latin typeface="Times New Roman" pitchFamily="18" charset="0"/>
              <a:cs typeface="Times New Roman" pitchFamily="18" charset="0"/>
            </a:endParaRPr>
          </a:p>
        </p:txBody>
      </p:sp>
      <p:sp>
        <p:nvSpPr>
          <p:cNvPr id="26" name="TextBox 25"/>
          <p:cNvSpPr txBox="1"/>
          <p:nvPr/>
        </p:nvSpPr>
        <p:spPr>
          <a:xfrm>
            <a:off x="4364360" y="2933676"/>
            <a:ext cx="1431776" cy="369332"/>
          </a:xfrm>
          <a:prstGeom prst="rect">
            <a:avLst/>
          </a:prstGeom>
          <a:noFill/>
        </p:spPr>
        <p:txBody>
          <a:bodyPr wrap="square" rtlCol="0">
            <a:spAutoFit/>
          </a:bodyPr>
          <a:lstStyle/>
          <a:p>
            <a:pPr algn="ctr"/>
            <a:r>
              <a:rPr lang="kk-KZ" b="1" dirty="0" smtClean="0">
                <a:solidFill>
                  <a:srgbClr val="FF0000"/>
                </a:solidFill>
                <a:latin typeface="Times New Roman" pitchFamily="18" charset="0"/>
                <a:cs typeface="Times New Roman" pitchFamily="18" charset="0"/>
              </a:rPr>
              <a:t>жауқазын</a:t>
            </a:r>
            <a:endParaRPr lang="ru-RU" b="1" dirty="0">
              <a:solidFill>
                <a:srgbClr val="FF0000"/>
              </a:solidFill>
              <a:latin typeface="Times New Roman" pitchFamily="18" charset="0"/>
              <a:cs typeface="Times New Roman" pitchFamily="18" charset="0"/>
            </a:endParaRPr>
          </a:p>
        </p:txBody>
      </p:sp>
      <p:sp>
        <p:nvSpPr>
          <p:cNvPr id="27" name="TextBox 26"/>
          <p:cNvSpPr txBox="1"/>
          <p:nvPr/>
        </p:nvSpPr>
        <p:spPr>
          <a:xfrm>
            <a:off x="6444208" y="2924944"/>
            <a:ext cx="1152128" cy="400110"/>
          </a:xfrm>
          <a:prstGeom prst="rect">
            <a:avLst/>
          </a:prstGeom>
          <a:noFill/>
        </p:spPr>
        <p:txBody>
          <a:bodyPr wrap="square" rtlCol="0">
            <a:spAutoFit/>
          </a:bodyPr>
          <a:lstStyle/>
          <a:p>
            <a:pPr algn="ctr"/>
            <a:r>
              <a:rPr lang="kk-KZ" sz="2000" b="1" dirty="0" smtClean="0">
                <a:solidFill>
                  <a:srgbClr val="FF0000"/>
                </a:solidFill>
                <a:latin typeface="Times New Roman" pitchFamily="18" charset="0"/>
                <a:cs typeface="Times New Roman" pitchFamily="18" charset="0"/>
              </a:rPr>
              <a:t>ирек</a:t>
            </a:r>
            <a:endParaRPr lang="ru-RU" sz="2000" b="1" dirty="0">
              <a:solidFill>
                <a:srgbClr val="FF0000"/>
              </a:solidFill>
              <a:latin typeface="Times New Roman" pitchFamily="18" charset="0"/>
              <a:cs typeface="Times New Roman" pitchFamily="18" charset="0"/>
            </a:endParaRPr>
          </a:p>
        </p:txBody>
      </p:sp>
      <p:sp>
        <p:nvSpPr>
          <p:cNvPr id="28" name="TextBox 27"/>
          <p:cNvSpPr txBox="1"/>
          <p:nvPr/>
        </p:nvSpPr>
        <p:spPr>
          <a:xfrm>
            <a:off x="755576" y="4797152"/>
            <a:ext cx="1008112" cy="400110"/>
          </a:xfrm>
          <a:prstGeom prst="rect">
            <a:avLst/>
          </a:prstGeom>
          <a:noFill/>
        </p:spPr>
        <p:txBody>
          <a:bodyPr wrap="square" rtlCol="0">
            <a:spAutoFit/>
          </a:bodyPr>
          <a:lstStyle/>
          <a:p>
            <a:r>
              <a:rPr lang="kk-KZ" sz="2000" b="1" dirty="0" smtClean="0">
                <a:solidFill>
                  <a:srgbClr val="FF0000"/>
                </a:solidFill>
                <a:latin typeface="Times New Roman" pitchFamily="18" charset="0"/>
                <a:cs typeface="Times New Roman" pitchFamily="18" charset="0"/>
              </a:rPr>
              <a:t>өткізбе</a:t>
            </a:r>
            <a:endParaRPr lang="ru-RU" sz="2000" b="1" dirty="0">
              <a:solidFill>
                <a:srgbClr val="FF0000"/>
              </a:solidFill>
              <a:latin typeface="Times New Roman" pitchFamily="18" charset="0"/>
              <a:cs typeface="Times New Roman" pitchFamily="18" charset="0"/>
            </a:endParaRPr>
          </a:p>
        </p:txBody>
      </p:sp>
      <p:sp>
        <p:nvSpPr>
          <p:cNvPr id="29" name="TextBox 28"/>
          <p:cNvSpPr txBox="1"/>
          <p:nvPr/>
        </p:nvSpPr>
        <p:spPr>
          <a:xfrm>
            <a:off x="2699792" y="3999391"/>
            <a:ext cx="1296144" cy="400110"/>
          </a:xfrm>
          <a:prstGeom prst="rect">
            <a:avLst/>
          </a:prstGeom>
          <a:noFill/>
        </p:spPr>
        <p:txBody>
          <a:bodyPr wrap="square" rtlCol="0">
            <a:spAutoFit/>
          </a:bodyPr>
          <a:lstStyle/>
          <a:p>
            <a:pPr algn="ctr"/>
            <a:r>
              <a:rPr lang="kk-KZ" sz="2000" dirty="0" smtClean="0">
                <a:solidFill>
                  <a:srgbClr val="FF0000"/>
                </a:solidFill>
                <a:latin typeface="Times New Roman" pitchFamily="18" charset="0"/>
                <a:cs typeface="Times New Roman" pitchFamily="18" charset="0"/>
              </a:rPr>
              <a:t>үзілмес</a:t>
            </a:r>
            <a:endParaRPr lang="ru-RU" sz="2000" dirty="0">
              <a:solidFill>
                <a:srgbClr val="FF0000"/>
              </a:solidFill>
              <a:latin typeface="Times New Roman" pitchFamily="18" charset="0"/>
              <a:cs typeface="Times New Roman" pitchFamily="18" charset="0"/>
            </a:endParaRPr>
          </a:p>
        </p:txBody>
      </p:sp>
      <p:sp>
        <p:nvSpPr>
          <p:cNvPr id="30" name="TextBox 29"/>
          <p:cNvSpPr txBox="1"/>
          <p:nvPr/>
        </p:nvSpPr>
        <p:spPr>
          <a:xfrm>
            <a:off x="4462156" y="4184057"/>
            <a:ext cx="1405988" cy="400110"/>
          </a:xfrm>
          <a:prstGeom prst="rect">
            <a:avLst/>
          </a:prstGeom>
          <a:noFill/>
        </p:spPr>
        <p:txBody>
          <a:bodyPr wrap="square" rtlCol="0">
            <a:spAutoFit/>
          </a:bodyPr>
          <a:lstStyle/>
          <a:p>
            <a:pPr algn="ctr"/>
            <a:r>
              <a:rPr lang="kk-KZ" sz="2000" dirty="0" smtClean="0">
                <a:solidFill>
                  <a:srgbClr val="FF0000"/>
                </a:solidFill>
                <a:latin typeface="Times New Roman" pitchFamily="18" charset="0"/>
                <a:cs typeface="Times New Roman" pitchFamily="18" charset="0"/>
              </a:rPr>
              <a:t>Райхангүл</a:t>
            </a:r>
            <a:endParaRPr lang="ru-RU" sz="2000" dirty="0">
              <a:solidFill>
                <a:srgbClr val="FF0000"/>
              </a:solidFill>
              <a:latin typeface="Times New Roman" pitchFamily="18" charset="0"/>
              <a:cs typeface="Times New Roman" pitchFamily="18" charset="0"/>
            </a:endParaRPr>
          </a:p>
        </p:txBody>
      </p:sp>
      <p:sp>
        <p:nvSpPr>
          <p:cNvPr id="31" name="TextBox 30"/>
          <p:cNvSpPr txBox="1"/>
          <p:nvPr/>
        </p:nvSpPr>
        <p:spPr>
          <a:xfrm>
            <a:off x="6307239" y="4045557"/>
            <a:ext cx="1528707" cy="369332"/>
          </a:xfrm>
          <a:prstGeom prst="rect">
            <a:avLst/>
          </a:prstGeom>
          <a:noFill/>
        </p:spPr>
        <p:txBody>
          <a:bodyPr wrap="square" rtlCol="0">
            <a:spAutoFit/>
          </a:bodyPr>
          <a:lstStyle/>
          <a:p>
            <a:pPr algn="ctr"/>
            <a:r>
              <a:rPr lang="kk-KZ" b="1" dirty="0" smtClean="0">
                <a:solidFill>
                  <a:srgbClr val="FF0000"/>
                </a:solidFill>
                <a:latin typeface="Times New Roman" pitchFamily="18" charset="0"/>
                <a:cs typeface="Times New Roman" pitchFamily="18" charset="0"/>
              </a:rPr>
              <a:t>үшжапырақ</a:t>
            </a:r>
            <a:endParaRPr lang="ru-RU" b="1" dirty="0">
              <a:solidFill>
                <a:srgbClr val="FF0000"/>
              </a:solidFill>
              <a:latin typeface="Times New Roman" pitchFamily="18" charset="0"/>
              <a:cs typeface="Times New Roman" pitchFamily="18" charset="0"/>
            </a:endParaRPr>
          </a:p>
        </p:txBody>
      </p:sp>
      <p:sp>
        <p:nvSpPr>
          <p:cNvPr id="33" name="TextBox 32"/>
          <p:cNvSpPr txBox="1"/>
          <p:nvPr/>
        </p:nvSpPr>
        <p:spPr>
          <a:xfrm>
            <a:off x="3635896" y="5301208"/>
            <a:ext cx="1440160" cy="400110"/>
          </a:xfrm>
          <a:prstGeom prst="rect">
            <a:avLst/>
          </a:prstGeom>
          <a:noFill/>
        </p:spPr>
        <p:txBody>
          <a:bodyPr wrap="square" rtlCol="0">
            <a:spAutoFit/>
          </a:bodyPr>
          <a:lstStyle/>
          <a:p>
            <a:pPr algn="ctr"/>
            <a:r>
              <a:rPr lang="kk-KZ" sz="2000" dirty="0" smtClean="0">
                <a:solidFill>
                  <a:srgbClr val="FF0000"/>
                </a:solidFill>
                <a:latin typeface="Times New Roman" pitchFamily="18" charset="0"/>
                <a:cs typeface="Times New Roman" pitchFamily="18" charset="0"/>
              </a:rPr>
              <a:t>шиыршық</a:t>
            </a:r>
            <a:endParaRPr lang="ru-RU" sz="2000" dirty="0">
              <a:solidFill>
                <a:srgbClr val="FF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27281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amond(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amond(in)">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amond(in)">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diamond(in)">
                                      <p:cBhvr>
                                        <p:cTn id="32" dur="20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diamond(in)">
                                      <p:cBhvr>
                                        <p:cTn id="37" dur="2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diamond(in)">
                                      <p:cBhvr>
                                        <p:cTn id="42" dur="20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diamond(in)">
                                      <p:cBhvr>
                                        <p:cTn id="47" dur="20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diamond(in)">
                                      <p:cBhvr>
                                        <p:cTn id="52" dur="20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diamond(in)">
                                      <p:cBhvr>
                                        <p:cTn id="57" dur="20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8" presetClass="entr" presetSubtype="16"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diamond(in)">
                                      <p:cBhvr>
                                        <p:cTn id="62" dur="20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8" presetClass="entr" presetSubtype="16"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diamond(in)">
                                      <p:cBhvr>
                                        <p:cTn id="6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4"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3600" b="1" dirty="0" smtClean="0">
                <a:solidFill>
                  <a:srgbClr val="FF0000"/>
                </a:solidFill>
                <a:latin typeface="Times New Roman" pitchFamily="18" charset="0"/>
                <a:cs typeface="Times New Roman" pitchFamily="18" charset="0"/>
              </a:rPr>
              <a:t>Қару құралдарға байланысты өрнектер</a:t>
            </a:r>
            <a:endParaRPr lang="ru-RU" sz="3600" b="1" dirty="0">
              <a:solidFill>
                <a:srgbClr val="FF0000"/>
              </a:solidFill>
              <a:latin typeface="Times New Roman" pitchFamily="18" charset="0"/>
              <a:cs typeface="Times New Roman" pitchFamily="18" charset="0"/>
            </a:endParaRPr>
          </a:p>
        </p:txBody>
      </p:sp>
      <p:sp>
        <p:nvSpPr>
          <p:cNvPr id="4" name="Блок-схема: решение 3"/>
          <p:cNvSpPr/>
          <p:nvPr/>
        </p:nvSpPr>
        <p:spPr>
          <a:xfrm>
            <a:off x="1145487" y="1412776"/>
            <a:ext cx="2520280" cy="144016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Блок-схема: решение 4"/>
          <p:cNvSpPr/>
          <p:nvPr/>
        </p:nvSpPr>
        <p:spPr>
          <a:xfrm>
            <a:off x="382026" y="3573016"/>
            <a:ext cx="2520280" cy="144016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Блок-схема: решение 5"/>
          <p:cNvSpPr/>
          <p:nvPr/>
        </p:nvSpPr>
        <p:spPr>
          <a:xfrm>
            <a:off x="3105963" y="2852936"/>
            <a:ext cx="2520280" cy="144016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Блок-схема: решение 6"/>
          <p:cNvSpPr/>
          <p:nvPr/>
        </p:nvSpPr>
        <p:spPr>
          <a:xfrm>
            <a:off x="4427984" y="4365104"/>
            <a:ext cx="2520280" cy="144016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Блок-схема: решение 7"/>
          <p:cNvSpPr/>
          <p:nvPr/>
        </p:nvSpPr>
        <p:spPr>
          <a:xfrm>
            <a:off x="5846541" y="2601881"/>
            <a:ext cx="2520280" cy="144016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Блок-схема: решение 8"/>
          <p:cNvSpPr/>
          <p:nvPr/>
        </p:nvSpPr>
        <p:spPr>
          <a:xfrm>
            <a:off x="4211960" y="1124744"/>
            <a:ext cx="2520280" cy="144016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1804756" y="1844824"/>
            <a:ext cx="1296144" cy="369332"/>
          </a:xfrm>
          <a:prstGeom prst="rect">
            <a:avLst/>
          </a:prstGeom>
          <a:noFill/>
        </p:spPr>
        <p:txBody>
          <a:bodyPr wrap="square" rtlCol="0">
            <a:spAutoFit/>
          </a:bodyPr>
          <a:lstStyle/>
          <a:p>
            <a:pPr algn="ctr"/>
            <a:r>
              <a:rPr lang="kk-KZ" b="1" dirty="0" smtClean="0">
                <a:solidFill>
                  <a:srgbClr val="FF0000"/>
                </a:solidFill>
                <a:latin typeface="Times New Roman" pitchFamily="18" charset="0"/>
                <a:cs typeface="Times New Roman" pitchFamily="18" charset="0"/>
              </a:rPr>
              <a:t>Айыр</a:t>
            </a:r>
            <a:endParaRPr lang="ru-RU" b="1" dirty="0">
              <a:solidFill>
                <a:srgbClr val="FF0000"/>
              </a:solidFill>
              <a:latin typeface="Times New Roman" pitchFamily="18" charset="0"/>
              <a:cs typeface="Times New Roman" pitchFamily="18" charset="0"/>
            </a:endParaRPr>
          </a:p>
        </p:txBody>
      </p:sp>
      <p:sp>
        <p:nvSpPr>
          <p:cNvPr id="12" name="TextBox 11"/>
          <p:cNvSpPr txBox="1"/>
          <p:nvPr/>
        </p:nvSpPr>
        <p:spPr>
          <a:xfrm>
            <a:off x="6660232" y="3137295"/>
            <a:ext cx="1076432" cy="369332"/>
          </a:xfrm>
          <a:prstGeom prst="rect">
            <a:avLst/>
          </a:prstGeom>
          <a:noFill/>
        </p:spPr>
        <p:txBody>
          <a:bodyPr wrap="square" rtlCol="0">
            <a:spAutoFit/>
          </a:bodyPr>
          <a:lstStyle/>
          <a:p>
            <a:pPr algn="ctr"/>
            <a:r>
              <a:rPr lang="kk-KZ" b="1" dirty="0" smtClean="0">
                <a:solidFill>
                  <a:srgbClr val="FF0000"/>
                </a:solidFill>
                <a:latin typeface="Times New Roman" pitchFamily="18" charset="0"/>
                <a:cs typeface="Times New Roman" pitchFamily="18" charset="0"/>
              </a:rPr>
              <a:t>Айбалта</a:t>
            </a:r>
            <a:endParaRPr lang="ru-RU" b="1" dirty="0">
              <a:solidFill>
                <a:srgbClr val="FF0000"/>
              </a:solidFill>
              <a:latin typeface="Times New Roman" pitchFamily="18" charset="0"/>
              <a:cs typeface="Times New Roman" pitchFamily="18" charset="0"/>
            </a:endParaRPr>
          </a:p>
        </p:txBody>
      </p:sp>
      <p:sp>
        <p:nvSpPr>
          <p:cNvPr id="13" name="TextBox 12"/>
          <p:cNvSpPr txBox="1"/>
          <p:nvPr/>
        </p:nvSpPr>
        <p:spPr>
          <a:xfrm>
            <a:off x="4860032" y="1649418"/>
            <a:ext cx="1224136" cy="369332"/>
          </a:xfrm>
          <a:prstGeom prst="rect">
            <a:avLst/>
          </a:prstGeom>
          <a:noFill/>
        </p:spPr>
        <p:txBody>
          <a:bodyPr wrap="square" rtlCol="0">
            <a:spAutoFit/>
          </a:bodyPr>
          <a:lstStyle/>
          <a:p>
            <a:pPr algn="ctr"/>
            <a:r>
              <a:rPr lang="kk-KZ" b="1" dirty="0" smtClean="0">
                <a:solidFill>
                  <a:srgbClr val="FF0000"/>
                </a:solidFill>
                <a:latin typeface="Times New Roman" pitchFamily="18" charset="0"/>
                <a:cs typeface="Times New Roman" pitchFamily="18" charset="0"/>
              </a:rPr>
              <a:t>балдақ</a:t>
            </a:r>
            <a:endParaRPr lang="ru-RU" b="1" dirty="0">
              <a:solidFill>
                <a:srgbClr val="FF0000"/>
              </a:solidFill>
              <a:latin typeface="Times New Roman" pitchFamily="18" charset="0"/>
              <a:cs typeface="Times New Roman" pitchFamily="18" charset="0"/>
            </a:endParaRPr>
          </a:p>
        </p:txBody>
      </p:sp>
      <p:sp>
        <p:nvSpPr>
          <p:cNvPr id="14" name="TextBox 13"/>
          <p:cNvSpPr txBox="1"/>
          <p:nvPr/>
        </p:nvSpPr>
        <p:spPr>
          <a:xfrm>
            <a:off x="3923928" y="3388350"/>
            <a:ext cx="1152128" cy="369332"/>
          </a:xfrm>
          <a:prstGeom prst="rect">
            <a:avLst/>
          </a:prstGeom>
          <a:noFill/>
        </p:spPr>
        <p:txBody>
          <a:bodyPr wrap="square" rtlCol="0">
            <a:spAutoFit/>
          </a:bodyPr>
          <a:lstStyle/>
          <a:p>
            <a:r>
              <a:rPr lang="kk-KZ" b="1" dirty="0" smtClean="0">
                <a:solidFill>
                  <a:srgbClr val="FF0000"/>
                </a:solidFill>
                <a:latin typeface="Times New Roman" pitchFamily="18" charset="0"/>
                <a:cs typeface="Times New Roman" pitchFamily="18" charset="0"/>
              </a:rPr>
              <a:t>Балта</a:t>
            </a:r>
            <a:endParaRPr lang="ru-RU" b="1" dirty="0">
              <a:solidFill>
                <a:srgbClr val="FF0000"/>
              </a:solidFill>
              <a:latin typeface="Times New Roman" pitchFamily="18" charset="0"/>
              <a:cs typeface="Times New Roman" pitchFamily="18" charset="0"/>
            </a:endParaRPr>
          </a:p>
        </p:txBody>
      </p:sp>
      <p:sp>
        <p:nvSpPr>
          <p:cNvPr id="15" name="TextBox 14"/>
          <p:cNvSpPr txBox="1"/>
          <p:nvPr/>
        </p:nvSpPr>
        <p:spPr>
          <a:xfrm>
            <a:off x="5076056" y="4869160"/>
            <a:ext cx="1368152" cy="369332"/>
          </a:xfrm>
          <a:prstGeom prst="rect">
            <a:avLst/>
          </a:prstGeom>
          <a:noFill/>
        </p:spPr>
        <p:txBody>
          <a:bodyPr wrap="square" rtlCol="0">
            <a:spAutoFit/>
          </a:bodyPr>
          <a:lstStyle/>
          <a:p>
            <a:pPr algn="ctr"/>
            <a:r>
              <a:rPr lang="kk-KZ" b="1" dirty="0" smtClean="0">
                <a:solidFill>
                  <a:srgbClr val="FF0000"/>
                </a:solidFill>
                <a:latin typeface="Times New Roman" pitchFamily="18" charset="0"/>
                <a:cs typeface="Times New Roman" pitchFamily="18" charset="0"/>
              </a:rPr>
              <a:t>Қармақ</a:t>
            </a:r>
            <a:r>
              <a:rPr lang="kk-KZ" dirty="0" smtClean="0"/>
              <a:t> </a:t>
            </a:r>
            <a:endParaRPr lang="ru-RU" dirty="0"/>
          </a:p>
        </p:txBody>
      </p:sp>
      <p:sp>
        <p:nvSpPr>
          <p:cNvPr id="16" name="TextBox 15"/>
          <p:cNvSpPr txBox="1"/>
          <p:nvPr/>
        </p:nvSpPr>
        <p:spPr>
          <a:xfrm>
            <a:off x="1037475" y="4108430"/>
            <a:ext cx="1368152" cy="369332"/>
          </a:xfrm>
          <a:prstGeom prst="rect">
            <a:avLst/>
          </a:prstGeom>
          <a:noFill/>
        </p:spPr>
        <p:txBody>
          <a:bodyPr wrap="square" rtlCol="0">
            <a:spAutoFit/>
          </a:bodyPr>
          <a:lstStyle/>
          <a:p>
            <a:pPr algn="ctr"/>
            <a:r>
              <a:rPr lang="kk-KZ" b="1" dirty="0" smtClean="0">
                <a:solidFill>
                  <a:srgbClr val="FF0000"/>
                </a:solidFill>
                <a:latin typeface="Times New Roman" pitchFamily="18" charset="0"/>
                <a:cs typeface="Times New Roman" pitchFamily="18" charset="0"/>
              </a:rPr>
              <a:t>Шынжыр</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416657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heckerboard(across)">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heckerboard(across)">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heckerboard(across)">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3200" b="1" dirty="0" smtClean="0">
                <a:solidFill>
                  <a:srgbClr val="FF0000"/>
                </a:solidFill>
                <a:latin typeface="Times New Roman" pitchFamily="18" charset="0"/>
                <a:cs typeface="Times New Roman" pitchFamily="18" charset="0"/>
              </a:rPr>
              <a:t>Геометриялық  фигуралар тектес өрнектер</a:t>
            </a:r>
            <a:endParaRPr lang="ru-RU" sz="3200" b="1" dirty="0">
              <a:solidFill>
                <a:srgbClr val="FF0000"/>
              </a:solidFill>
              <a:latin typeface="Times New Roman" pitchFamily="18" charset="0"/>
              <a:cs typeface="Times New Roman" pitchFamily="18" charset="0"/>
            </a:endParaRPr>
          </a:p>
        </p:txBody>
      </p:sp>
      <p:sp>
        <p:nvSpPr>
          <p:cNvPr id="4" name="Рамка 3"/>
          <p:cNvSpPr/>
          <p:nvPr/>
        </p:nvSpPr>
        <p:spPr>
          <a:xfrm>
            <a:off x="539552" y="1412776"/>
            <a:ext cx="1944216" cy="115212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3209497" y="2852936"/>
            <a:ext cx="2016224" cy="115212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Рамка 5"/>
          <p:cNvSpPr/>
          <p:nvPr/>
        </p:nvSpPr>
        <p:spPr>
          <a:xfrm>
            <a:off x="5940152" y="1412776"/>
            <a:ext cx="2016224" cy="115212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7" name="Рамка 6"/>
          <p:cNvSpPr/>
          <p:nvPr/>
        </p:nvSpPr>
        <p:spPr>
          <a:xfrm>
            <a:off x="5765653" y="4365104"/>
            <a:ext cx="2016224" cy="115212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8" name="Рамка 7"/>
          <p:cNvSpPr/>
          <p:nvPr/>
        </p:nvSpPr>
        <p:spPr>
          <a:xfrm>
            <a:off x="1187624" y="4509120"/>
            <a:ext cx="2016224" cy="1152128"/>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TextBox 8"/>
          <p:cNvSpPr txBox="1"/>
          <p:nvPr/>
        </p:nvSpPr>
        <p:spPr>
          <a:xfrm>
            <a:off x="719572" y="1804174"/>
            <a:ext cx="1584176" cy="369332"/>
          </a:xfrm>
          <a:prstGeom prst="rect">
            <a:avLst/>
          </a:prstGeom>
          <a:noFill/>
        </p:spPr>
        <p:txBody>
          <a:bodyPr wrap="square" rtlCol="0">
            <a:spAutoFit/>
          </a:bodyPr>
          <a:lstStyle/>
          <a:p>
            <a:r>
              <a:rPr lang="kk-KZ" b="1" dirty="0" smtClean="0">
                <a:latin typeface="Times New Roman" pitchFamily="18" charset="0"/>
                <a:cs typeface="Times New Roman" pitchFamily="18" charset="0"/>
              </a:rPr>
              <a:t>Қосдөңгелек</a:t>
            </a:r>
            <a:endParaRPr lang="ru-RU" b="1" dirty="0">
              <a:latin typeface="Times New Roman" pitchFamily="18" charset="0"/>
              <a:cs typeface="Times New Roman" pitchFamily="18" charset="0"/>
            </a:endParaRPr>
          </a:p>
        </p:txBody>
      </p:sp>
      <p:sp>
        <p:nvSpPr>
          <p:cNvPr id="10" name="TextBox 9"/>
          <p:cNvSpPr txBox="1"/>
          <p:nvPr/>
        </p:nvSpPr>
        <p:spPr>
          <a:xfrm>
            <a:off x="6228184" y="1700808"/>
            <a:ext cx="1440160" cy="369332"/>
          </a:xfrm>
          <a:prstGeom prst="rect">
            <a:avLst/>
          </a:prstGeom>
          <a:noFill/>
        </p:spPr>
        <p:txBody>
          <a:bodyPr wrap="square" rtlCol="0">
            <a:spAutoFit/>
          </a:bodyPr>
          <a:lstStyle/>
          <a:p>
            <a:pPr algn="ctr"/>
            <a:r>
              <a:rPr lang="kk-KZ" b="1" dirty="0" smtClean="0">
                <a:latin typeface="Times New Roman" pitchFamily="18" charset="0"/>
                <a:cs typeface="Times New Roman" pitchFamily="18" charset="0"/>
              </a:rPr>
              <a:t>Төртқұлақ</a:t>
            </a:r>
            <a:endParaRPr lang="ru-RU" b="1" dirty="0">
              <a:latin typeface="Times New Roman" pitchFamily="18" charset="0"/>
              <a:cs typeface="Times New Roman" pitchFamily="18" charset="0"/>
            </a:endParaRPr>
          </a:p>
        </p:txBody>
      </p:sp>
      <p:sp>
        <p:nvSpPr>
          <p:cNvPr id="11" name="TextBox 10"/>
          <p:cNvSpPr txBox="1"/>
          <p:nvPr/>
        </p:nvSpPr>
        <p:spPr>
          <a:xfrm>
            <a:off x="3491880" y="3244334"/>
            <a:ext cx="1584176" cy="369332"/>
          </a:xfrm>
          <a:prstGeom prst="rect">
            <a:avLst/>
          </a:prstGeom>
          <a:noFill/>
        </p:spPr>
        <p:txBody>
          <a:bodyPr wrap="square" rtlCol="0">
            <a:spAutoFit/>
          </a:bodyPr>
          <a:lstStyle/>
          <a:p>
            <a:pPr algn="ctr"/>
            <a:r>
              <a:rPr lang="kk-KZ" b="1" dirty="0" smtClean="0">
                <a:latin typeface="Times New Roman" pitchFamily="18" charset="0"/>
                <a:cs typeface="Times New Roman" pitchFamily="18" charset="0"/>
              </a:rPr>
              <a:t>Тұмарша</a:t>
            </a:r>
            <a:endParaRPr lang="ru-RU" b="1" dirty="0">
              <a:latin typeface="Times New Roman" pitchFamily="18" charset="0"/>
              <a:cs typeface="Times New Roman" pitchFamily="18" charset="0"/>
            </a:endParaRPr>
          </a:p>
        </p:txBody>
      </p:sp>
      <p:sp>
        <p:nvSpPr>
          <p:cNvPr id="12" name="TextBox 11"/>
          <p:cNvSpPr txBox="1"/>
          <p:nvPr/>
        </p:nvSpPr>
        <p:spPr>
          <a:xfrm>
            <a:off x="1403648" y="4941168"/>
            <a:ext cx="1296144" cy="369332"/>
          </a:xfrm>
          <a:prstGeom prst="rect">
            <a:avLst/>
          </a:prstGeom>
          <a:noFill/>
        </p:spPr>
        <p:txBody>
          <a:bodyPr wrap="square" rtlCol="0">
            <a:spAutoFit/>
          </a:bodyPr>
          <a:lstStyle/>
          <a:p>
            <a:pPr algn="ctr"/>
            <a:r>
              <a:rPr lang="kk-KZ" b="1" dirty="0" smtClean="0">
                <a:latin typeface="Times New Roman" pitchFamily="18" charset="0"/>
                <a:cs typeface="Times New Roman" pitchFamily="18" charset="0"/>
              </a:rPr>
              <a:t>Сүйір</a:t>
            </a:r>
            <a:endParaRPr lang="ru-RU" b="1" dirty="0">
              <a:latin typeface="Times New Roman" pitchFamily="18" charset="0"/>
              <a:cs typeface="Times New Roman" pitchFamily="18" charset="0"/>
            </a:endParaRPr>
          </a:p>
        </p:txBody>
      </p:sp>
      <p:sp>
        <p:nvSpPr>
          <p:cNvPr id="13" name="TextBox 12"/>
          <p:cNvSpPr txBox="1"/>
          <p:nvPr/>
        </p:nvSpPr>
        <p:spPr>
          <a:xfrm>
            <a:off x="5940152" y="4761864"/>
            <a:ext cx="1584176" cy="369332"/>
          </a:xfrm>
          <a:prstGeom prst="rect">
            <a:avLst/>
          </a:prstGeom>
          <a:noFill/>
        </p:spPr>
        <p:txBody>
          <a:bodyPr wrap="square" rtlCol="0">
            <a:spAutoFit/>
          </a:bodyPr>
          <a:lstStyle/>
          <a:p>
            <a:pPr algn="ctr"/>
            <a:r>
              <a:rPr lang="kk-KZ" b="1" dirty="0" smtClean="0">
                <a:latin typeface="Times New Roman" pitchFamily="18" charset="0"/>
                <a:cs typeface="Times New Roman" pitchFamily="18" charset="0"/>
              </a:rPr>
              <a:t>Қостұмарша</a:t>
            </a:r>
            <a:endParaRPr lang="ru-RU" b="1" dirty="0">
              <a:latin typeface="Times New Roman" pitchFamily="18" charset="0"/>
              <a:cs typeface="Times New Roman" pitchFamily="18" charset="0"/>
            </a:endParaRPr>
          </a:p>
        </p:txBody>
      </p:sp>
    </p:spTree>
    <p:extLst>
      <p:ext uri="{BB962C8B-B14F-4D97-AF65-F5344CB8AC3E}">
        <p14:creationId xmlns="" xmlns:p14="http://schemas.microsoft.com/office/powerpoint/2010/main" val="279591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55576" y="1052736"/>
            <a:ext cx="3498389" cy="237626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5400000">
            <a:off x="886234" y="3730390"/>
            <a:ext cx="2835028" cy="30963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Рисунок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076056" y="1052736"/>
            <a:ext cx="3552394" cy="244827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Рисунок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499992" y="3861048"/>
            <a:ext cx="3384376" cy="259228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Прямоугольник 6"/>
          <p:cNvSpPr/>
          <p:nvPr/>
        </p:nvSpPr>
        <p:spPr>
          <a:xfrm>
            <a:off x="2122534" y="188640"/>
            <a:ext cx="4930773" cy="584775"/>
          </a:xfrm>
          <a:prstGeom prst="rect">
            <a:avLst/>
          </a:prstGeom>
          <a:noFill/>
        </p:spPr>
        <p:txBody>
          <a:bodyPr wrap="none" lIns="91440" tIns="45720" rIns="91440" bIns="45720">
            <a:spAutoFit/>
          </a:bodyPr>
          <a:lstStyle/>
          <a:p>
            <a:pPr algn="ctr"/>
            <a:r>
              <a:rPr lang="kk-KZ" sz="3200" b="1" dirty="0" smtClean="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Менің анамның сандығы</a:t>
            </a:r>
            <a:endParaRPr lang="ru-RU" sz="3200" b="1" cap="none" spc="0" dirty="0">
              <a:ln w="10541" cmpd="sng">
                <a:solidFill>
                  <a:schemeClr val="accent1">
                    <a:shade val="88000"/>
                    <a:satMod val="110000"/>
                  </a:schemeClr>
                </a:solidFill>
                <a:prstDash val="solid"/>
              </a:ln>
              <a:solidFill>
                <a:srgbClr val="FF0000"/>
              </a:solidFill>
              <a:effectLst/>
              <a:latin typeface="Times New Roman" pitchFamily="18" charset="0"/>
              <a:cs typeface="Times New Roman" pitchFamily="18" charset="0"/>
            </a:endParaRPr>
          </a:p>
        </p:txBody>
      </p:sp>
      <p:pic>
        <p:nvPicPr>
          <p:cNvPr id="1026" name="Picture 2" descr="C:\Users\User\AppData\Local\Temp\Rar$DIa0.981\20161009_161514.jpg"/>
          <p:cNvPicPr>
            <a:picLocks noChangeAspect="1" noChangeArrowheads="1"/>
          </p:cNvPicPr>
          <p:nvPr/>
        </p:nvPicPr>
        <p:blipFill>
          <a:blip r:embed="rId6" cstate="print"/>
          <a:srcRect/>
          <a:stretch>
            <a:fillRect/>
          </a:stretch>
        </p:blipFill>
        <p:spPr bwMode="auto">
          <a:xfrm>
            <a:off x="251520" y="836712"/>
            <a:ext cx="8568952" cy="6858000"/>
          </a:xfrm>
          <a:prstGeom prst="rect">
            <a:avLst/>
          </a:prstGeom>
          <a:noFill/>
        </p:spPr>
      </p:pic>
    </p:spTree>
    <p:extLst>
      <p:ext uri="{BB962C8B-B14F-4D97-AF65-F5344CB8AC3E}">
        <p14:creationId xmlns="" xmlns:p14="http://schemas.microsoft.com/office/powerpoint/2010/main" val="361800309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to="" calcmode="lin" valueType="num">
                                      <p:cBhvr>
                                        <p:cTn id="17" dur="1" fill="hold"/>
                                        <p:tgtEl>
                                          <p:spTgt spid="5"/>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5400000">
            <a:off x="320767" y="767465"/>
            <a:ext cx="3478470" cy="260885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076056" y="404664"/>
            <a:ext cx="3528392" cy="316835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Рисунок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131840" y="0"/>
            <a:ext cx="3600400" cy="65613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1475656" y="3068960"/>
            <a:ext cx="6732805" cy="830997"/>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kk-KZ" sz="4800" b="1" dirty="0" smtClean="0">
                <a:ln w="11430"/>
                <a:solidFill>
                  <a:srgbClr val="FFFF00"/>
                </a:solidFill>
                <a:effectLst>
                  <a:outerShdw blurRad="80000" dist="40000" dir="5040000" algn="tl">
                    <a:srgbClr val="000000">
                      <a:alpha val="30000"/>
                    </a:srgbClr>
                  </a:outerShdw>
                </a:effectLst>
                <a:latin typeface="Times New Roman" pitchFamily="18" charset="0"/>
                <a:cs typeface="Times New Roman" pitchFamily="18" charset="0"/>
              </a:rPr>
              <a:t>Оюмен ой айтқан елміз</a:t>
            </a:r>
            <a:endParaRPr lang="ru-RU" sz="4800" b="1" cap="none" spc="0" dirty="0">
              <a:ln w="11430"/>
              <a:solidFill>
                <a:srgbClr val="FFFF00"/>
              </a:solidFill>
              <a:effectLst>
                <a:outerShdw blurRad="80000" dist="40000" dir="5040000" algn="tl">
                  <a:srgbClr val="000000">
                    <a:alpha val="30000"/>
                  </a:srgbClr>
                </a:outerShdw>
              </a:effectLst>
              <a:latin typeface="Times New Roman" pitchFamily="18" charset="0"/>
              <a:cs typeface="Times New Roman" pitchFamily="18" charset="0"/>
            </a:endParaRPr>
          </a:p>
        </p:txBody>
      </p:sp>
      <p:pic>
        <p:nvPicPr>
          <p:cNvPr id="2050" name="Picture 2" descr="C:\Users\User\AppData\Local\Temp\Rar$DIa0.381\IMG-20160725-WA0048.jpg"/>
          <p:cNvPicPr>
            <a:picLocks noChangeAspect="1" noChangeArrowheads="1"/>
          </p:cNvPicPr>
          <p:nvPr/>
        </p:nvPicPr>
        <p:blipFill>
          <a:blip r:embed="rId5" cstate="print"/>
          <a:srcRect/>
          <a:stretch>
            <a:fillRect/>
          </a:stretch>
        </p:blipFill>
        <p:spPr bwMode="auto">
          <a:xfrm>
            <a:off x="-158200" y="0"/>
            <a:ext cx="9302200" cy="6858000"/>
          </a:xfrm>
          <a:prstGeom prst="rect">
            <a:avLst/>
          </a:prstGeom>
          <a:noFill/>
        </p:spPr>
      </p:pic>
    </p:spTree>
    <p:extLst>
      <p:ext uri="{BB962C8B-B14F-4D97-AF65-F5344CB8AC3E}">
        <p14:creationId xmlns="" xmlns:p14="http://schemas.microsoft.com/office/powerpoint/2010/main" val="2887164951"/>
      </p:ext>
    </p:extLst>
  </p:cSld>
  <p:clrMapOvr>
    <a:masterClrMapping/>
  </p:clrMapOvr>
  <p:transition>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51520" y="260648"/>
            <a:ext cx="3600400" cy="2700300"/>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99792" y="2204864"/>
            <a:ext cx="3384376" cy="2376264"/>
          </a:xfrm>
          <a:prstGeom prst="rect">
            <a:avLst/>
          </a:prstGeom>
          <a:ln>
            <a:noFill/>
          </a:ln>
          <a:effectLst>
            <a:outerShdw blurRad="292100" dist="139700" dir="2700000" algn="tl" rotWithShape="0">
              <a:srgbClr val="333333">
                <a:alpha val="65000"/>
              </a:srgbClr>
            </a:outerShdw>
          </a:effectLst>
        </p:spPr>
      </p:pic>
      <p:pic>
        <p:nvPicPr>
          <p:cNvPr id="6" name="Рисунок 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rot="5400000">
            <a:off x="5582028" y="3715116"/>
            <a:ext cx="2372432" cy="3384376"/>
          </a:xfrm>
          <a:prstGeom prst="rect">
            <a:avLst/>
          </a:prstGeom>
          <a:ln>
            <a:noFill/>
          </a:ln>
          <a:effectLst>
            <a:outerShdw blurRad="292100" dist="139700" dir="2700000" algn="tl" rotWithShape="0">
              <a:srgbClr val="333333">
                <a:alpha val="65000"/>
              </a:srgbClr>
            </a:outerShdw>
          </a:effectLst>
        </p:spPr>
      </p:pic>
      <p:sp>
        <p:nvSpPr>
          <p:cNvPr id="7" name="Прямоугольник 6"/>
          <p:cNvSpPr/>
          <p:nvPr/>
        </p:nvSpPr>
        <p:spPr>
          <a:xfrm>
            <a:off x="3923928" y="476672"/>
            <a:ext cx="5454890" cy="1446550"/>
          </a:xfrm>
          <a:prstGeom prst="rect">
            <a:avLst/>
          </a:prstGeom>
          <a:noFill/>
        </p:spPr>
        <p:txBody>
          <a:bodyPr wrap="none" lIns="91440" tIns="45720" rIns="91440" bIns="45720">
            <a:spAutoFit/>
          </a:bodyPr>
          <a:lstStyle/>
          <a:p>
            <a:pPr algn="ctr"/>
            <a:r>
              <a:rPr lang="ru-RU" sz="4400" b="1" cap="none" spc="0" dirty="0" err="1" smtClean="0">
                <a:ln w="17780" cmpd="sng">
                  <a:solidFill>
                    <a:schemeClr val="accent1">
                      <a:tint val="3000"/>
                    </a:schemeClr>
                  </a:solidFill>
                  <a:prstDash val="solid"/>
                  <a:miter lim="800000"/>
                </a:ln>
                <a:solidFill>
                  <a:srgbClr val="FFFF00"/>
                </a:solidFill>
                <a:effectLst>
                  <a:outerShdw blurRad="55000" dist="50800" dir="5400000" algn="tl">
                    <a:srgbClr val="000000">
                      <a:alpha val="33000"/>
                    </a:srgbClr>
                  </a:outerShdw>
                </a:effectLst>
                <a:latin typeface="Times New Roman" pitchFamily="18" charset="0"/>
                <a:cs typeface="Times New Roman" pitchFamily="18" charset="0"/>
              </a:rPr>
              <a:t>Оюмен</a:t>
            </a:r>
            <a:r>
              <a:rPr lang="ru-RU" sz="4400" b="1" cap="none" spc="0" dirty="0" smtClean="0">
                <a:ln w="17780" cmpd="sng">
                  <a:solidFill>
                    <a:schemeClr val="accent1">
                      <a:tint val="3000"/>
                    </a:schemeClr>
                  </a:solidFill>
                  <a:prstDash val="solid"/>
                  <a:miter lim="800000"/>
                </a:ln>
                <a:solidFill>
                  <a:srgbClr val="FFFF00"/>
                </a:solidFill>
                <a:effectLst>
                  <a:outerShdw blurRad="55000" dist="50800" dir="5400000" algn="tl">
                    <a:srgbClr val="000000">
                      <a:alpha val="33000"/>
                    </a:srgbClr>
                  </a:outerShdw>
                </a:effectLst>
                <a:latin typeface="Times New Roman" pitchFamily="18" charset="0"/>
                <a:cs typeface="Times New Roman" pitchFamily="18" charset="0"/>
              </a:rPr>
              <a:t> </a:t>
            </a:r>
            <a:r>
              <a:rPr lang="ru-RU" sz="4400" b="1" cap="none" spc="0" dirty="0" err="1" smtClean="0">
                <a:ln w="17780" cmpd="sng">
                  <a:solidFill>
                    <a:schemeClr val="accent1">
                      <a:tint val="3000"/>
                    </a:schemeClr>
                  </a:solidFill>
                  <a:prstDash val="solid"/>
                  <a:miter lim="800000"/>
                </a:ln>
                <a:solidFill>
                  <a:srgbClr val="FFFF00"/>
                </a:solidFill>
                <a:effectLst>
                  <a:outerShdw blurRad="55000" dist="50800" dir="5400000" algn="tl">
                    <a:srgbClr val="000000">
                      <a:alpha val="33000"/>
                    </a:srgbClr>
                  </a:outerShdw>
                </a:effectLst>
                <a:latin typeface="Times New Roman" pitchFamily="18" charset="0"/>
                <a:cs typeface="Times New Roman" pitchFamily="18" charset="0"/>
              </a:rPr>
              <a:t>өрнектелген</a:t>
            </a:r>
            <a:r>
              <a:rPr lang="ru-RU" sz="4400" b="1" cap="none" spc="0" dirty="0" smtClean="0">
                <a:ln w="17780" cmpd="sng">
                  <a:solidFill>
                    <a:schemeClr val="accent1">
                      <a:tint val="3000"/>
                    </a:schemeClr>
                  </a:solidFill>
                  <a:prstDash val="solid"/>
                  <a:miter lim="800000"/>
                </a:ln>
                <a:solidFill>
                  <a:srgbClr val="FFFF00"/>
                </a:solidFill>
                <a:effectLst>
                  <a:outerShdw blurRad="55000" dist="50800" dir="5400000" algn="tl">
                    <a:srgbClr val="000000">
                      <a:alpha val="33000"/>
                    </a:srgbClr>
                  </a:outerShdw>
                </a:effectLst>
                <a:latin typeface="Times New Roman" pitchFamily="18" charset="0"/>
                <a:cs typeface="Times New Roman" pitchFamily="18" charset="0"/>
              </a:rPr>
              <a:t> </a:t>
            </a:r>
          </a:p>
          <a:p>
            <a:pPr algn="ctr"/>
            <a:r>
              <a:rPr lang="ru-RU" sz="4400" b="1" cap="none" spc="0" dirty="0" err="1" smtClean="0">
                <a:ln w="17780" cmpd="sng">
                  <a:solidFill>
                    <a:schemeClr val="accent1">
                      <a:tint val="3000"/>
                    </a:schemeClr>
                  </a:solidFill>
                  <a:prstDash val="solid"/>
                  <a:miter lim="800000"/>
                </a:ln>
                <a:solidFill>
                  <a:srgbClr val="FFFF00"/>
                </a:solidFill>
                <a:effectLst>
                  <a:outerShdw blurRad="55000" dist="50800" dir="5400000" algn="tl">
                    <a:srgbClr val="000000">
                      <a:alpha val="33000"/>
                    </a:srgbClr>
                  </a:outerShdw>
                </a:effectLst>
                <a:latin typeface="Times New Roman" pitchFamily="18" charset="0"/>
                <a:cs typeface="Times New Roman" pitchFamily="18" charset="0"/>
              </a:rPr>
              <a:t>ойдың жемісі</a:t>
            </a:r>
            <a:endParaRPr lang="ru-RU" sz="4400" b="1" cap="none" spc="0" dirty="0">
              <a:ln w="17780" cmpd="sng">
                <a:solidFill>
                  <a:schemeClr val="accent1">
                    <a:tint val="3000"/>
                  </a:schemeClr>
                </a:solidFill>
                <a:prstDash val="solid"/>
                <a:miter lim="800000"/>
              </a:ln>
              <a:solidFill>
                <a:srgbClr val="FFFF00"/>
              </a:solidFill>
              <a:effectLst>
                <a:outerShdw blurRad="55000" dist="50800" dir="5400000" algn="tl">
                  <a:srgbClr val="000000">
                    <a:alpha val="33000"/>
                  </a:srgbClr>
                </a:outerShdw>
              </a:effectLst>
              <a:latin typeface="Times New Roman" pitchFamily="18" charset="0"/>
              <a:cs typeface="Times New Roman" pitchFamily="18" charset="0"/>
            </a:endParaRPr>
          </a:p>
        </p:txBody>
      </p:sp>
      <p:pic>
        <p:nvPicPr>
          <p:cNvPr id="9" name="Рисунок 8" descr="E:\fhfq yjex hf,\фото\мал\қошқармүйіз.jpg"/>
          <p:cNvPicPr/>
          <p:nvPr/>
        </p:nvPicPr>
        <p:blipFill>
          <a:blip r:embed="rId5" cstate="print"/>
          <a:srcRect/>
          <a:stretch>
            <a:fillRect/>
          </a:stretch>
        </p:blipFill>
        <p:spPr bwMode="auto">
          <a:xfrm rot="2617039">
            <a:off x="154936" y="4595847"/>
            <a:ext cx="1955947" cy="2172789"/>
          </a:xfrm>
          <a:prstGeom prst="ellipse">
            <a:avLst/>
          </a:prstGeom>
          <a:ln>
            <a:noFill/>
          </a:ln>
          <a:effectLst>
            <a:softEdge rad="112500"/>
          </a:effectLst>
        </p:spPr>
      </p:pic>
      <p:pic>
        <p:nvPicPr>
          <p:cNvPr id="3074" name="Picture 2" descr="C:\Users\User\AppData\Local\Temp\Rar$DIa0.498\IMG-20160803-WA0055.jpg"/>
          <p:cNvPicPr>
            <a:picLocks noChangeAspect="1" noChangeArrowheads="1"/>
          </p:cNvPicPr>
          <p:nvPr/>
        </p:nvPicPr>
        <p:blipFill>
          <a:blip r:embed="rId6" cstate="print"/>
          <a:srcRect/>
          <a:stretch>
            <a:fillRect/>
          </a:stretch>
        </p:blipFill>
        <p:spPr bwMode="auto">
          <a:xfrm>
            <a:off x="0" y="0"/>
            <a:ext cx="9144000" cy="6858000"/>
          </a:xfrm>
          <a:prstGeom prst="rect">
            <a:avLst/>
          </a:prstGeom>
          <a:noFill/>
        </p:spPr>
      </p:pic>
    </p:spTree>
    <p:extLst>
      <p:ext uri="{BB962C8B-B14F-4D97-AF65-F5344CB8AC3E}">
        <p14:creationId xmlns="" xmlns:p14="http://schemas.microsoft.com/office/powerpoint/2010/main" val="1739918362"/>
      </p:ext>
    </p:extLst>
  </p:cSld>
  <p:clrMapOvr>
    <a:masterClrMapping/>
  </p:clrMapOvr>
  <p:transition>
    <p:checke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rot="20590829">
            <a:off x="202020" y="548680"/>
            <a:ext cx="3647089" cy="369332"/>
          </a:xfrm>
          <a:prstGeom prst="rect">
            <a:avLst/>
          </a:prstGeom>
        </p:spPr>
        <p:txBody>
          <a:bodyPr wrap="none">
            <a:spAutoFit/>
          </a:bodyPr>
          <a:lstStyle/>
          <a:p>
            <a:r>
              <a:rPr lang="ru-RU" b="1" dirty="0" err="1">
                <a:latin typeface="Times New Roman" pitchFamily="18" charset="0"/>
                <a:cs typeface="Times New Roman" pitchFamily="18" charset="0"/>
              </a:rPr>
              <a:t>Ойыстырылған</a:t>
            </a:r>
            <a:r>
              <a:rPr lang="ru-RU" b="1" dirty="0">
                <a:latin typeface="Times New Roman" pitchFamily="18" charset="0"/>
                <a:cs typeface="Times New Roman" pitchFamily="18" charset="0"/>
              </a:rPr>
              <a:t> от </a:t>
            </a:r>
            <a:r>
              <a:rPr lang="ru-RU" b="1" dirty="0" err="1">
                <a:latin typeface="Times New Roman" pitchFamily="18" charset="0"/>
                <a:cs typeface="Times New Roman" pitchFamily="18" charset="0"/>
              </a:rPr>
              <a:t>киіз</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сырмағы</a:t>
            </a:r>
            <a:endParaRPr lang="ru-RU" dirty="0">
              <a:latin typeface="Times New Roman" pitchFamily="18" charset="0"/>
              <a:cs typeface="Times New Roman" pitchFamily="18" charset="0"/>
            </a:endParaRPr>
          </a:p>
        </p:txBody>
      </p:sp>
      <p:pic>
        <p:nvPicPr>
          <p:cNvPr id="6" name="Рисунок 5" descr="Изображение 099"/>
          <p:cNvPicPr/>
          <p:nvPr/>
        </p:nvPicPr>
        <p:blipFill>
          <a:blip r:embed="rId2" cstate="print">
            <a:lum contrast="36000"/>
          </a:blip>
          <a:srcRect t="5173" r="488" b="67241"/>
          <a:stretch>
            <a:fillRect/>
          </a:stretch>
        </p:blipFill>
        <p:spPr bwMode="auto">
          <a:xfrm rot="20941001">
            <a:off x="817540" y="1156549"/>
            <a:ext cx="2787193" cy="1433096"/>
          </a:xfrm>
          <a:prstGeom prst="rect">
            <a:avLst/>
          </a:prstGeom>
          <a:noFill/>
          <a:ln w="9525">
            <a:noFill/>
            <a:miter lim="800000"/>
            <a:headEnd/>
            <a:tailEnd/>
          </a:ln>
        </p:spPr>
      </p:pic>
      <p:sp>
        <p:nvSpPr>
          <p:cNvPr id="7" name="Прямоугольник 6"/>
          <p:cNvSpPr/>
          <p:nvPr/>
        </p:nvSpPr>
        <p:spPr>
          <a:xfrm rot="21088272">
            <a:off x="656048" y="2847585"/>
            <a:ext cx="2624373" cy="369332"/>
          </a:xfrm>
          <a:prstGeom prst="rect">
            <a:avLst/>
          </a:prstGeom>
        </p:spPr>
        <p:txBody>
          <a:bodyPr wrap="none">
            <a:spAutoFit/>
          </a:bodyPr>
          <a:lstStyle/>
          <a:p>
            <a:r>
              <a:rPr lang="ru-RU" b="1" dirty="0" err="1">
                <a:latin typeface="Times New Roman" pitchFamily="18" charset="0"/>
                <a:cs typeface="Times New Roman" pitchFamily="18" charset="0"/>
              </a:rPr>
              <a:t>Сұпы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киіз</a:t>
            </a:r>
            <a:r>
              <a:rPr lang="ru-RU" b="1" dirty="0">
                <a:latin typeface="Times New Roman" pitchFamily="18" charset="0"/>
                <a:cs typeface="Times New Roman" pitchFamily="18" charset="0"/>
              </a:rPr>
              <a:t> (от </a:t>
            </a:r>
            <a:r>
              <a:rPr lang="ru-RU" b="1" dirty="0" err="1">
                <a:latin typeface="Times New Roman" pitchFamily="18" charset="0"/>
                <a:cs typeface="Times New Roman" pitchFamily="18" charset="0"/>
              </a:rPr>
              <a:t>сырмақ</a:t>
            </a:r>
            <a:r>
              <a:rPr lang="ru-RU" b="1"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8" name="Рисунок 7" descr="Изображение 099"/>
          <p:cNvPicPr/>
          <p:nvPr/>
        </p:nvPicPr>
        <p:blipFill>
          <a:blip r:embed="rId2" cstate="print">
            <a:lum contrast="18000"/>
          </a:blip>
          <a:srcRect l="2927" t="34483" b="39243"/>
          <a:stretch>
            <a:fillRect/>
          </a:stretch>
        </p:blipFill>
        <p:spPr bwMode="auto">
          <a:xfrm rot="21193474">
            <a:off x="870107" y="3379891"/>
            <a:ext cx="2310914" cy="1268431"/>
          </a:xfrm>
          <a:prstGeom prst="rect">
            <a:avLst/>
          </a:prstGeom>
          <a:noFill/>
          <a:ln w="9525">
            <a:noFill/>
            <a:miter lim="800000"/>
            <a:headEnd/>
            <a:tailEnd/>
          </a:ln>
        </p:spPr>
      </p:pic>
      <p:pic>
        <p:nvPicPr>
          <p:cNvPr id="9" name="Рисунок 8" descr="Изображение 102"/>
          <p:cNvPicPr/>
          <p:nvPr/>
        </p:nvPicPr>
        <p:blipFill>
          <a:blip r:embed="rId3" cstate="print">
            <a:lum contrast="64000"/>
          </a:blip>
          <a:srcRect l="3075" t="1054" r="11787" b="57806"/>
          <a:stretch>
            <a:fillRect/>
          </a:stretch>
        </p:blipFill>
        <p:spPr bwMode="auto">
          <a:xfrm rot="21199040">
            <a:off x="4427984" y="1022941"/>
            <a:ext cx="2238375" cy="1469955"/>
          </a:xfrm>
          <a:prstGeom prst="rect">
            <a:avLst/>
          </a:prstGeom>
          <a:noFill/>
          <a:ln w="9525">
            <a:noFill/>
            <a:miter lim="800000"/>
            <a:headEnd/>
            <a:tailEnd/>
          </a:ln>
        </p:spPr>
      </p:pic>
      <p:sp>
        <p:nvSpPr>
          <p:cNvPr id="2" name="Прямоугольник 1"/>
          <p:cNvSpPr/>
          <p:nvPr/>
        </p:nvSpPr>
        <p:spPr>
          <a:xfrm rot="21265356">
            <a:off x="3931053" y="2657366"/>
            <a:ext cx="4572000" cy="369332"/>
          </a:xfrm>
          <a:prstGeom prst="rect">
            <a:avLst/>
          </a:prstGeom>
        </p:spPr>
        <p:txBody>
          <a:bodyPr>
            <a:spAutoFit/>
          </a:bodyPr>
          <a:lstStyle/>
          <a:p>
            <a:r>
              <a:rPr lang="ru-RU" b="1" dirty="0" err="1" smtClean="0">
                <a:latin typeface="Times New Roman" pitchFamily="18" charset="0"/>
                <a:cs typeface="Times New Roman" pitchFamily="18" charset="0"/>
              </a:rPr>
              <a:t>Қос</a:t>
            </a:r>
            <a:r>
              <a:rPr lang="ru-RU" b="1" dirty="0" smtClean="0">
                <a:latin typeface="Times New Roman" pitchFamily="18" charset="0"/>
                <a:cs typeface="Times New Roman" pitchFamily="18" charset="0"/>
              </a:rPr>
              <a:t> </a:t>
            </a:r>
            <a:r>
              <a:rPr lang="ru-RU" b="1" dirty="0" err="1">
                <a:latin typeface="Times New Roman" pitchFamily="18" charset="0"/>
                <a:cs typeface="Times New Roman" pitchFamily="18" charset="0"/>
              </a:rPr>
              <a:t>желілі</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төр</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сырмақ</a:t>
            </a:r>
            <a:r>
              <a:rPr lang="ru-RU" b="1"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3" name="Прямоугольник 2"/>
          <p:cNvSpPr/>
          <p:nvPr/>
        </p:nvSpPr>
        <p:spPr>
          <a:xfrm rot="21176248">
            <a:off x="4067700" y="317836"/>
            <a:ext cx="3564374" cy="369332"/>
          </a:xfrm>
          <a:prstGeom prst="rect">
            <a:avLst/>
          </a:prstGeom>
        </p:spPr>
        <p:txBody>
          <a:bodyPr wrap="none">
            <a:spAutoFit/>
          </a:bodyPr>
          <a:lstStyle/>
          <a:p>
            <a:r>
              <a:rPr lang="ru-RU" b="1" dirty="0" err="1">
                <a:latin typeface="Times New Roman" pitchFamily="18" charset="0"/>
                <a:cs typeface="Times New Roman" pitchFamily="18" charset="0"/>
              </a:rPr>
              <a:t>Жартысы</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кілемше</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төр</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сырмақ</a:t>
            </a:r>
            <a:r>
              <a:rPr lang="ru-RU" b="1" dirty="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pic>
        <p:nvPicPr>
          <p:cNvPr id="10" name="Рисунок 9" descr="Изображение 102"/>
          <p:cNvPicPr/>
          <p:nvPr/>
        </p:nvPicPr>
        <p:blipFill>
          <a:blip r:embed="rId3" cstate="print">
            <a:lum contrast="72000"/>
          </a:blip>
          <a:srcRect l="4483" t="49046" r="10027" b="29701"/>
          <a:stretch>
            <a:fillRect/>
          </a:stretch>
        </p:blipFill>
        <p:spPr bwMode="auto">
          <a:xfrm rot="21304032">
            <a:off x="4390242" y="3234038"/>
            <a:ext cx="2209085" cy="1029826"/>
          </a:xfrm>
          <a:prstGeom prst="rect">
            <a:avLst/>
          </a:prstGeom>
          <a:noFill/>
          <a:ln w="9525">
            <a:noFill/>
            <a:miter lim="800000"/>
            <a:headEnd/>
            <a:tailEnd/>
          </a:ln>
        </p:spPr>
      </p:pic>
      <p:sp>
        <p:nvSpPr>
          <p:cNvPr id="4" name="Прямоугольник 3"/>
          <p:cNvSpPr/>
          <p:nvPr/>
        </p:nvSpPr>
        <p:spPr>
          <a:xfrm rot="20854510">
            <a:off x="-13808" y="4946366"/>
            <a:ext cx="4572000" cy="369332"/>
          </a:xfrm>
          <a:prstGeom prst="rect">
            <a:avLst/>
          </a:prstGeom>
        </p:spPr>
        <p:txBody>
          <a:bodyPr>
            <a:spAutoFit/>
          </a:bodyPr>
          <a:lstStyle/>
          <a:p>
            <a:r>
              <a:rPr lang="ru-RU" b="1" dirty="0" err="1">
                <a:latin typeface="Times New Roman" pitchFamily="18" charset="0"/>
                <a:cs typeface="Times New Roman" pitchFamily="18" charset="0"/>
              </a:rPr>
              <a:t>Ойыстырылған</a:t>
            </a:r>
            <a:r>
              <a:rPr lang="ru-RU" b="1" dirty="0">
                <a:latin typeface="Times New Roman" pitchFamily="18" charset="0"/>
                <a:cs typeface="Times New Roman" pitchFamily="18" charset="0"/>
              </a:rPr>
              <a:t> от  басы </a:t>
            </a:r>
            <a:r>
              <a:rPr lang="ru-RU" b="1" dirty="0" err="1">
                <a:latin typeface="Times New Roman" pitchFamily="18" charset="0"/>
                <a:cs typeface="Times New Roman" pitchFamily="18" charset="0"/>
              </a:rPr>
              <a:t>төр</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сырмағы</a:t>
            </a:r>
            <a:r>
              <a:rPr lang="ru-RU" b="1" dirty="0"/>
              <a:t>. </a:t>
            </a:r>
            <a:r>
              <a:rPr lang="kk-KZ" b="1" dirty="0"/>
              <a:t>          </a:t>
            </a:r>
            <a:endParaRPr lang="ru-RU" dirty="0"/>
          </a:p>
        </p:txBody>
      </p:sp>
      <p:sp>
        <p:nvSpPr>
          <p:cNvPr id="11" name="Прямоугольник 10"/>
          <p:cNvSpPr/>
          <p:nvPr/>
        </p:nvSpPr>
        <p:spPr>
          <a:xfrm rot="21169148">
            <a:off x="4679399" y="4451381"/>
            <a:ext cx="2253502" cy="369332"/>
          </a:xfrm>
          <a:prstGeom prst="rect">
            <a:avLst/>
          </a:prstGeom>
        </p:spPr>
        <p:txBody>
          <a:bodyPr wrap="none">
            <a:spAutoFit/>
          </a:bodyPr>
          <a:lstStyle/>
          <a:p>
            <a:r>
              <a:rPr lang="kk-KZ" b="1" dirty="0">
                <a:latin typeface="Times New Roman" pitchFamily="18" charset="0"/>
                <a:cs typeface="Times New Roman" pitchFamily="18" charset="0"/>
              </a:rPr>
              <a:t>Маяуза сырмақтар.</a:t>
            </a:r>
            <a:endParaRPr lang="ru-RU" dirty="0">
              <a:latin typeface="Times New Roman" pitchFamily="18" charset="0"/>
              <a:cs typeface="Times New Roman" pitchFamily="18" charset="0"/>
            </a:endParaRPr>
          </a:p>
        </p:txBody>
      </p:sp>
      <p:pic>
        <p:nvPicPr>
          <p:cNvPr id="12" name="Рисунок 11" descr="Изображение 102"/>
          <p:cNvPicPr/>
          <p:nvPr/>
        </p:nvPicPr>
        <p:blipFill>
          <a:blip r:embed="rId3" cstate="print">
            <a:lum contrast="54000"/>
          </a:blip>
          <a:srcRect l="6581" t="78677" r="9427" b="992"/>
          <a:stretch>
            <a:fillRect/>
          </a:stretch>
        </p:blipFill>
        <p:spPr bwMode="auto">
          <a:xfrm rot="20895455">
            <a:off x="900748" y="5337344"/>
            <a:ext cx="2505075" cy="1214755"/>
          </a:xfrm>
          <a:prstGeom prst="rect">
            <a:avLst/>
          </a:prstGeom>
          <a:noFill/>
          <a:ln w="9525">
            <a:noFill/>
            <a:miter lim="800000"/>
            <a:headEnd/>
            <a:tailEnd/>
          </a:ln>
        </p:spPr>
      </p:pic>
      <p:pic>
        <p:nvPicPr>
          <p:cNvPr id="13" name="Рисунок 12" descr="Изображение 100"/>
          <p:cNvPicPr/>
          <p:nvPr/>
        </p:nvPicPr>
        <p:blipFill>
          <a:blip r:embed="rId4" cstate="print">
            <a:lum contrast="28000"/>
          </a:blip>
          <a:srcRect l="24037" t="8461" r="2391" b="9128"/>
          <a:stretch>
            <a:fillRect/>
          </a:stretch>
        </p:blipFill>
        <p:spPr bwMode="auto">
          <a:xfrm rot="21366351">
            <a:off x="5187353" y="5005354"/>
            <a:ext cx="1828800" cy="1219200"/>
          </a:xfrm>
          <a:prstGeom prst="rect">
            <a:avLst/>
          </a:prstGeom>
          <a:noFill/>
          <a:ln w="9525">
            <a:noFill/>
            <a:miter lim="800000"/>
            <a:headEnd/>
            <a:tailEnd/>
          </a:ln>
        </p:spPr>
      </p:pic>
    </p:spTree>
    <p:extLst>
      <p:ext uri="{BB962C8B-B14F-4D97-AF65-F5344CB8AC3E}">
        <p14:creationId xmlns="" xmlns:p14="http://schemas.microsoft.com/office/powerpoint/2010/main" val="3348567415"/>
      </p:ext>
    </p:extLst>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80">
                                          <p:stCondLst>
                                            <p:cond delay="0"/>
                                          </p:stCondLst>
                                        </p:cTn>
                                        <p:tgtEl>
                                          <p:spTgt spid="6"/>
                                        </p:tgtEl>
                                      </p:cBhvr>
                                    </p:animEffect>
                                    <p:anim calcmode="lin" valueType="num">
                                      <p:cBhvr>
                                        <p:cTn id="2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1" dur="26">
                                          <p:stCondLst>
                                            <p:cond delay="650"/>
                                          </p:stCondLst>
                                        </p:cTn>
                                        <p:tgtEl>
                                          <p:spTgt spid="6"/>
                                        </p:tgtEl>
                                      </p:cBhvr>
                                      <p:to x="100000" y="60000"/>
                                    </p:animScale>
                                    <p:animScale>
                                      <p:cBhvr>
                                        <p:cTn id="32" dur="166" decel="50000">
                                          <p:stCondLst>
                                            <p:cond delay="676"/>
                                          </p:stCondLst>
                                        </p:cTn>
                                        <p:tgtEl>
                                          <p:spTgt spid="6"/>
                                        </p:tgtEl>
                                      </p:cBhvr>
                                      <p:to x="100000" y="100000"/>
                                    </p:animScale>
                                    <p:animScale>
                                      <p:cBhvr>
                                        <p:cTn id="33" dur="26">
                                          <p:stCondLst>
                                            <p:cond delay="1312"/>
                                          </p:stCondLst>
                                        </p:cTn>
                                        <p:tgtEl>
                                          <p:spTgt spid="6"/>
                                        </p:tgtEl>
                                      </p:cBhvr>
                                      <p:to x="100000" y="80000"/>
                                    </p:animScale>
                                    <p:animScale>
                                      <p:cBhvr>
                                        <p:cTn id="34" dur="166" decel="50000">
                                          <p:stCondLst>
                                            <p:cond delay="1338"/>
                                          </p:stCondLst>
                                        </p:cTn>
                                        <p:tgtEl>
                                          <p:spTgt spid="6"/>
                                        </p:tgtEl>
                                      </p:cBhvr>
                                      <p:to x="100000" y="100000"/>
                                    </p:animScale>
                                    <p:animScale>
                                      <p:cBhvr>
                                        <p:cTn id="35" dur="26">
                                          <p:stCondLst>
                                            <p:cond delay="1642"/>
                                          </p:stCondLst>
                                        </p:cTn>
                                        <p:tgtEl>
                                          <p:spTgt spid="6"/>
                                        </p:tgtEl>
                                      </p:cBhvr>
                                      <p:to x="100000" y="90000"/>
                                    </p:animScale>
                                    <p:animScale>
                                      <p:cBhvr>
                                        <p:cTn id="36" dur="166" decel="50000">
                                          <p:stCondLst>
                                            <p:cond delay="1668"/>
                                          </p:stCondLst>
                                        </p:cTn>
                                        <p:tgtEl>
                                          <p:spTgt spid="6"/>
                                        </p:tgtEl>
                                      </p:cBhvr>
                                      <p:to x="100000" y="100000"/>
                                    </p:animScale>
                                    <p:animScale>
                                      <p:cBhvr>
                                        <p:cTn id="37" dur="26">
                                          <p:stCondLst>
                                            <p:cond delay="1808"/>
                                          </p:stCondLst>
                                        </p:cTn>
                                        <p:tgtEl>
                                          <p:spTgt spid="6"/>
                                        </p:tgtEl>
                                      </p:cBhvr>
                                      <p:to x="100000" y="95000"/>
                                    </p:animScale>
                                    <p:animScale>
                                      <p:cBhvr>
                                        <p:cTn id="38" dur="166" decel="50000">
                                          <p:stCondLst>
                                            <p:cond delay="1834"/>
                                          </p:stCondLst>
                                        </p:cTn>
                                        <p:tgtEl>
                                          <p:spTgt spid="6"/>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80">
                                          <p:stCondLst>
                                            <p:cond delay="0"/>
                                          </p:stCondLst>
                                        </p:cTn>
                                        <p:tgtEl>
                                          <p:spTgt spid="7"/>
                                        </p:tgtEl>
                                      </p:cBhvr>
                                    </p:animEffect>
                                    <p:anim calcmode="lin" valueType="num">
                                      <p:cBhvr>
                                        <p:cTn id="4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9" dur="26">
                                          <p:stCondLst>
                                            <p:cond delay="650"/>
                                          </p:stCondLst>
                                        </p:cTn>
                                        <p:tgtEl>
                                          <p:spTgt spid="7"/>
                                        </p:tgtEl>
                                      </p:cBhvr>
                                      <p:to x="100000" y="60000"/>
                                    </p:animScale>
                                    <p:animScale>
                                      <p:cBhvr>
                                        <p:cTn id="50" dur="166" decel="50000">
                                          <p:stCondLst>
                                            <p:cond delay="676"/>
                                          </p:stCondLst>
                                        </p:cTn>
                                        <p:tgtEl>
                                          <p:spTgt spid="7"/>
                                        </p:tgtEl>
                                      </p:cBhvr>
                                      <p:to x="100000" y="100000"/>
                                    </p:animScale>
                                    <p:animScale>
                                      <p:cBhvr>
                                        <p:cTn id="51" dur="26">
                                          <p:stCondLst>
                                            <p:cond delay="1312"/>
                                          </p:stCondLst>
                                        </p:cTn>
                                        <p:tgtEl>
                                          <p:spTgt spid="7"/>
                                        </p:tgtEl>
                                      </p:cBhvr>
                                      <p:to x="100000" y="80000"/>
                                    </p:animScale>
                                    <p:animScale>
                                      <p:cBhvr>
                                        <p:cTn id="52" dur="166" decel="50000">
                                          <p:stCondLst>
                                            <p:cond delay="1338"/>
                                          </p:stCondLst>
                                        </p:cTn>
                                        <p:tgtEl>
                                          <p:spTgt spid="7"/>
                                        </p:tgtEl>
                                      </p:cBhvr>
                                      <p:to x="100000" y="100000"/>
                                    </p:animScale>
                                    <p:animScale>
                                      <p:cBhvr>
                                        <p:cTn id="53" dur="26">
                                          <p:stCondLst>
                                            <p:cond delay="1642"/>
                                          </p:stCondLst>
                                        </p:cTn>
                                        <p:tgtEl>
                                          <p:spTgt spid="7"/>
                                        </p:tgtEl>
                                      </p:cBhvr>
                                      <p:to x="100000" y="90000"/>
                                    </p:animScale>
                                    <p:animScale>
                                      <p:cBhvr>
                                        <p:cTn id="54" dur="166" decel="50000">
                                          <p:stCondLst>
                                            <p:cond delay="1668"/>
                                          </p:stCondLst>
                                        </p:cTn>
                                        <p:tgtEl>
                                          <p:spTgt spid="7"/>
                                        </p:tgtEl>
                                      </p:cBhvr>
                                      <p:to x="100000" y="100000"/>
                                    </p:animScale>
                                    <p:animScale>
                                      <p:cBhvr>
                                        <p:cTn id="55" dur="26">
                                          <p:stCondLst>
                                            <p:cond delay="1808"/>
                                          </p:stCondLst>
                                        </p:cTn>
                                        <p:tgtEl>
                                          <p:spTgt spid="7"/>
                                        </p:tgtEl>
                                      </p:cBhvr>
                                      <p:to x="100000" y="95000"/>
                                    </p:animScale>
                                    <p:animScale>
                                      <p:cBhvr>
                                        <p:cTn id="56" dur="166" decel="50000">
                                          <p:stCondLst>
                                            <p:cond delay="1834"/>
                                          </p:stCondLst>
                                        </p:cTn>
                                        <p:tgtEl>
                                          <p:spTgt spid="7"/>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down)">
                                      <p:cBhvr>
                                        <p:cTn id="61" dur="580">
                                          <p:stCondLst>
                                            <p:cond delay="0"/>
                                          </p:stCondLst>
                                        </p:cTn>
                                        <p:tgtEl>
                                          <p:spTgt spid="8"/>
                                        </p:tgtEl>
                                      </p:cBhvr>
                                    </p:animEffect>
                                    <p:anim calcmode="lin" valueType="num">
                                      <p:cBhvr>
                                        <p:cTn id="6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7" dur="26">
                                          <p:stCondLst>
                                            <p:cond delay="650"/>
                                          </p:stCondLst>
                                        </p:cTn>
                                        <p:tgtEl>
                                          <p:spTgt spid="8"/>
                                        </p:tgtEl>
                                      </p:cBhvr>
                                      <p:to x="100000" y="60000"/>
                                    </p:animScale>
                                    <p:animScale>
                                      <p:cBhvr>
                                        <p:cTn id="68" dur="166" decel="50000">
                                          <p:stCondLst>
                                            <p:cond delay="676"/>
                                          </p:stCondLst>
                                        </p:cTn>
                                        <p:tgtEl>
                                          <p:spTgt spid="8"/>
                                        </p:tgtEl>
                                      </p:cBhvr>
                                      <p:to x="100000" y="100000"/>
                                    </p:animScale>
                                    <p:animScale>
                                      <p:cBhvr>
                                        <p:cTn id="69" dur="26">
                                          <p:stCondLst>
                                            <p:cond delay="1312"/>
                                          </p:stCondLst>
                                        </p:cTn>
                                        <p:tgtEl>
                                          <p:spTgt spid="8"/>
                                        </p:tgtEl>
                                      </p:cBhvr>
                                      <p:to x="100000" y="80000"/>
                                    </p:animScale>
                                    <p:animScale>
                                      <p:cBhvr>
                                        <p:cTn id="70" dur="166" decel="50000">
                                          <p:stCondLst>
                                            <p:cond delay="1338"/>
                                          </p:stCondLst>
                                        </p:cTn>
                                        <p:tgtEl>
                                          <p:spTgt spid="8"/>
                                        </p:tgtEl>
                                      </p:cBhvr>
                                      <p:to x="100000" y="100000"/>
                                    </p:animScale>
                                    <p:animScale>
                                      <p:cBhvr>
                                        <p:cTn id="71" dur="26">
                                          <p:stCondLst>
                                            <p:cond delay="1642"/>
                                          </p:stCondLst>
                                        </p:cTn>
                                        <p:tgtEl>
                                          <p:spTgt spid="8"/>
                                        </p:tgtEl>
                                      </p:cBhvr>
                                      <p:to x="100000" y="90000"/>
                                    </p:animScale>
                                    <p:animScale>
                                      <p:cBhvr>
                                        <p:cTn id="72" dur="166" decel="50000">
                                          <p:stCondLst>
                                            <p:cond delay="1668"/>
                                          </p:stCondLst>
                                        </p:cTn>
                                        <p:tgtEl>
                                          <p:spTgt spid="8"/>
                                        </p:tgtEl>
                                      </p:cBhvr>
                                      <p:to x="100000" y="100000"/>
                                    </p:animScale>
                                    <p:animScale>
                                      <p:cBhvr>
                                        <p:cTn id="73" dur="26">
                                          <p:stCondLst>
                                            <p:cond delay="1808"/>
                                          </p:stCondLst>
                                        </p:cTn>
                                        <p:tgtEl>
                                          <p:spTgt spid="8"/>
                                        </p:tgtEl>
                                      </p:cBhvr>
                                      <p:to x="100000" y="95000"/>
                                    </p:animScale>
                                    <p:animScale>
                                      <p:cBhvr>
                                        <p:cTn id="7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Менің </a:t>
            </a:r>
            <a:r>
              <a:rPr lang="kk-KZ" dirty="0" smtClean="0"/>
              <a:t>анам</a:t>
            </a:r>
            <a:r>
              <a:rPr lang="kk-KZ" dirty="0" smtClean="0"/>
              <a:t>нің </a:t>
            </a:r>
            <a:r>
              <a:rPr lang="kk-KZ" dirty="0" smtClean="0"/>
              <a:t>көрпесі</a:t>
            </a:r>
            <a:endParaRPr lang="ru-RU" dirty="0"/>
          </a:p>
        </p:txBody>
      </p:sp>
      <p:pic>
        <p:nvPicPr>
          <p:cNvPr id="1026" name="Picture 2" descr="C:\Users\User\Desktop\full.jpg"/>
          <p:cNvPicPr>
            <a:picLocks noGrp="1" noChangeAspect="1" noChangeArrowheads="1"/>
          </p:cNvPicPr>
          <p:nvPr>
            <p:ph idx="1"/>
          </p:nvPr>
        </p:nvPicPr>
        <p:blipFill>
          <a:blip r:embed="rId2" cstate="print"/>
          <a:srcRect/>
          <a:stretch>
            <a:fillRect/>
          </a:stretch>
        </p:blipFill>
        <p:spPr bwMode="auto">
          <a:xfrm>
            <a:off x="971600" y="1600200"/>
            <a:ext cx="7632848" cy="452596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Оюлы койлек</a:t>
            </a:r>
            <a:endParaRPr lang="ru-RU" dirty="0"/>
          </a:p>
        </p:txBody>
      </p:sp>
      <p:pic>
        <p:nvPicPr>
          <p:cNvPr id="2050" name="Picture 2" descr="C:\Users\User\Desktop\x-640a46625d918c422427a4dd44851396.jpg"/>
          <p:cNvPicPr>
            <a:picLocks noGrp="1" noChangeAspect="1" noChangeArrowheads="1"/>
          </p:cNvPicPr>
          <p:nvPr>
            <p:ph idx="1"/>
          </p:nvPr>
        </p:nvPicPr>
        <p:blipFill>
          <a:blip r:embed="rId2" cstate="print"/>
          <a:srcRect/>
          <a:stretch>
            <a:fillRect/>
          </a:stretch>
        </p:blipFill>
        <p:spPr bwMode="auto">
          <a:xfrm>
            <a:off x="323528" y="1196752"/>
            <a:ext cx="8568952" cy="54006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descr="C:\Users\User\Desktop\1453143845Y5UPEAu9rSyiXbWg.jpg"/>
          <p:cNvPicPr>
            <a:picLocks noGrp="1" noChangeAspect="1" noChangeArrowheads="1"/>
          </p:cNvPicPr>
          <p:nvPr>
            <p:ph idx="1"/>
          </p:nvPr>
        </p:nvPicPr>
        <p:blipFill>
          <a:blip r:embed="rId2" cstate="print"/>
          <a:srcRect/>
          <a:stretch>
            <a:fillRect/>
          </a:stretch>
        </p:blipFill>
        <p:spPr bwMode="auto">
          <a:xfrm>
            <a:off x="827584" y="1412776"/>
            <a:ext cx="7056784" cy="525658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52736"/>
          </a:xfrm>
        </p:spPr>
        <p:txBody>
          <a:bodyPr/>
          <a:lstStyle/>
          <a:p>
            <a:r>
              <a:rPr lang="kk-KZ" dirty="0" smtClean="0"/>
              <a:t>САУАЛНАМА</a:t>
            </a:r>
            <a:endParaRPr lang="ru-RU" dirty="0"/>
          </a:p>
        </p:txBody>
      </p:sp>
      <p:sp>
        <p:nvSpPr>
          <p:cNvPr id="6" name="Содержимое 5"/>
          <p:cNvSpPr>
            <a:spLocks noGrp="1"/>
          </p:cNvSpPr>
          <p:nvPr>
            <p:ph idx="1"/>
          </p:nvPr>
        </p:nvSpPr>
        <p:spPr>
          <a:xfrm>
            <a:off x="179512" y="1052736"/>
            <a:ext cx="8784976" cy="5073427"/>
          </a:xfrm>
        </p:spPr>
        <p:txBody>
          <a:bodyPr>
            <a:normAutofit fontScale="25000" lnSpcReduction="20000"/>
          </a:bodyPr>
          <a:lstStyle/>
          <a:p>
            <a:r>
              <a:rPr lang="kk-KZ" dirty="0" smtClean="0"/>
              <a:t> </a:t>
            </a:r>
            <a:endParaRPr lang="ru-RU" sz="2800" dirty="0" smtClean="0"/>
          </a:p>
          <a:p>
            <a:r>
              <a:rPr lang="kk-KZ" sz="4400" dirty="0" smtClean="0">
                <a:latin typeface="Times New Roman" pitchFamily="18" charset="0"/>
                <a:cs typeface="Times New Roman" pitchFamily="18" charset="0"/>
              </a:rPr>
              <a:t>Сауалнама сұрақтары:</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 </a:t>
            </a:r>
            <a:endParaRPr lang="ru-RU" sz="4400" dirty="0" smtClean="0">
              <a:latin typeface="Times New Roman" pitchFamily="18" charset="0"/>
              <a:cs typeface="Times New Roman" pitchFamily="18" charset="0"/>
            </a:endParaRPr>
          </a:p>
          <a:p>
            <a:pPr lvl="1"/>
            <a:r>
              <a:rPr lang="kk-KZ" sz="4400" dirty="0" smtClean="0">
                <a:latin typeface="Times New Roman" pitchFamily="18" charset="0"/>
                <a:cs typeface="Times New Roman" pitchFamily="18" charset="0"/>
              </a:rPr>
              <a:t>    Ою - өрнектердің қандай түрлерін білесіндер?</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
            </a:r>
            <a:br>
              <a:rPr lang="kk-KZ" sz="4400" dirty="0" smtClean="0">
                <a:latin typeface="Times New Roman" pitchFamily="18" charset="0"/>
                <a:cs typeface="Times New Roman" pitchFamily="18" charset="0"/>
              </a:rPr>
            </a:br>
            <a:r>
              <a:rPr lang="kk-KZ" sz="4400" dirty="0" smtClean="0">
                <a:latin typeface="Times New Roman" pitchFamily="18" charset="0"/>
                <a:cs typeface="Times New Roman" pitchFamily="18" charset="0"/>
              </a:rPr>
              <a:t>А) киіз үй</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Ә) Қошқармүйіз </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Б) Аспан </a:t>
            </a:r>
            <a:endParaRPr lang="ru-RU" sz="4400" dirty="0" smtClean="0">
              <a:latin typeface="Times New Roman" pitchFamily="18" charset="0"/>
              <a:cs typeface="Times New Roman" pitchFamily="18" charset="0"/>
            </a:endParaRPr>
          </a:p>
          <a:p>
            <a:pPr lvl="1"/>
            <a:r>
              <a:rPr lang="kk-KZ" sz="4400" dirty="0" smtClean="0">
                <a:latin typeface="Times New Roman" pitchFamily="18" charset="0"/>
                <a:cs typeface="Times New Roman" pitchFamily="18" charset="0"/>
              </a:rPr>
              <a:t/>
            </a:r>
            <a:br>
              <a:rPr lang="kk-KZ" sz="4400" dirty="0" smtClean="0">
                <a:latin typeface="Times New Roman" pitchFamily="18" charset="0"/>
                <a:cs typeface="Times New Roman" pitchFamily="18" charset="0"/>
              </a:rPr>
            </a:br>
            <a:r>
              <a:rPr lang="kk-KZ" sz="4400" dirty="0" smtClean="0">
                <a:latin typeface="Times New Roman" pitchFamily="18" charset="0"/>
                <a:cs typeface="Times New Roman" pitchFamily="18" charset="0"/>
              </a:rPr>
              <a:t>Оюды неде пайдаланады?</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
            </a:r>
            <a:br>
              <a:rPr lang="kk-KZ" sz="4400" dirty="0" smtClean="0">
                <a:latin typeface="Times New Roman" pitchFamily="18" charset="0"/>
                <a:cs typeface="Times New Roman" pitchFamily="18" charset="0"/>
              </a:rPr>
            </a:br>
            <a:r>
              <a:rPr lang="kk-KZ" sz="4400" dirty="0" smtClean="0">
                <a:latin typeface="Times New Roman" pitchFamily="18" charset="0"/>
                <a:cs typeface="Times New Roman" pitchFamily="18" charset="0"/>
              </a:rPr>
              <a:t>А) Кілемде</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Ә) Қалада</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Б) Партада</a:t>
            </a:r>
            <a:endParaRPr lang="ru-RU" sz="4400" dirty="0" smtClean="0">
              <a:latin typeface="Times New Roman" pitchFamily="18" charset="0"/>
              <a:cs typeface="Times New Roman" pitchFamily="18" charset="0"/>
            </a:endParaRPr>
          </a:p>
          <a:p>
            <a:pPr lvl="1"/>
            <a:r>
              <a:rPr lang="kk-KZ" sz="4400" dirty="0" smtClean="0">
                <a:latin typeface="Times New Roman" pitchFamily="18" charset="0"/>
                <a:cs typeface="Times New Roman" pitchFamily="18" charset="0"/>
              </a:rPr>
              <a:t/>
            </a:r>
            <a:br>
              <a:rPr lang="kk-KZ" sz="4400" dirty="0" smtClean="0">
                <a:latin typeface="Times New Roman" pitchFamily="18" charset="0"/>
                <a:cs typeface="Times New Roman" pitchFamily="18" charset="0"/>
              </a:rPr>
            </a:br>
            <a:r>
              <a:rPr lang="kk-KZ" sz="4400" dirty="0" smtClean="0">
                <a:latin typeface="Times New Roman" pitchFamily="18" charset="0"/>
                <a:cs typeface="Times New Roman" pitchFamily="18" charset="0"/>
              </a:rPr>
              <a:t>Оюлар неше бұрышты болады? </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
            </a:r>
            <a:br>
              <a:rPr lang="kk-KZ" sz="4400" dirty="0" smtClean="0">
                <a:latin typeface="Times New Roman" pitchFamily="18" charset="0"/>
                <a:cs typeface="Times New Roman" pitchFamily="18" charset="0"/>
              </a:rPr>
            </a:br>
            <a:r>
              <a:rPr lang="kk-KZ" sz="4400" dirty="0" smtClean="0">
                <a:latin typeface="Times New Roman" pitchFamily="18" charset="0"/>
                <a:cs typeface="Times New Roman" pitchFamily="18" charset="0"/>
              </a:rPr>
              <a:t>А) Ұзын </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Ә) қысқа</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Б) Төртбұрышты </a:t>
            </a:r>
            <a:endParaRPr lang="ru-RU" sz="4400" dirty="0" smtClean="0">
              <a:latin typeface="Times New Roman" pitchFamily="18" charset="0"/>
              <a:cs typeface="Times New Roman" pitchFamily="18" charset="0"/>
            </a:endParaRPr>
          </a:p>
          <a:p>
            <a:pPr lvl="1"/>
            <a:r>
              <a:rPr lang="kk-KZ" sz="4400" dirty="0" smtClean="0">
                <a:latin typeface="Times New Roman" pitchFamily="18" charset="0"/>
                <a:cs typeface="Times New Roman" pitchFamily="18" charset="0"/>
              </a:rPr>
              <a:t/>
            </a:r>
            <a:br>
              <a:rPr lang="kk-KZ" sz="4400" dirty="0" smtClean="0">
                <a:latin typeface="Times New Roman" pitchFamily="18" charset="0"/>
                <a:cs typeface="Times New Roman" pitchFamily="18" charset="0"/>
              </a:rPr>
            </a:br>
            <a:r>
              <a:rPr lang="kk-KZ" sz="4400" dirty="0" smtClean="0">
                <a:latin typeface="Times New Roman" pitchFamily="18" charset="0"/>
                <a:cs typeface="Times New Roman" pitchFamily="18" charset="0"/>
              </a:rPr>
              <a:t>Ою - өрнек неде бейнеленген?</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
            </a:r>
            <a:br>
              <a:rPr lang="kk-KZ" sz="4400" dirty="0" smtClean="0">
                <a:latin typeface="Times New Roman" pitchFamily="18" charset="0"/>
                <a:cs typeface="Times New Roman" pitchFamily="18" charset="0"/>
              </a:rPr>
            </a:br>
            <a:r>
              <a:rPr lang="kk-KZ" sz="4400" dirty="0" smtClean="0">
                <a:latin typeface="Times New Roman" pitchFamily="18" charset="0"/>
                <a:cs typeface="Times New Roman" pitchFamily="18" charset="0"/>
              </a:rPr>
              <a:t>А) Әнұран </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Ә) Елтаңба</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Б) Ту </a:t>
            </a:r>
            <a:endParaRPr lang="ru-RU" sz="4400" dirty="0" smtClean="0">
              <a:latin typeface="Times New Roman" pitchFamily="18" charset="0"/>
              <a:cs typeface="Times New Roman" pitchFamily="18" charset="0"/>
            </a:endParaRPr>
          </a:p>
          <a:p>
            <a:pPr lvl="1"/>
            <a:r>
              <a:rPr lang="kk-KZ" sz="4400" dirty="0" smtClean="0">
                <a:latin typeface="Times New Roman" pitchFamily="18" charset="0"/>
                <a:cs typeface="Times New Roman" pitchFamily="18" charset="0"/>
              </a:rPr>
              <a:t/>
            </a:r>
            <a:br>
              <a:rPr lang="kk-KZ" sz="4400" dirty="0" smtClean="0">
                <a:latin typeface="Times New Roman" pitchFamily="18" charset="0"/>
                <a:cs typeface="Times New Roman" pitchFamily="18" charset="0"/>
              </a:rPr>
            </a:br>
            <a:r>
              <a:rPr lang="kk-KZ" sz="4400" dirty="0" smtClean="0">
                <a:latin typeface="Times New Roman" pitchFamily="18" charset="0"/>
                <a:cs typeface="Times New Roman" pitchFamily="18" charset="0"/>
              </a:rPr>
              <a:t>Өсімдік оюларына қандай оюлар жатады? </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
            </a:r>
            <a:br>
              <a:rPr lang="kk-KZ" sz="4400" dirty="0" smtClean="0">
                <a:latin typeface="Times New Roman" pitchFamily="18" charset="0"/>
                <a:cs typeface="Times New Roman" pitchFamily="18" charset="0"/>
              </a:rPr>
            </a:br>
            <a:r>
              <a:rPr lang="kk-KZ" sz="4400" dirty="0" smtClean="0">
                <a:latin typeface="Times New Roman" pitchFamily="18" charset="0"/>
                <a:cs typeface="Times New Roman" pitchFamily="18" charset="0"/>
              </a:rPr>
              <a:t>А) Балдақ </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Ә) Ағаша</a:t>
            </a:r>
            <a:endParaRPr lang="ru-RU" sz="4400" dirty="0" smtClean="0">
              <a:latin typeface="Times New Roman" pitchFamily="18" charset="0"/>
              <a:cs typeface="Times New Roman" pitchFamily="18" charset="0"/>
            </a:endParaRPr>
          </a:p>
          <a:p>
            <a:r>
              <a:rPr lang="kk-KZ" sz="4400" dirty="0" smtClean="0">
                <a:latin typeface="Times New Roman" pitchFamily="18" charset="0"/>
                <a:cs typeface="Times New Roman" pitchFamily="18" charset="0"/>
              </a:rPr>
              <a:t>Б) Ирек </a:t>
            </a:r>
            <a:endParaRPr lang="ru-RU" sz="4400" dirty="0" smtClean="0">
              <a:latin typeface="Times New Roman" pitchFamily="18" charset="0"/>
              <a:cs typeface="Times New Roman" pitchFamily="18" charset="0"/>
            </a:endParaRPr>
          </a:p>
          <a:p>
            <a:pPr lvl="1"/>
            <a:r>
              <a:rPr lang="kk-KZ" sz="3600" dirty="0" smtClean="0">
                <a:latin typeface="Times New Roman" pitchFamily="18" charset="0"/>
                <a:cs typeface="Times New Roman" pitchFamily="18" charset="0"/>
              </a:rPr>
              <a:t/>
            </a:r>
            <a:br>
              <a:rPr lang="kk-KZ" sz="3600" dirty="0" smtClean="0">
                <a:latin typeface="Times New Roman" pitchFamily="18" charset="0"/>
                <a:cs typeface="Times New Roman" pitchFamily="18" charset="0"/>
              </a:rPr>
            </a:br>
            <a:endParaRPr lang="ru-RU" sz="3600" dirty="0" smtClean="0">
              <a:latin typeface="Times New Roman" pitchFamily="18" charset="0"/>
              <a:cs typeface="Times New Roman" pitchFamily="18" charset="0"/>
            </a:endParaRPr>
          </a:p>
          <a:p>
            <a:endParaRPr lang="ru-RU" sz="36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
        <p:nvSpPr>
          <p:cNvPr id="7" name="Прямоугольник 6"/>
          <p:cNvSpPr/>
          <p:nvPr/>
        </p:nvSpPr>
        <p:spPr>
          <a:xfrm>
            <a:off x="2286000" y="3105835"/>
            <a:ext cx="4572000" cy="646331"/>
          </a:xfrm>
          <a:prstGeom prst="rect">
            <a:avLst/>
          </a:prstGeom>
        </p:spPr>
        <p:txBody>
          <a:bodyPr>
            <a:spAutoFit/>
          </a:bodyPr>
          <a:lstStyle/>
          <a:p>
            <a:r>
              <a:rPr lang="kk-KZ" dirty="0" smtClean="0">
                <a:latin typeface="Times New Roman" pitchFamily="18" charset="0"/>
                <a:cs typeface="Times New Roman" pitchFamily="18" charset="0"/>
              </a:rPr>
              <a:t/>
            </a:r>
            <a:br>
              <a:rPr lang="kk-KZ" dirty="0" smtClean="0">
                <a:latin typeface="Times New Roman" pitchFamily="18" charset="0"/>
                <a:cs typeface="Times New Roman" pitchFamily="18" charset="0"/>
              </a:rPr>
            </a:br>
            <a:endParaRPr lang="ru-RU" dirty="0"/>
          </a:p>
        </p:txBody>
      </p:sp>
      <p:sp>
        <p:nvSpPr>
          <p:cNvPr id="8" name="Прямоугольник 7"/>
          <p:cNvSpPr/>
          <p:nvPr/>
        </p:nvSpPr>
        <p:spPr>
          <a:xfrm rot="10800000" flipV="1">
            <a:off x="3707904" y="1336120"/>
            <a:ext cx="4320480" cy="1785104"/>
          </a:xfrm>
          <a:prstGeom prst="rect">
            <a:avLst/>
          </a:prstGeom>
        </p:spPr>
        <p:txBody>
          <a:bodyPr wrap="square">
            <a:spAutoFit/>
          </a:bodyPr>
          <a:lstStyle/>
          <a:p>
            <a:pPr lvl="1" algn="ctr"/>
            <a:r>
              <a:rPr lang="kk-KZ" sz="1100" dirty="0" smtClean="0">
                <a:latin typeface="Times New Roman" pitchFamily="18" charset="0"/>
                <a:cs typeface="Times New Roman" pitchFamily="18" charset="0"/>
              </a:rPr>
              <a:t>Геометриялық оюларды ата:</a:t>
            </a:r>
            <a:endParaRPr lang="ru-RU" sz="1100" dirty="0" smtClean="0">
              <a:latin typeface="Times New Roman" pitchFamily="18" charset="0"/>
              <a:cs typeface="Times New Roman" pitchFamily="18" charset="0"/>
            </a:endParaRPr>
          </a:p>
          <a:p>
            <a:pPr algn="ctr"/>
            <a:r>
              <a:rPr lang="kk-KZ" sz="1100" dirty="0" smtClean="0">
                <a:latin typeface="Times New Roman" pitchFamily="18" charset="0"/>
                <a:cs typeface="Times New Roman" pitchFamily="18" charset="0"/>
              </a:rPr>
              <a:t/>
            </a:r>
            <a:br>
              <a:rPr lang="kk-KZ" sz="1100" dirty="0" smtClean="0">
                <a:latin typeface="Times New Roman" pitchFamily="18" charset="0"/>
                <a:cs typeface="Times New Roman" pitchFamily="18" charset="0"/>
              </a:rPr>
            </a:br>
            <a:r>
              <a:rPr lang="kk-KZ" sz="1100" dirty="0" smtClean="0">
                <a:latin typeface="Times New Roman" pitchFamily="18" charset="0"/>
                <a:cs typeface="Times New Roman" pitchFamily="18" charset="0"/>
              </a:rPr>
              <a:t>А) Жапырақ</a:t>
            </a:r>
            <a:endParaRPr lang="ru-RU" sz="1100" dirty="0" smtClean="0">
              <a:latin typeface="Times New Roman" pitchFamily="18" charset="0"/>
              <a:cs typeface="Times New Roman" pitchFamily="18" charset="0"/>
            </a:endParaRPr>
          </a:p>
          <a:p>
            <a:pPr algn="ctr"/>
            <a:r>
              <a:rPr lang="kk-KZ" sz="1100" dirty="0" smtClean="0">
                <a:latin typeface="Times New Roman" pitchFamily="18" charset="0"/>
                <a:cs typeface="Times New Roman" pitchFamily="18" charset="0"/>
              </a:rPr>
              <a:t>Ә) Мүйіз </a:t>
            </a:r>
            <a:endParaRPr lang="ru-RU" sz="1100" dirty="0" smtClean="0">
              <a:latin typeface="Times New Roman" pitchFamily="18" charset="0"/>
              <a:cs typeface="Times New Roman" pitchFamily="18" charset="0"/>
            </a:endParaRPr>
          </a:p>
          <a:p>
            <a:pPr algn="ctr"/>
            <a:r>
              <a:rPr lang="kk-KZ" sz="1100" dirty="0" smtClean="0">
                <a:latin typeface="Times New Roman" pitchFamily="18" charset="0"/>
                <a:cs typeface="Times New Roman" pitchFamily="18" charset="0"/>
              </a:rPr>
              <a:t>Б) Шеңбер</a:t>
            </a:r>
            <a:endParaRPr lang="ru-RU" sz="1100" dirty="0" smtClean="0">
              <a:latin typeface="Times New Roman" pitchFamily="18" charset="0"/>
              <a:cs typeface="Times New Roman" pitchFamily="18" charset="0"/>
            </a:endParaRPr>
          </a:p>
          <a:p>
            <a:pPr lvl="1" algn="ctr"/>
            <a:r>
              <a:rPr lang="kk-KZ" sz="1100" dirty="0" smtClean="0">
                <a:latin typeface="Times New Roman" pitchFamily="18" charset="0"/>
                <a:cs typeface="Times New Roman" pitchFamily="18" charset="0"/>
              </a:rPr>
              <a:t/>
            </a:r>
            <a:br>
              <a:rPr lang="kk-KZ" sz="1100" dirty="0" smtClean="0">
                <a:latin typeface="Times New Roman" pitchFamily="18" charset="0"/>
                <a:cs typeface="Times New Roman" pitchFamily="18" charset="0"/>
              </a:rPr>
            </a:br>
            <a:r>
              <a:rPr lang="kk-KZ" sz="1100" dirty="0" smtClean="0">
                <a:latin typeface="Times New Roman" pitchFamily="18" charset="0"/>
                <a:cs typeface="Times New Roman" pitchFamily="18" charset="0"/>
              </a:rPr>
              <a:t>Жануарлар оюларына жататын оюларды ата </a:t>
            </a:r>
            <a:endParaRPr lang="ru-RU" sz="1100" dirty="0" smtClean="0">
              <a:latin typeface="Times New Roman" pitchFamily="18" charset="0"/>
              <a:cs typeface="Times New Roman" pitchFamily="18" charset="0"/>
            </a:endParaRPr>
          </a:p>
          <a:p>
            <a:pPr algn="ctr"/>
            <a:r>
              <a:rPr lang="kk-KZ" sz="1100" dirty="0" smtClean="0">
                <a:latin typeface="Times New Roman" pitchFamily="18" charset="0"/>
                <a:cs typeface="Times New Roman" pitchFamily="18" charset="0"/>
              </a:rPr>
              <a:t/>
            </a:r>
            <a:br>
              <a:rPr lang="kk-KZ" sz="1100" dirty="0" smtClean="0">
                <a:latin typeface="Times New Roman" pitchFamily="18" charset="0"/>
                <a:cs typeface="Times New Roman" pitchFamily="18" charset="0"/>
              </a:rPr>
            </a:br>
            <a:r>
              <a:rPr lang="kk-KZ" sz="1100" dirty="0" smtClean="0">
                <a:latin typeface="Times New Roman" pitchFamily="18" charset="0"/>
                <a:cs typeface="Times New Roman" pitchFamily="18" charset="0"/>
              </a:rPr>
              <a:t>А) Ирек</a:t>
            </a:r>
            <a:endParaRPr lang="ru-RU" sz="1100" dirty="0" smtClean="0">
              <a:latin typeface="Times New Roman" pitchFamily="18" charset="0"/>
              <a:cs typeface="Times New Roman" pitchFamily="18" charset="0"/>
            </a:endParaRPr>
          </a:p>
          <a:p>
            <a:pPr algn="ctr"/>
            <a:r>
              <a:rPr lang="kk-KZ" sz="1100" dirty="0" smtClean="0">
                <a:latin typeface="Times New Roman" pitchFamily="18" charset="0"/>
                <a:cs typeface="Times New Roman" pitchFamily="18" charset="0"/>
              </a:rPr>
              <a:t>Ә) Түйетабан </a:t>
            </a:r>
            <a:endParaRPr lang="ru-RU" sz="1100" dirty="0" smtClean="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908720"/>
            <a:ext cx="8147248" cy="360040"/>
          </a:xfrm>
        </p:spPr>
        <p:txBody>
          <a:bodyPr>
            <a:normAutofit fontScale="90000"/>
          </a:bodyPr>
          <a:lstStyle/>
          <a:p>
            <a:r>
              <a:rPr lang="kk-KZ" dirty="0" smtClean="0"/>
              <a:t> Сауалнама қорытындысы:</a:t>
            </a:r>
            <a:r>
              <a:rPr lang="ru-RU" dirty="0" smtClean="0"/>
              <a:t/>
            </a:r>
            <a:br>
              <a:rPr lang="ru-RU" dirty="0" smtClean="0"/>
            </a:br>
            <a:r>
              <a:rPr lang="ru-RU" dirty="0" smtClean="0"/>
              <a:t> </a:t>
            </a:r>
            <a:br>
              <a:rPr lang="ru-RU" dirty="0" smtClean="0"/>
            </a:br>
            <a:endParaRPr lang="ru-RU" dirty="0"/>
          </a:p>
        </p:txBody>
      </p:sp>
      <p:sp>
        <p:nvSpPr>
          <p:cNvPr id="6" name="Содержимое 5"/>
          <p:cNvSpPr>
            <a:spLocks noGrp="1"/>
          </p:cNvSpPr>
          <p:nvPr>
            <p:ph idx="1"/>
          </p:nvPr>
        </p:nvSpPr>
        <p:spPr>
          <a:xfrm>
            <a:off x="251520" y="980728"/>
            <a:ext cx="8784976" cy="5073427"/>
          </a:xfrm>
        </p:spPr>
        <p:txBody>
          <a:bodyPr>
            <a:normAutofit/>
          </a:bodyPr>
          <a:lstStyle/>
          <a:p>
            <a:pPr>
              <a:buNone/>
            </a:pPr>
            <a:r>
              <a:rPr lang="kk-KZ" sz="2800" dirty="0" smtClean="0"/>
              <a:t>       </a:t>
            </a:r>
            <a:r>
              <a:rPr lang="kk-KZ" sz="1400" dirty="0" smtClean="0">
                <a:latin typeface="Times New Roman" pitchFamily="18" charset="0"/>
                <a:cs typeface="Times New Roman" pitchFamily="18" charset="0"/>
              </a:rPr>
              <a:t>Сауал :                                                                                          сұрастырылғандар саны:</a:t>
            </a:r>
            <a:endParaRPr lang="ru-RU" sz="1400" dirty="0" smtClean="0">
              <a:latin typeface="Times New Roman" pitchFamily="18" charset="0"/>
              <a:cs typeface="Times New Roman" pitchFamily="18" charset="0"/>
            </a:endParaRPr>
          </a:p>
          <a:p>
            <a:pPr>
              <a:buNone/>
            </a:pP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мүлдем білмейтіндер</a:t>
            </a:r>
            <a:r>
              <a:rPr lang="ru-RU" sz="1400" dirty="0" smtClean="0">
                <a:latin typeface="Times New Roman" pitchFamily="18" charset="0"/>
                <a:cs typeface="Times New Roman" pitchFamily="18" charset="0"/>
              </a:rPr>
              <a:t>                                                                                      10 </a:t>
            </a:r>
            <a:r>
              <a:rPr lang="ru-RU" sz="1400" dirty="0" err="1" smtClean="0">
                <a:latin typeface="Times New Roman" pitchFamily="18" charset="0"/>
                <a:cs typeface="Times New Roman" pitchFamily="18" charset="0"/>
              </a:rPr>
              <a:t>адам</a:t>
            </a:r>
            <a:endParaRPr lang="ru-RU" sz="1400" dirty="0" smtClean="0">
              <a:latin typeface="Times New Roman" pitchFamily="18" charset="0"/>
              <a:cs typeface="Times New Roman" pitchFamily="18" charset="0"/>
            </a:endParaRPr>
          </a:p>
          <a:p>
            <a:pPr>
              <a:buNone/>
            </a:pPr>
            <a:r>
              <a:rPr lang="kk-KZ" sz="1400" dirty="0" smtClean="0">
                <a:latin typeface="Times New Roman" pitchFamily="18" charset="0"/>
                <a:cs typeface="Times New Roman" pitchFamily="18" charset="0"/>
              </a:rPr>
              <a:t>түрлерін біледі                                                                                                   20адам</a:t>
            </a:r>
            <a:endParaRPr lang="ru-RU" sz="1400" dirty="0" smtClean="0">
              <a:latin typeface="Times New Roman" pitchFamily="18" charset="0"/>
              <a:cs typeface="Times New Roman" pitchFamily="18" charset="0"/>
            </a:endParaRPr>
          </a:p>
          <a:p>
            <a:pPr>
              <a:buNone/>
            </a:pPr>
            <a:r>
              <a:rPr lang="kk-KZ" sz="1400" dirty="0" smtClean="0">
                <a:latin typeface="Times New Roman" pitchFamily="18" charset="0"/>
                <a:cs typeface="Times New Roman" pitchFamily="18" charset="0"/>
              </a:rPr>
              <a:t>Қайда пайдаланатынын                                                                                   15адам</a:t>
            </a:r>
            <a:endParaRPr lang="ru-RU" sz="1400" dirty="0" smtClean="0">
              <a:latin typeface="Times New Roman" pitchFamily="18" charset="0"/>
              <a:cs typeface="Times New Roman" pitchFamily="18" charset="0"/>
            </a:endParaRPr>
          </a:p>
          <a:p>
            <a:pPr>
              <a:buNone/>
            </a:pPr>
            <a:r>
              <a:rPr lang="kk-KZ" sz="1400" dirty="0" smtClean="0">
                <a:latin typeface="Times New Roman" pitchFamily="18" charset="0"/>
                <a:cs typeface="Times New Roman" pitchFamily="18" charset="0"/>
              </a:rPr>
              <a:t>Неде бейнеленгені                                                                                             12адам</a:t>
            </a:r>
            <a:endParaRPr lang="ru-RU" sz="1400" dirty="0" smtClean="0">
              <a:latin typeface="Times New Roman" pitchFamily="18" charset="0"/>
              <a:cs typeface="Times New Roman" pitchFamily="18" charset="0"/>
            </a:endParaRPr>
          </a:p>
          <a:p>
            <a:pPr>
              <a:buNone/>
            </a:pPr>
            <a:r>
              <a:rPr lang="kk-KZ" sz="1400" dirty="0" smtClean="0">
                <a:latin typeface="Times New Roman" pitchFamily="18" charset="0"/>
                <a:cs typeface="Times New Roman" pitchFamily="18" charset="0"/>
              </a:rPr>
              <a:t>Өсімдік оюларын білетін                                                                                    2адам</a:t>
            </a:r>
            <a:endParaRPr lang="ru-RU" sz="1400" dirty="0" smtClean="0">
              <a:latin typeface="Times New Roman" pitchFamily="18" charset="0"/>
              <a:cs typeface="Times New Roman" pitchFamily="18" charset="0"/>
            </a:endParaRPr>
          </a:p>
        </p:txBody>
      </p:sp>
      <p:sp>
        <p:nvSpPr>
          <p:cNvPr id="7" name="Прямоугольник 6"/>
          <p:cNvSpPr/>
          <p:nvPr/>
        </p:nvSpPr>
        <p:spPr>
          <a:xfrm>
            <a:off x="2286000" y="3105835"/>
            <a:ext cx="4572000" cy="646331"/>
          </a:xfrm>
          <a:prstGeom prst="rect">
            <a:avLst/>
          </a:prstGeom>
        </p:spPr>
        <p:txBody>
          <a:bodyPr>
            <a:spAutoFit/>
          </a:bodyPr>
          <a:lstStyle/>
          <a:p>
            <a:r>
              <a:rPr lang="kk-KZ" dirty="0" smtClean="0">
                <a:latin typeface="Times New Roman" pitchFamily="18" charset="0"/>
                <a:cs typeface="Times New Roman" pitchFamily="18" charset="0"/>
              </a:rPr>
              <a:t/>
            </a:r>
            <a:br>
              <a:rPr lang="kk-KZ" dirty="0" smtClean="0">
                <a:latin typeface="Times New Roman" pitchFamily="18" charset="0"/>
                <a:cs typeface="Times New Roman" pitchFamily="18" charset="0"/>
              </a:rPr>
            </a:br>
            <a:endParaRPr lang="ru-RU" dirty="0"/>
          </a:p>
        </p:txBody>
      </p:sp>
      <p:pic>
        <p:nvPicPr>
          <p:cNvPr id="5" name="Рисунок 4"/>
          <p:cNvPicPr/>
          <p:nvPr/>
        </p:nvPicPr>
        <p:blipFill>
          <a:blip r:embed="rId2" cstate="print"/>
          <a:srcRect/>
          <a:stretch>
            <a:fillRect/>
          </a:stretch>
        </p:blipFill>
        <p:spPr bwMode="auto">
          <a:xfrm>
            <a:off x="1115616" y="2780928"/>
            <a:ext cx="6696744" cy="407707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0" y="1988840"/>
            <a:ext cx="8229600" cy="4525963"/>
          </a:xfrm>
          <a:ln>
            <a:solidFill>
              <a:schemeClr val="bg2">
                <a:lumMod val="25000"/>
              </a:schemeClr>
            </a:solidFill>
          </a:ln>
        </p:spPr>
        <p:txBody>
          <a:bodyPr/>
          <a:lstStyle/>
          <a:p>
            <a:r>
              <a:rPr lang="kk-KZ" sz="4000" b="1" dirty="0" smtClean="0">
                <a:ln w="18415" cmpd="sng">
                  <a:solidFill>
                    <a:srgbClr val="FFFFFF"/>
                  </a:solidFill>
                  <a:prstDash val="solid"/>
                </a:ln>
                <a:solidFill>
                  <a:srgbClr val="FFFF00"/>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Ою </a:t>
            </a:r>
            <a:r>
              <a:rPr lang="kk-KZ" sz="4000" b="1"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–өрнектерді дәріптеу мақсатында арнайы үйірмелер жұмыс жасаса;</a:t>
            </a:r>
            <a:endParaRPr lang="ru-RU" sz="4000" b="1"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a:p>
            <a:r>
              <a:rPr lang="kk-KZ" sz="4000" b="1"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-Ұлттық нақыштағы киім-кешектер қарапайым өмірде қолданысқа енсе деймін.</a:t>
            </a:r>
            <a:endParaRPr lang="ru-RU" sz="4000" b="1"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a:p>
            <a:pPr marL="0" indent="0">
              <a:buNone/>
            </a:pPr>
            <a:endParaRPr lang="ru-RU" dirty="0"/>
          </a:p>
        </p:txBody>
      </p:sp>
      <p:sp>
        <p:nvSpPr>
          <p:cNvPr id="5" name="Прямоугольник 4"/>
          <p:cNvSpPr/>
          <p:nvPr/>
        </p:nvSpPr>
        <p:spPr>
          <a:xfrm>
            <a:off x="2027744" y="476672"/>
            <a:ext cx="4154151"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kk-K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rPr>
              <a:t>Ұсыныстар:</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924620348"/>
      </p:ext>
    </p:extLst>
  </p:cSld>
  <p:clrMapOvr>
    <a:masterClrMapping/>
  </p:clrMapOvr>
  <p:transition>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510" y="23734"/>
            <a:ext cx="9108504" cy="5632311"/>
          </a:xfrm>
          <a:prstGeom prst="rect">
            <a:avLst/>
          </a:prstGeom>
        </p:spPr>
        <p:txBody>
          <a:bodyPr wrap="square">
            <a:spAutoFit/>
          </a:bodyPr>
          <a:lstStyle/>
          <a:p>
            <a:pPr algn="ctr"/>
            <a:r>
              <a:rPr lang="kk-KZ" sz="2000" b="1" dirty="0" smtClean="0">
                <a:solidFill>
                  <a:srgbClr val="FF0000"/>
                </a:solidFill>
                <a:latin typeface="Times New Roman" pitchFamily="18" charset="0"/>
                <a:cs typeface="Times New Roman" pitchFamily="18" charset="0"/>
              </a:rPr>
              <a:t>Қорытынды.</a:t>
            </a:r>
            <a:endParaRPr lang="ru-RU" sz="2000" dirty="0" smtClean="0">
              <a:solidFill>
                <a:srgbClr val="FF0000"/>
              </a:solidFill>
              <a:latin typeface="Times New Roman" pitchFamily="18" charset="0"/>
              <a:cs typeface="Times New Roman" pitchFamily="18" charset="0"/>
            </a:endParaRPr>
          </a:p>
          <a:p>
            <a:r>
              <a:rPr lang="kk-KZ" sz="2000" dirty="0" smtClean="0">
                <a:latin typeface="Times New Roman" pitchFamily="18" charset="0"/>
                <a:cs typeface="Times New Roman" pitchFamily="18" charset="0"/>
              </a:rPr>
              <a:t>       Менің  түсінігімде ою-өрнек дегеніміз – дәлдік, есеп, теңдік, теңеу, үйлесім, жарасым, сәндік, көркемдік, сәйкестік, тазалық, нәзіктік, сүйкімділік, парасаттылық, жылылық, сұлулық, ойлылық, ақылыдылық,зеректік, көңіл-күйдің жақсылығы, шуақты шақ,  арайлы кезең, жарқын әлем, көңілге шабыт, шаттық ұялатады, көңілді ашады, шабыт береді, ептілікке, іскерлікке, шеберлікке, икемділікке, дәлдікке баулиды, тәрбиелейді. Еліміз тәуелсіздік алғаннан бері қайта жаңғырған қолөнерімізде ұлт мүддесіне негізделген серпіліс, мақсатты бетбұрыс байқалады.</a:t>
            </a:r>
            <a:endParaRPr lang="ru-RU"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      </a:t>
            </a:r>
            <a:r>
              <a:rPr lang="kk-KZ" sz="2000" dirty="0">
                <a:latin typeface="Times New Roman" pitchFamily="18" charset="0"/>
                <a:cs typeface="Times New Roman" pitchFamily="18" charset="0"/>
              </a:rPr>
              <a:t>Бүгінгі таңда қайта көркейген, жаңа мазмұнға ие болған, өмірімізге өзіне лайықты  орын  алған бұл өнер саласына өткеннің ескерткіші ғана емес, күнделікті тұрмыс тіршілігіміздің ажарын ашатын рухани құндылық ретінде қарауымыз керек. Ол сонау ғасырлар қойнауынан жеткен жай таңба-белгі емес, бұл халқымыздың оюмен жазылған шежіре тарихы. Ендігі міндет сол тарихты өзі оқи алатын, өзгені де оқыта алатын ұрпақты, қас шебер мамандарды даярлау, сөйтіп өнердің өрісін кеңейту. Ою-өрнек – халқымыздың қол таңбасы, ол өшуге, жоғалуға жатпайды.  Осы ою-өрнек түрлерін қажетті орнын тауып пайдаланған зергер, оюшы, шеберге үлкен көмек болары анық. </a:t>
            </a:r>
            <a:endParaRPr lang="ru-RU" sz="2000" dirty="0">
              <a:latin typeface="Times New Roman" pitchFamily="18" charset="0"/>
              <a:cs typeface="Times New Roman" pitchFamily="18" charset="0"/>
            </a:endParaRPr>
          </a:p>
        </p:txBody>
      </p:sp>
      <p:sp>
        <p:nvSpPr>
          <p:cNvPr id="4" name="Прямоугольник 3"/>
          <p:cNvSpPr/>
          <p:nvPr/>
        </p:nvSpPr>
        <p:spPr>
          <a:xfrm>
            <a:off x="971600" y="5589240"/>
            <a:ext cx="7502374" cy="64633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600" b="1" cap="none" spc="50" dirty="0" smtClean="0">
                <a:ln w="11430"/>
                <a:solidFill>
                  <a:srgbClr val="FF0000"/>
                </a:solidFill>
                <a:effectLst>
                  <a:outerShdw blurRad="76200" dist="50800" dir="5400000" algn="tl" rotWithShape="0">
                    <a:srgbClr val="000000">
                      <a:alpha val="65000"/>
                    </a:srgbClr>
                  </a:outerShdw>
                </a:effectLst>
                <a:latin typeface="Times New Roman" pitchFamily="18" charset="0"/>
                <a:cs typeface="Times New Roman" pitchFamily="18" charset="0"/>
              </a:rPr>
              <a:t>ОЮ ОЙҒАННЫҢ,ОЙЫ ҰШҚЫР</a:t>
            </a:r>
            <a:endParaRPr lang="ru-RU" sz="3600" b="1" cap="none" spc="50" dirty="0">
              <a:ln w="11430"/>
              <a:solidFill>
                <a:srgbClr val="FF0000"/>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4231177649"/>
      </p:ext>
    </p:extLst>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099"/>
          <p:cNvPicPr/>
          <p:nvPr/>
        </p:nvPicPr>
        <p:blipFill>
          <a:blip r:embed="rId2" cstate="print">
            <a:lum contrast="36000"/>
          </a:blip>
          <a:srcRect t="5173" r="488" b="67241"/>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rot="20442015">
            <a:off x="324481" y="1956108"/>
            <a:ext cx="8795600" cy="1640281"/>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kk-KZ" sz="6000" b="1" spc="50" dirty="0" smtClean="0">
                <a:ln w="11430"/>
                <a:solidFill>
                  <a:schemeClr val="bg1"/>
                </a:solidFill>
                <a:effectLst>
                  <a:outerShdw blurRad="76200" dist="50800" dir="5400000" algn="tl" rotWithShape="0">
                    <a:srgbClr val="000000">
                      <a:alpha val="65000"/>
                    </a:srgbClr>
                  </a:outerShdw>
                </a:effectLst>
                <a:latin typeface="Times New Roman" pitchFamily="18" charset="0"/>
                <a:cs typeface="Times New Roman" pitchFamily="18" charset="0"/>
              </a:rPr>
              <a:t>НАЗАРЛАРЫҢЫЗҒА РАХМЕТ!!!</a:t>
            </a:r>
            <a:endParaRPr lang="ru-RU" sz="6000" b="1" spc="50" dirty="0">
              <a:ln w="11430"/>
              <a:solidFill>
                <a:schemeClr val="bg1"/>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516519995"/>
      </p:ext>
    </p:extLst>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686</Words>
  <Application>Microsoft Office PowerPoint</Application>
  <PresentationFormat>Экран (4:3)</PresentationFormat>
  <Paragraphs>133</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ЖОБАНЫҢ ТАҚЫРЫБЫ: Қазақ халқының  ою-өрнек әлемі</vt:lpstr>
      <vt:lpstr>Слайд 2</vt:lpstr>
      <vt:lpstr>Слайд 3</vt:lpstr>
      <vt:lpstr>Слайд 4</vt:lpstr>
      <vt:lpstr>Слайд 5</vt:lpstr>
      <vt:lpstr>Слайд 6</vt:lpstr>
      <vt:lpstr>Жер, гүл, жапырақ, су, өсімдік, бұтақ бейнелі өрнектер</vt:lpstr>
      <vt:lpstr>Қару құралдарға байланысты өрнектер</vt:lpstr>
      <vt:lpstr>Геометриялық  фигуралар тектес өрнектер</vt:lpstr>
      <vt:lpstr>Слайд 10</vt:lpstr>
      <vt:lpstr>Слайд 11</vt:lpstr>
      <vt:lpstr>Слайд 12</vt:lpstr>
      <vt:lpstr>Слайд 13</vt:lpstr>
      <vt:lpstr>Менің анамнің көрпесі</vt:lpstr>
      <vt:lpstr>Оюлы койлек</vt:lpstr>
      <vt:lpstr>Слайд 16</vt:lpstr>
      <vt:lpstr>САУАЛНАМА</vt:lpstr>
      <vt:lpstr> Сауалнама қорытындысы:   </vt:lpstr>
      <vt:lpstr>Слайд 19</vt:lpstr>
      <vt:lpstr>Слайд 20</vt:lpstr>
      <vt:lpstr>НАЗАРЛАРЫҢЫЗҒА РАХМЕТ!!!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 халқының  ою-өрнек әлемі</dc:title>
  <dc:creator>Бахытгуль</dc:creator>
  <cp:lastModifiedBy>User</cp:lastModifiedBy>
  <cp:revision>41</cp:revision>
  <dcterms:created xsi:type="dcterms:W3CDTF">2016-03-12T05:01:57Z</dcterms:created>
  <dcterms:modified xsi:type="dcterms:W3CDTF">2017-02-27T15:06:55Z</dcterms:modified>
</cp:coreProperties>
</file>