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Default Extension="mp3" ContentType="audio/mpe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8"/>
  </p:notesMasterIdLst>
  <p:sldIdLst>
    <p:sldId id="346" r:id="rId3"/>
    <p:sldId id="282" r:id="rId4"/>
    <p:sldId id="285" r:id="rId5"/>
    <p:sldId id="340" r:id="rId6"/>
    <p:sldId id="292" r:id="rId7"/>
    <p:sldId id="338" r:id="rId8"/>
    <p:sldId id="287" r:id="rId9"/>
    <p:sldId id="339" r:id="rId10"/>
    <p:sldId id="336" r:id="rId11"/>
    <p:sldId id="345" r:id="rId12"/>
    <p:sldId id="348" r:id="rId13"/>
    <p:sldId id="349" r:id="rId14"/>
    <p:sldId id="343" r:id="rId15"/>
    <p:sldId id="344" r:id="rId16"/>
    <p:sldId id="333" r:id="rId17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CC"/>
    <a:srgbClr val="33CCFF"/>
    <a:srgbClr val="FFFF66"/>
    <a:srgbClr val="3366FF"/>
    <a:srgbClr val="CC0099"/>
    <a:srgbClr val="FF99FF"/>
    <a:srgbClr val="003300"/>
    <a:srgbClr val="666699"/>
    <a:srgbClr val="FFFFFF"/>
    <a:srgbClr val="33C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798" autoAdjust="0"/>
    <p:restoredTop sz="94660"/>
  </p:normalViewPr>
  <p:slideViewPr>
    <p:cSldViewPr>
      <p:cViewPr varScale="1">
        <p:scale>
          <a:sx n="64" d="100"/>
          <a:sy n="64" d="100"/>
        </p:scale>
        <p:origin x="-7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633404-1309-441E-A996-5C7B80ED2003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/>
      <dgm:spPr/>
    </dgm:pt>
    <dgm:pt modelId="{E0960EE6-B927-4BE4-B790-3F8F987D8A5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Санитарлық 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 гигиеналық әрекет</a:t>
          </a:r>
          <a:endParaRPr kumimoji="0" lang="ru-RU" b="0" i="1" u="sng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endParaRPr>
        </a:p>
      </dgm:t>
    </dgm:pt>
    <dgm:pt modelId="{F084288B-7B61-43A1-976A-F26F2D0A88D9}" type="parTrans" cxnId="{273A109C-95FB-4105-90FE-6C721A18DFDA}">
      <dgm:prSet/>
      <dgm:spPr/>
      <dgm:t>
        <a:bodyPr/>
        <a:lstStyle/>
        <a:p>
          <a:endParaRPr lang="ru-RU"/>
        </a:p>
      </dgm:t>
    </dgm:pt>
    <dgm:pt modelId="{AEE71B79-0EC2-4466-B300-18194432EFB7}" type="sibTrans" cxnId="{273A109C-95FB-4105-90FE-6C721A18DFDA}">
      <dgm:prSet/>
      <dgm:spPr/>
      <dgm:t>
        <a:bodyPr/>
        <a:lstStyle/>
        <a:p>
          <a:endParaRPr lang="ru-RU"/>
        </a:p>
      </dgm:t>
    </dgm:pt>
    <dgm:pt modelId="{3CD6328E-A24A-4914-8DC1-EAA22690F44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Қауіпсіздік техника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ережесін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сақтау әрекеті</a:t>
          </a:r>
          <a:endParaRPr kumimoji="0" lang="ru-RU" b="0" i="1" u="sng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endParaRPr>
        </a:p>
      </dgm:t>
    </dgm:pt>
    <dgm:pt modelId="{2F0CE8B7-F207-4C3A-BCE4-9DDE46A150A3}" type="parTrans" cxnId="{F9D0FD02-42CC-43FE-A4F4-7D58899D32C2}">
      <dgm:prSet/>
      <dgm:spPr/>
      <dgm:t>
        <a:bodyPr/>
        <a:lstStyle/>
        <a:p>
          <a:endParaRPr lang="ru-RU"/>
        </a:p>
      </dgm:t>
    </dgm:pt>
    <dgm:pt modelId="{1D4EC54E-69FF-4B1C-805C-4928BE27D333}" type="sibTrans" cxnId="{F9D0FD02-42CC-43FE-A4F4-7D58899D32C2}">
      <dgm:prSet/>
      <dgm:spPr/>
      <dgm:t>
        <a:bodyPr/>
        <a:lstStyle/>
        <a:p>
          <a:endParaRPr lang="ru-RU"/>
        </a:p>
      </dgm:t>
    </dgm:pt>
    <dgm:pt modelId="{3EA768BB-AAF3-48B7-BF04-0623C975223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“Үйреншікті әдет”- жұмыс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дәптерінің толтырылуын 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тексеру жұмысы</a:t>
          </a:r>
          <a:endParaRPr kumimoji="0" lang="ru-RU" b="0" i="1" u="sng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endParaRPr>
        </a:p>
      </dgm:t>
    </dgm:pt>
    <dgm:pt modelId="{02DE236D-CA15-437F-9E0B-C3AF305F61E3}" type="parTrans" cxnId="{9FBF8E1B-7AE8-40AE-876B-654D9FD6A718}">
      <dgm:prSet/>
      <dgm:spPr/>
      <dgm:t>
        <a:bodyPr/>
        <a:lstStyle/>
        <a:p>
          <a:endParaRPr lang="ru-RU"/>
        </a:p>
      </dgm:t>
    </dgm:pt>
    <dgm:pt modelId="{276E82CE-E73B-4AA3-8067-8042CE4E7F64}" type="sibTrans" cxnId="{9FBF8E1B-7AE8-40AE-876B-654D9FD6A718}">
      <dgm:prSet/>
      <dgm:spPr/>
      <dgm:t>
        <a:bodyPr/>
        <a:lstStyle/>
        <a:p>
          <a:endParaRPr lang="ru-RU"/>
        </a:p>
      </dgm:t>
    </dgm:pt>
    <dgm:pt modelId="{D5CA45CE-A15F-4EEA-BF50-2E8C7E32801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Ұжымдық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b="0" i="1" u="sng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 әрекет</a:t>
          </a:r>
          <a:endParaRPr kumimoji="0" lang="ru-RU" b="0" i="1" u="sng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endParaRPr>
        </a:p>
      </dgm:t>
    </dgm:pt>
    <dgm:pt modelId="{CBBDCF61-606F-451B-9035-9A79A608D50A}" type="parTrans" cxnId="{5D2D1F95-7AE4-48B8-8E09-95EEB20094C3}">
      <dgm:prSet/>
      <dgm:spPr/>
      <dgm:t>
        <a:bodyPr/>
        <a:lstStyle/>
        <a:p>
          <a:endParaRPr lang="ru-RU"/>
        </a:p>
      </dgm:t>
    </dgm:pt>
    <dgm:pt modelId="{CA529B76-BD34-40D8-8CCB-6F37DE47B8AB}" type="sibTrans" cxnId="{5D2D1F95-7AE4-48B8-8E09-95EEB20094C3}">
      <dgm:prSet/>
      <dgm:spPr/>
      <dgm:t>
        <a:bodyPr/>
        <a:lstStyle/>
        <a:p>
          <a:endParaRPr lang="ru-RU"/>
        </a:p>
      </dgm:t>
    </dgm:pt>
    <dgm:pt modelId="{E60BD82E-9933-4559-9AFA-C9370DCA262B}" type="pres">
      <dgm:prSet presAssocID="{56633404-1309-441E-A996-5C7B80ED2003}" presName="cycle" presStyleCnt="0">
        <dgm:presLayoutVars>
          <dgm:dir/>
          <dgm:resizeHandles val="exact"/>
        </dgm:presLayoutVars>
      </dgm:prSet>
      <dgm:spPr/>
    </dgm:pt>
    <dgm:pt modelId="{AE5A761A-ADF2-4338-BEE0-C4C493BEB3EE}" type="pres">
      <dgm:prSet presAssocID="{E0960EE6-B927-4BE4-B790-3F8F987D8A5B}" presName="dummy" presStyleCnt="0"/>
      <dgm:spPr/>
    </dgm:pt>
    <dgm:pt modelId="{DABDF1C2-4759-4FBA-9B4A-952FF3BD029E}" type="pres">
      <dgm:prSet presAssocID="{E0960EE6-B927-4BE4-B790-3F8F987D8A5B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3E297C-11A1-4F43-8B07-9FE3E2F9ADDC}" type="pres">
      <dgm:prSet presAssocID="{AEE71B79-0EC2-4466-B300-18194432EFB7}" presName="sibTrans" presStyleLbl="node1" presStyleIdx="0" presStyleCnt="4"/>
      <dgm:spPr/>
      <dgm:t>
        <a:bodyPr/>
        <a:lstStyle/>
        <a:p>
          <a:endParaRPr lang="ru-RU"/>
        </a:p>
      </dgm:t>
    </dgm:pt>
    <dgm:pt modelId="{2732CBCA-244C-48FE-90A2-06FA9B97E5AA}" type="pres">
      <dgm:prSet presAssocID="{3CD6328E-A24A-4914-8DC1-EAA22690F449}" presName="dummy" presStyleCnt="0"/>
      <dgm:spPr/>
    </dgm:pt>
    <dgm:pt modelId="{A3004D5A-8ABF-4023-8450-AB3EB6E2EBD2}" type="pres">
      <dgm:prSet presAssocID="{3CD6328E-A24A-4914-8DC1-EAA22690F449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5FA383-81DE-4378-ABC0-C1E8FB0E3BB7}" type="pres">
      <dgm:prSet presAssocID="{1D4EC54E-69FF-4B1C-805C-4928BE27D333}" presName="sibTrans" presStyleLbl="node1" presStyleIdx="1" presStyleCnt="4"/>
      <dgm:spPr/>
      <dgm:t>
        <a:bodyPr/>
        <a:lstStyle/>
        <a:p>
          <a:endParaRPr lang="ru-RU"/>
        </a:p>
      </dgm:t>
    </dgm:pt>
    <dgm:pt modelId="{C8358032-1783-40CA-9EDF-847AB5B326F3}" type="pres">
      <dgm:prSet presAssocID="{3EA768BB-AAF3-48B7-BF04-0623C975223C}" presName="dummy" presStyleCnt="0"/>
      <dgm:spPr/>
    </dgm:pt>
    <dgm:pt modelId="{1E1638C9-C68C-41F5-9654-A75009086D0D}" type="pres">
      <dgm:prSet presAssocID="{3EA768BB-AAF3-48B7-BF04-0623C975223C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5FB46-26BF-4F58-B273-959D9B2C595F}" type="pres">
      <dgm:prSet presAssocID="{276E82CE-E73B-4AA3-8067-8042CE4E7F64}" presName="sibTrans" presStyleLbl="node1" presStyleIdx="2" presStyleCnt="4"/>
      <dgm:spPr/>
      <dgm:t>
        <a:bodyPr/>
        <a:lstStyle/>
        <a:p>
          <a:endParaRPr lang="ru-RU"/>
        </a:p>
      </dgm:t>
    </dgm:pt>
    <dgm:pt modelId="{CB319920-7615-4D94-B13F-A98871B2F541}" type="pres">
      <dgm:prSet presAssocID="{D5CA45CE-A15F-4EEA-BF50-2E8C7E32801D}" presName="dummy" presStyleCnt="0"/>
      <dgm:spPr/>
    </dgm:pt>
    <dgm:pt modelId="{00AD7AD5-5D5D-4381-9D24-840F48CAFA4C}" type="pres">
      <dgm:prSet presAssocID="{D5CA45CE-A15F-4EEA-BF50-2E8C7E32801D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DCA67C-75C3-4BBF-B732-C2F87AE5ADE5}" type="pres">
      <dgm:prSet presAssocID="{CA529B76-BD34-40D8-8CCB-6F37DE47B8AB}" presName="sibTrans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9A91E036-223D-4D56-B4C9-143AC609EC37}" type="presOf" srcId="{276E82CE-E73B-4AA3-8067-8042CE4E7F64}" destId="{2F45FB46-26BF-4F58-B273-959D9B2C595F}" srcOrd="0" destOrd="0" presId="urn:microsoft.com/office/officeart/2005/8/layout/cycle1"/>
    <dgm:cxn modelId="{9FBF8E1B-7AE8-40AE-876B-654D9FD6A718}" srcId="{56633404-1309-441E-A996-5C7B80ED2003}" destId="{3EA768BB-AAF3-48B7-BF04-0623C975223C}" srcOrd="2" destOrd="0" parTransId="{02DE236D-CA15-437F-9E0B-C3AF305F61E3}" sibTransId="{276E82CE-E73B-4AA3-8067-8042CE4E7F64}"/>
    <dgm:cxn modelId="{2E27698E-2916-4192-AB60-75EF034D7A3D}" type="presOf" srcId="{D5CA45CE-A15F-4EEA-BF50-2E8C7E32801D}" destId="{00AD7AD5-5D5D-4381-9D24-840F48CAFA4C}" srcOrd="0" destOrd="0" presId="urn:microsoft.com/office/officeart/2005/8/layout/cycle1"/>
    <dgm:cxn modelId="{6BC50AD3-B07F-42F5-A403-B87207454358}" type="presOf" srcId="{CA529B76-BD34-40D8-8CCB-6F37DE47B8AB}" destId="{DDDCA67C-75C3-4BBF-B732-C2F87AE5ADE5}" srcOrd="0" destOrd="0" presId="urn:microsoft.com/office/officeart/2005/8/layout/cycle1"/>
    <dgm:cxn modelId="{94E261F0-AD89-492D-91F9-1F83D37DB524}" type="presOf" srcId="{1D4EC54E-69FF-4B1C-805C-4928BE27D333}" destId="{595FA383-81DE-4378-ABC0-C1E8FB0E3BB7}" srcOrd="0" destOrd="0" presId="urn:microsoft.com/office/officeart/2005/8/layout/cycle1"/>
    <dgm:cxn modelId="{5D2D1F95-7AE4-48B8-8E09-95EEB20094C3}" srcId="{56633404-1309-441E-A996-5C7B80ED2003}" destId="{D5CA45CE-A15F-4EEA-BF50-2E8C7E32801D}" srcOrd="3" destOrd="0" parTransId="{CBBDCF61-606F-451B-9035-9A79A608D50A}" sibTransId="{CA529B76-BD34-40D8-8CCB-6F37DE47B8AB}"/>
    <dgm:cxn modelId="{273A109C-95FB-4105-90FE-6C721A18DFDA}" srcId="{56633404-1309-441E-A996-5C7B80ED2003}" destId="{E0960EE6-B927-4BE4-B790-3F8F987D8A5B}" srcOrd="0" destOrd="0" parTransId="{F084288B-7B61-43A1-976A-F26F2D0A88D9}" sibTransId="{AEE71B79-0EC2-4466-B300-18194432EFB7}"/>
    <dgm:cxn modelId="{2EBE922F-4D34-4D42-8DB6-CE0E12002761}" type="presOf" srcId="{56633404-1309-441E-A996-5C7B80ED2003}" destId="{E60BD82E-9933-4559-9AFA-C9370DCA262B}" srcOrd="0" destOrd="0" presId="urn:microsoft.com/office/officeart/2005/8/layout/cycle1"/>
    <dgm:cxn modelId="{B1B98B32-489B-4319-BB12-5FD3EB90F818}" type="presOf" srcId="{3CD6328E-A24A-4914-8DC1-EAA22690F449}" destId="{A3004D5A-8ABF-4023-8450-AB3EB6E2EBD2}" srcOrd="0" destOrd="0" presId="urn:microsoft.com/office/officeart/2005/8/layout/cycle1"/>
    <dgm:cxn modelId="{F9D0FD02-42CC-43FE-A4F4-7D58899D32C2}" srcId="{56633404-1309-441E-A996-5C7B80ED2003}" destId="{3CD6328E-A24A-4914-8DC1-EAA22690F449}" srcOrd="1" destOrd="0" parTransId="{2F0CE8B7-F207-4C3A-BCE4-9DDE46A150A3}" sibTransId="{1D4EC54E-69FF-4B1C-805C-4928BE27D333}"/>
    <dgm:cxn modelId="{F2F5EA7B-D494-4A93-8C45-A9F36B9A8A0A}" type="presOf" srcId="{AEE71B79-0EC2-4466-B300-18194432EFB7}" destId="{EE3E297C-11A1-4F43-8B07-9FE3E2F9ADDC}" srcOrd="0" destOrd="0" presId="urn:microsoft.com/office/officeart/2005/8/layout/cycle1"/>
    <dgm:cxn modelId="{879DDE2F-F940-4AD7-A6C3-0E1340E3C239}" type="presOf" srcId="{3EA768BB-AAF3-48B7-BF04-0623C975223C}" destId="{1E1638C9-C68C-41F5-9654-A75009086D0D}" srcOrd="0" destOrd="0" presId="urn:microsoft.com/office/officeart/2005/8/layout/cycle1"/>
    <dgm:cxn modelId="{8F893F4A-B6F7-4F9F-8D28-FAA37E65BA9E}" type="presOf" srcId="{E0960EE6-B927-4BE4-B790-3F8F987D8A5B}" destId="{DABDF1C2-4759-4FBA-9B4A-952FF3BD029E}" srcOrd="0" destOrd="0" presId="urn:microsoft.com/office/officeart/2005/8/layout/cycle1"/>
    <dgm:cxn modelId="{29F2F517-4577-4643-A0CE-B689D9182CD6}" type="presParOf" srcId="{E60BD82E-9933-4559-9AFA-C9370DCA262B}" destId="{AE5A761A-ADF2-4338-BEE0-C4C493BEB3EE}" srcOrd="0" destOrd="0" presId="urn:microsoft.com/office/officeart/2005/8/layout/cycle1"/>
    <dgm:cxn modelId="{B19F77E4-82DF-498F-B2EF-2B1F8D06ED15}" type="presParOf" srcId="{E60BD82E-9933-4559-9AFA-C9370DCA262B}" destId="{DABDF1C2-4759-4FBA-9B4A-952FF3BD029E}" srcOrd="1" destOrd="0" presId="urn:microsoft.com/office/officeart/2005/8/layout/cycle1"/>
    <dgm:cxn modelId="{7F3E16F9-5AD3-43FA-BC77-97D92F52EA39}" type="presParOf" srcId="{E60BD82E-9933-4559-9AFA-C9370DCA262B}" destId="{EE3E297C-11A1-4F43-8B07-9FE3E2F9ADDC}" srcOrd="2" destOrd="0" presId="urn:microsoft.com/office/officeart/2005/8/layout/cycle1"/>
    <dgm:cxn modelId="{BA70FE54-30AE-4608-B390-0526294E86E2}" type="presParOf" srcId="{E60BD82E-9933-4559-9AFA-C9370DCA262B}" destId="{2732CBCA-244C-48FE-90A2-06FA9B97E5AA}" srcOrd="3" destOrd="0" presId="urn:microsoft.com/office/officeart/2005/8/layout/cycle1"/>
    <dgm:cxn modelId="{50B4C460-E9FA-4321-9E3C-F87BD51E410C}" type="presParOf" srcId="{E60BD82E-9933-4559-9AFA-C9370DCA262B}" destId="{A3004D5A-8ABF-4023-8450-AB3EB6E2EBD2}" srcOrd="4" destOrd="0" presId="urn:microsoft.com/office/officeart/2005/8/layout/cycle1"/>
    <dgm:cxn modelId="{052C6C0E-B71B-4240-B75E-0C86ED774A0D}" type="presParOf" srcId="{E60BD82E-9933-4559-9AFA-C9370DCA262B}" destId="{595FA383-81DE-4378-ABC0-C1E8FB0E3BB7}" srcOrd="5" destOrd="0" presId="urn:microsoft.com/office/officeart/2005/8/layout/cycle1"/>
    <dgm:cxn modelId="{9C6F79DB-007B-4C41-99FE-2B2CDAF6B07F}" type="presParOf" srcId="{E60BD82E-9933-4559-9AFA-C9370DCA262B}" destId="{C8358032-1783-40CA-9EDF-847AB5B326F3}" srcOrd="6" destOrd="0" presId="urn:microsoft.com/office/officeart/2005/8/layout/cycle1"/>
    <dgm:cxn modelId="{3451C9C4-8A0D-415F-911D-1C79C2411324}" type="presParOf" srcId="{E60BD82E-9933-4559-9AFA-C9370DCA262B}" destId="{1E1638C9-C68C-41F5-9654-A75009086D0D}" srcOrd="7" destOrd="0" presId="urn:microsoft.com/office/officeart/2005/8/layout/cycle1"/>
    <dgm:cxn modelId="{04788F27-BE21-4631-93F9-F2B2DDE30D08}" type="presParOf" srcId="{E60BD82E-9933-4559-9AFA-C9370DCA262B}" destId="{2F45FB46-26BF-4F58-B273-959D9B2C595F}" srcOrd="8" destOrd="0" presId="urn:microsoft.com/office/officeart/2005/8/layout/cycle1"/>
    <dgm:cxn modelId="{84C056CA-8F34-4BB8-B78B-5792AC201E53}" type="presParOf" srcId="{E60BD82E-9933-4559-9AFA-C9370DCA262B}" destId="{CB319920-7615-4D94-B13F-A98871B2F541}" srcOrd="9" destOrd="0" presId="urn:microsoft.com/office/officeart/2005/8/layout/cycle1"/>
    <dgm:cxn modelId="{B7581A30-2F2C-4587-81A6-DC4C1F5B54D7}" type="presParOf" srcId="{E60BD82E-9933-4559-9AFA-C9370DCA262B}" destId="{00AD7AD5-5D5D-4381-9D24-840F48CAFA4C}" srcOrd="10" destOrd="0" presId="urn:microsoft.com/office/officeart/2005/8/layout/cycle1"/>
    <dgm:cxn modelId="{A2E7E417-7765-4BBB-BCBD-631F870855D3}" type="presParOf" srcId="{E60BD82E-9933-4559-9AFA-C9370DCA262B}" destId="{DDDCA67C-75C3-4BBF-B732-C2F87AE5ADE5}" srcOrd="11" destOrd="0" presId="urn:microsoft.com/office/officeart/2005/8/layout/cycle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BDF1C2-4759-4FBA-9B4A-952FF3BD029E}">
      <dsp:nvSpPr>
        <dsp:cNvPr id="0" name=""/>
        <dsp:cNvSpPr/>
      </dsp:nvSpPr>
      <dsp:spPr>
        <a:xfrm>
          <a:off x="5080940" y="142182"/>
          <a:ext cx="2276226" cy="2276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Санитарлық 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 гигиеналық әрекет</a:t>
          </a:r>
          <a:endParaRPr kumimoji="0" lang="ru-RU" sz="2400" b="0" i="1" u="sng" strike="noStrike" kern="1200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endParaRPr>
        </a:p>
      </dsp:txBody>
      <dsp:txXfrm>
        <a:off x="5080940" y="142182"/>
        <a:ext cx="2276226" cy="2276226"/>
      </dsp:txXfrm>
    </dsp:sp>
    <dsp:sp modelId="{EE3E297C-11A1-4F43-8B07-9FE3E2F9ADDC}">
      <dsp:nvSpPr>
        <dsp:cNvPr id="0" name=""/>
        <dsp:cNvSpPr/>
      </dsp:nvSpPr>
      <dsp:spPr>
        <a:xfrm>
          <a:off x="1068166" y="-1808"/>
          <a:ext cx="6432992" cy="6432992"/>
        </a:xfrm>
        <a:prstGeom prst="circularArrow">
          <a:avLst>
            <a:gd name="adj1" fmla="val 6900"/>
            <a:gd name="adj2" fmla="val 465173"/>
            <a:gd name="adj3" fmla="val 550168"/>
            <a:gd name="adj4" fmla="val 20584659"/>
            <a:gd name="adj5" fmla="val 80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004D5A-8ABF-4023-8450-AB3EB6E2EBD2}">
      <dsp:nvSpPr>
        <dsp:cNvPr id="0" name=""/>
        <dsp:cNvSpPr/>
      </dsp:nvSpPr>
      <dsp:spPr>
        <a:xfrm>
          <a:off x="5080940" y="4010965"/>
          <a:ext cx="2276226" cy="2276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Қауіпсіздік техника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ережесін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сақтау әрекеті</a:t>
          </a:r>
          <a:endParaRPr kumimoji="0" lang="ru-RU" sz="2400" b="0" i="1" u="sng" strike="noStrike" kern="1200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endParaRPr>
        </a:p>
      </dsp:txBody>
      <dsp:txXfrm>
        <a:off x="5080940" y="4010965"/>
        <a:ext cx="2276226" cy="2276226"/>
      </dsp:txXfrm>
    </dsp:sp>
    <dsp:sp modelId="{595FA383-81DE-4378-ABC0-C1E8FB0E3BB7}">
      <dsp:nvSpPr>
        <dsp:cNvPr id="0" name=""/>
        <dsp:cNvSpPr/>
      </dsp:nvSpPr>
      <dsp:spPr>
        <a:xfrm>
          <a:off x="1068166" y="-1808"/>
          <a:ext cx="6432992" cy="6432992"/>
        </a:xfrm>
        <a:prstGeom prst="circularArrow">
          <a:avLst>
            <a:gd name="adj1" fmla="val 6900"/>
            <a:gd name="adj2" fmla="val 465173"/>
            <a:gd name="adj3" fmla="val 5950168"/>
            <a:gd name="adj4" fmla="val 4384659"/>
            <a:gd name="adj5" fmla="val 80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638C9-C68C-41F5-9654-A75009086D0D}">
      <dsp:nvSpPr>
        <dsp:cNvPr id="0" name=""/>
        <dsp:cNvSpPr/>
      </dsp:nvSpPr>
      <dsp:spPr>
        <a:xfrm>
          <a:off x="1212157" y="4010965"/>
          <a:ext cx="2276226" cy="2276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“Үйреншікті әдет”- жұмыс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дәптерінің толтырылуын 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тексеру жұмысы</a:t>
          </a:r>
          <a:endParaRPr kumimoji="0" lang="ru-RU" sz="2400" b="0" i="1" u="sng" strike="noStrike" kern="1200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endParaRPr>
        </a:p>
      </dsp:txBody>
      <dsp:txXfrm>
        <a:off x="1212157" y="4010965"/>
        <a:ext cx="2276226" cy="2276226"/>
      </dsp:txXfrm>
    </dsp:sp>
    <dsp:sp modelId="{2F45FB46-26BF-4F58-B273-959D9B2C595F}">
      <dsp:nvSpPr>
        <dsp:cNvPr id="0" name=""/>
        <dsp:cNvSpPr/>
      </dsp:nvSpPr>
      <dsp:spPr>
        <a:xfrm>
          <a:off x="1068166" y="-1808"/>
          <a:ext cx="6432992" cy="6432992"/>
        </a:xfrm>
        <a:prstGeom prst="circularArrow">
          <a:avLst>
            <a:gd name="adj1" fmla="val 6900"/>
            <a:gd name="adj2" fmla="val 465173"/>
            <a:gd name="adj3" fmla="val 11350168"/>
            <a:gd name="adj4" fmla="val 9784659"/>
            <a:gd name="adj5" fmla="val 80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AD7AD5-5D5D-4381-9D24-840F48CAFA4C}">
      <dsp:nvSpPr>
        <dsp:cNvPr id="0" name=""/>
        <dsp:cNvSpPr/>
      </dsp:nvSpPr>
      <dsp:spPr>
        <a:xfrm>
          <a:off x="1212157" y="142182"/>
          <a:ext cx="2276226" cy="2276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Ұжымдық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kk-KZ" sz="2400" b="0" i="1" u="sng" strike="noStrike" kern="1200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rPr>
            <a:t> әрекет</a:t>
          </a:r>
          <a:endParaRPr kumimoji="0" lang="ru-RU" sz="2400" b="0" i="1" u="sng" strike="noStrike" kern="1200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endParaRPr>
        </a:p>
      </dsp:txBody>
      <dsp:txXfrm>
        <a:off x="1212157" y="142182"/>
        <a:ext cx="2276226" cy="2276226"/>
      </dsp:txXfrm>
    </dsp:sp>
    <dsp:sp modelId="{DDDCA67C-75C3-4BBF-B732-C2F87AE5ADE5}">
      <dsp:nvSpPr>
        <dsp:cNvPr id="0" name=""/>
        <dsp:cNvSpPr/>
      </dsp:nvSpPr>
      <dsp:spPr>
        <a:xfrm>
          <a:off x="1068166" y="-1808"/>
          <a:ext cx="6432992" cy="6432992"/>
        </a:xfrm>
        <a:prstGeom prst="circularArrow">
          <a:avLst>
            <a:gd name="adj1" fmla="val 6900"/>
            <a:gd name="adj2" fmla="val 465173"/>
            <a:gd name="adj3" fmla="val 16750168"/>
            <a:gd name="adj4" fmla="val 15184659"/>
            <a:gd name="adj5" fmla="val 805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95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295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5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295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1A65562-BC3D-4888-B2D6-21D4E30B2EB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7075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65562-BC3D-4888-B2D6-21D4E30B2EB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2372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A37DD-C26A-4225-A598-D50AF18ACDC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2298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86BF9-DDF9-4AA8-9A98-AFA21A94DC9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107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20333-5890-4799-B5A8-1A08E47BEE0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776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0F449-D130-4661-8F51-84D54BD10B5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62516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2CDDB-EC01-42A4-8179-5922FA1D5FF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951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57AAF-2C64-45A5-8DF8-359503E87CC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3233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181B8-8DF2-4A2C-9FEF-3539C459535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149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A0FE8-A85E-4C4F-AF07-4459F43F8D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923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D8CDE-D68A-409B-B734-257AAF4042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098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29142-83EE-4468-94BA-0B64CB4A0F8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0478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8FFB3-6D92-4A48-BD5E-A48B57FA28A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8293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2AD6DDC-D7C0-4ECB-BA7F-04064D90562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1798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3B0A7E-ED35-479D-8E2D-31349ED176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9868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F96BA7E-3128-412E-B09B-BD3FA28247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1434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94717D-54A4-42A3-954F-8E03FC88D7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7167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3A5733-38C7-429B-A624-4A4DE638F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6100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D29DE4-1716-4592-A03B-885D12208B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33302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5C2AB9-EDEE-4BE6-AFB1-7D1DE58D6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93847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B41975-D835-4027-8B0E-F420048BDD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98706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2BFE2B-25A8-4FF1-8336-877DE60A71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94857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63FF19-EFB6-4A1B-BDE3-CE1113C06D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08020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79BB13-6991-4FCF-8086-0E3E0BC3C7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35095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9F5838-7348-48DF-8468-C11EE941EB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860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A65F450-F529-4282-8001-DBAD8496F11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BC79251-A2A0-4B95-8431-8AAB7BBFDB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gif"/><Relationship Id="rId11" Type="http://schemas.openxmlformats.org/officeDocument/2006/relationships/slide" Target="slide3.xml"/><Relationship Id="rId5" Type="http://schemas.openxmlformats.org/officeDocument/2006/relationships/slide" Target="slide7.xml"/><Relationship Id="rId15" Type="http://schemas.openxmlformats.org/officeDocument/2006/relationships/slide" Target="slide11.xml"/><Relationship Id="rId10" Type="http://schemas.openxmlformats.org/officeDocument/2006/relationships/image" Target="../media/image5.gif"/><Relationship Id="rId4" Type="http://schemas.openxmlformats.org/officeDocument/2006/relationships/image" Target="../media/image2.gif"/><Relationship Id="rId9" Type="http://schemas.openxmlformats.org/officeDocument/2006/relationships/slide" Target="slide15.xml"/><Relationship Id="rId1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slide" Target="slide2.xml"/><Relationship Id="rId5" Type="http://schemas.openxmlformats.org/officeDocument/2006/relationships/image" Target="../media/image10.png"/><Relationship Id="rId4" Type="http://schemas.microsoft.com/office/2007/relationships/media" Target="../media/media1.mp3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slide" Target="slide2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Layout" Target="../slideLayouts/slideLayout14.xml"/><Relationship Id="rId1" Type="http://schemas.openxmlformats.org/officeDocument/2006/relationships/video" Target="file:///C:\Users\Teacher\Downloads\&#1057;&#1077;&#1088;&#1075;&#1110;&#1090;&#1091;%20&#1089;&#1241;&#1090;&#1110;%20'&#1178;&#1099;&#1079;&#1099;&#1083;%20&#1075;&#1199;&#1083;&#1110;&#1084;%20-%20&#1072;&#1081;'.mp4" TargetMode="Externa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slide" Target="slide2.x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3" name="AutoShape 47"/>
          <p:cNvSpPr>
            <a:spLocks noChangeArrowheads="1"/>
          </p:cNvSpPr>
          <p:nvPr/>
        </p:nvSpPr>
        <p:spPr bwMode="auto">
          <a:xfrm>
            <a:off x="179388" y="1268414"/>
            <a:ext cx="8820150" cy="504824"/>
          </a:xfrm>
          <a:prstGeom prst="verticalScroll">
            <a:avLst>
              <a:gd name="adj" fmla="val 12500"/>
            </a:avLst>
          </a:prstGeom>
          <a:solidFill>
            <a:srgbClr val="33CCFF"/>
          </a:solidFill>
          <a:ln w="22225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342900" indent="-342900" algn="l"/>
            <a:r>
              <a:rPr lang="kk-KZ" sz="3600" i="1" dirty="0">
                <a:latin typeface="Times New Roman" pitchFamily="18" charset="0"/>
              </a:rPr>
              <a:t>  </a:t>
            </a:r>
            <a:r>
              <a:rPr lang="kk-KZ" sz="2000" b="1" i="1" dirty="0">
                <a:latin typeface="Times New Roman" pitchFamily="18" charset="0"/>
              </a:rPr>
              <a:t>І. Ұйымдастыру бөлімі (2 мин)</a:t>
            </a:r>
            <a:endParaRPr lang="ru-RU" sz="2000" b="1" i="1" dirty="0">
              <a:latin typeface="Times New Roman" pitchFamily="18" charset="0"/>
            </a:endParaRPr>
          </a:p>
        </p:txBody>
      </p:sp>
      <p:sp>
        <p:nvSpPr>
          <p:cNvPr id="101424" name="AutoShape 48"/>
          <p:cNvSpPr>
            <a:spLocks noChangeArrowheads="1"/>
          </p:cNvSpPr>
          <p:nvPr/>
        </p:nvSpPr>
        <p:spPr bwMode="auto">
          <a:xfrm>
            <a:off x="207077" y="1778778"/>
            <a:ext cx="8642350" cy="717934"/>
          </a:xfrm>
          <a:prstGeom prst="horizontalScroll">
            <a:avLst>
              <a:gd name="adj" fmla="val 12500"/>
            </a:avLst>
          </a:prstGeom>
          <a:solidFill>
            <a:srgbClr val="FFFF66"/>
          </a:solidFill>
          <a:ln w="22225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342900" indent="-342900" algn="l"/>
            <a:r>
              <a:rPr lang="kk-KZ" sz="2000" b="1" i="1" dirty="0">
                <a:latin typeface="Times New Roman" pitchFamily="18" charset="0"/>
              </a:rPr>
              <a:t> ІІ. Үй тапсырмасын сұрау </a:t>
            </a:r>
            <a:r>
              <a:rPr lang="kk-KZ" sz="2000" b="1" i="1" dirty="0" smtClean="0">
                <a:latin typeface="Times New Roman" pitchFamily="18" charset="0"/>
              </a:rPr>
              <a:t>(5 </a:t>
            </a:r>
            <a:r>
              <a:rPr lang="kk-KZ" sz="2000" b="1" i="1" dirty="0">
                <a:latin typeface="Times New Roman" pitchFamily="18" charset="0"/>
              </a:rPr>
              <a:t>мин)</a:t>
            </a:r>
            <a:endParaRPr lang="ru-RU" sz="2000" b="1" i="1" dirty="0">
              <a:latin typeface="Times New Roman" pitchFamily="18" charset="0"/>
            </a:endParaRPr>
          </a:p>
        </p:txBody>
      </p:sp>
      <p:sp>
        <p:nvSpPr>
          <p:cNvPr id="101425" name="AutoShape 49"/>
          <p:cNvSpPr>
            <a:spLocks noChangeArrowheads="1"/>
          </p:cNvSpPr>
          <p:nvPr/>
        </p:nvSpPr>
        <p:spPr bwMode="auto">
          <a:xfrm>
            <a:off x="90488" y="2622551"/>
            <a:ext cx="8820150" cy="515938"/>
          </a:xfrm>
          <a:prstGeom prst="verticalScroll">
            <a:avLst>
              <a:gd name="adj" fmla="val 12500"/>
            </a:avLst>
          </a:prstGeom>
          <a:solidFill>
            <a:srgbClr val="33CCFF"/>
          </a:solidFill>
          <a:ln w="22225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342900" indent="-342900" algn="l"/>
            <a:r>
              <a:rPr lang="kk-KZ" sz="3600" i="1" dirty="0">
                <a:latin typeface="Times New Roman" pitchFamily="18" charset="0"/>
              </a:rPr>
              <a:t>  </a:t>
            </a:r>
            <a:r>
              <a:rPr lang="kk-KZ" sz="2000" b="1" i="1" dirty="0">
                <a:latin typeface="Times New Roman" pitchFamily="18" charset="0"/>
              </a:rPr>
              <a:t>ІІІ. Жаңа тақырыпқа </a:t>
            </a:r>
            <a:r>
              <a:rPr lang="kk-KZ" sz="2000" b="1" i="1" dirty="0" smtClean="0">
                <a:latin typeface="Times New Roman" pitchFamily="18" charset="0"/>
              </a:rPr>
              <a:t>түсіндіру (2 </a:t>
            </a:r>
            <a:r>
              <a:rPr lang="kk-KZ" sz="2000" b="1" i="1" dirty="0">
                <a:latin typeface="Times New Roman" pitchFamily="18" charset="0"/>
              </a:rPr>
              <a:t>мин)</a:t>
            </a:r>
            <a:endParaRPr lang="ru-RU" sz="2000" b="1" i="1" dirty="0">
              <a:latin typeface="Times New Roman" pitchFamily="18" charset="0"/>
            </a:endParaRPr>
          </a:p>
        </p:txBody>
      </p:sp>
      <p:sp>
        <p:nvSpPr>
          <p:cNvPr id="101427" name="AutoShape 51"/>
          <p:cNvSpPr>
            <a:spLocks noChangeArrowheads="1"/>
          </p:cNvSpPr>
          <p:nvPr/>
        </p:nvSpPr>
        <p:spPr bwMode="auto">
          <a:xfrm>
            <a:off x="72160" y="3282775"/>
            <a:ext cx="8820150" cy="580504"/>
          </a:xfrm>
          <a:prstGeom prst="verticalScroll">
            <a:avLst>
              <a:gd name="adj" fmla="val 12500"/>
            </a:avLst>
          </a:prstGeom>
          <a:solidFill>
            <a:srgbClr val="FFFF66"/>
          </a:solidFill>
          <a:ln w="22225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342900" indent="-342900" algn="l"/>
            <a:r>
              <a:rPr lang="kk-KZ" sz="3600" i="1" dirty="0">
                <a:latin typeface="Times New Roman" pitchFamily="18" charset="0"/>
              </a:rPr>
              <a:t> </a:t>
            </a:r>
            <a:r>
              <a:rPr lang="kk-KZ" sz="2400" b="1" i="1" dirty="0" smtClean="0">
                <a:latin typeface="Times New Roman" pitchFamily="18" charset="0"/>
              </a:rPr>
              <a:t>І</a:t>
            </a:r>
            <a:r>
              <a:rPr lang="en-AU" sz="2000" b="1" i="1" dirty="0" smtClean="0">
                <a:latin typeface="Times New Roman" pitchFamily="18" charset="0"/>
              </a:rPr>
              <a:t>V</a:t>
            </a:r>
            <a:r>
              <a:rPr lang="kk-KZ" sz="2000" b="1" i="1" dirty="0">
                <a:latin typeface="Times New Roman" pitchFamily="18" charset="0"/>
              </a:rPr>
              <a:t>. </a:t>
            </a:r>
            <a:r>
              <a:rPr lang="kk-KZ" sz="2000" b="1" i="1" dirty="0" smtClean="0">
                <a:latin typeface="Times New Roman" pitchFamily="18" charset="0"/>
              </a:rPr>
              <a:t>Практикалық жұмыс.Бағалау </a:t>
            </a:r>
            <a:r>
              <a:rPr lang="kk-KZ" sz="2000" b="1" i="1" dirty="0">
                <a:latin typeface="Times New Roman" pitchFamily="18" charset="0"/>
              </a:rPr>
              <a:t>(19 мин</a:t>
            </a:r>
            <a:r>
              <a:rPr lang="kk-KZ" sz="2400" b="1" i="1" dirty="0">
                <a:latin typeface="Times New Roman" pitchFamily="18" charset="0"/>
              </a:rPr>
              <a:t>)</a:t>
            </a:r>
            <a:endParaRPr lang="ru-RU" sz="2400" b="1" i="1" dirty="0">
              <a:latin typeface="Times New Roman" pitchFamily="18" charset="0"/>
            </a:endParaRPr>
          </a:p>
        </p:txBody>
      </p:sp>
      <p:sp>
        <p:nvSpPr>
          <p:cNvPr id="101428" name="AutoShape 52"/>
          <p:cNvSpPr>
            <a:spLocks noChangeArrowheads="1"/>
          </p:cNvSpPr>
          <p:nvPr/>
        </p:nvSpPr>
        <p:spPr bwMode="auto">
          <a:xfrm>
            <a:off x="191653" y="5253312"/>
            <a:ext cx="8642350" cy="936625"/>
          </a:xfrm>
          <a:prstGeom prst="horizontalScroll">
            <a:avLst>
              <a:gd name="adj" fmla="val 12500"/>
            </a:avLst>
          </a:prstGeom>
          <a:solidFill>
            <a:srgbClr val="00FFFF"/>
          </a:solidFill>
          <a:ln w="22225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342900" indent="-342900" algn="l"/>
            <a:r>
              <a:rPr lang="kk-KZ" sz="2000" b="1" i="1" dirty="0">
                <a:latin typeface="Times New Roman" pitchFamily="18" charset="0"/>
              </a:rPr>
              <a:t> </a:t>
            </a:r>
            <a:r>
              <a:rPr lang="en-AU" sz="2000" b="1" i="1" dirty="0" smtClean="0">
                <a:latin typeface="Times New Roman" pitchFamily="18" charset="0"/>
              </a:rPr>
              <a:t>V</a:t>
            </a:r>
            <a:r>
              <a:rPr lang="kk-KZ" sz="2000" b="1" i="1" dirty="0" smtClean="0">
                <a:latin typeface="Times New Roman" pitchFamily="18" charset="0"/>
              </a:rPr>
              <a:t>ІІІ. Үйге </a:t>
            </a:r>
            <a:r>
              <a:rPr lang="kk-KZ" sz="2000" b="1" i="1" dirty="0">
                <a:latin typeface="Times New Roman" pitchFamily="18" charset="0"/>
              </a:rPr>
              <a:t>тапсырма (2 мин)</a:t>
            </a:r>
            <a:endParaRPr lang="ru-RU" sz="2000" b="1" i="1" dirty="0">
              <a:latin typeface="Times New Roman" pitchFamily="18" charset="0"/>
            </a:endParaRPr>
          </a:p>
        </p:txBody>
      </p:sp>
      <p:sp>
        <p:nvSpPr>
          <p:cNvPr id="101432" name="UpRibbonSharp"/>
          <p:cNvSpPr>
            <a:spLocks noEditPoints="1" noChangeArrowheads="1"/>
          </p:cNvSpPr>
          <p:nvPr/>
        </p:nvSpPr>
        <p:spPr bwMode="auto">
          <a:xfrm>
            <a:off x="900113" y="115888"/>
            <a:ext cx="7704137" cy="1009650"/>
          </a:xfrm>
          <a:custGeom>
            <a:avLst/>
            <a:gdLst>
              <a:gd name="G0" fmla="+- 0 0 0"/>
              <a:gd name="G1" fmla="+- 5400 0 0"/>
              <a:gd name="G2" fmla="+- 5400 2700 0"/>
              <a:gd name="G3" fmla="+- 21600 0 G2"/>
              <a:gd name="G4" fmla="+- 21600 0 G1"/>
              <a:gd name="G5" fmla="+- 21600 0 18900"/>
              <a:gd name="G6" fmla="*/ 18900 1 2"/>
              <a:gd name="G7" fmla="+- 21600 0 G6"/>
              <a:gd name="G8" fmla="+- 18900 0 0"/>
              <a:gd name="T0" fmla="*/ 10800 w 21600"/>
              <a:gd name="T1" fmla="*/ 0 h 21600"/>
              <a:gd name="T2" fmla="*/ 2700 w 21600"/>
              <a:gd name="T3" fmla="*/ 12150 h 21600"/>
              <a:gd name="T4" fmla="*/ 10800 w 21600"/>
              <a:gd name="T5" fmla="*/ 18900 h 21600"/>
              <a:gd name="T6" fmla="*/ 18900 w 21600"/>
              <a:gd name="T7" fmla="*/ 121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 w 21600"/>
              <a:gd name="T13" fmla="*/ 0 h 21600"/>
              <a:gd name="T14" fmla="*/ G4 w 21600"/>
              <a:gd name="T15" fmla="*/ G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0" y="21600"/>
                </a:moveTo>
                <a:lnTo>
                  <a:pt x="8100" y="21600"/>
                </a:lnTo>
                <a:lnTo>
                  <a:pt x="8100" y="18900"/>
                </a:lnTo>
                <a:lnTo>
                  <a:pt x="13500" y="18900"/>
                </a:lnTo>
                <a:lnTo>
                  <a:pt x="13500" y="21600"/>
                </a:lnTo>
                <a:lnTo>
                  <a:pt x="21600" y="21600"/>
                </a:lnTo>
                <a:lnTo>
                  <a:pt x="18900" y="12150"/>
                </a:lnTo>
                <a:lnTo>
                  <a:pt x="21600" y="2700"/>
                </a:lnTo>
                <a:lnTo>
                  <a:pt x="16200" y="2700"/>
                </a:lnTo>
                <a:lnTo>
                  <a:pt x="16200" y="0"/>
                </a:lnTo>
                <a:lnTo>
                  <a:pt x="5400" y="0"/>
                </a:lnTo>
                <a:lnTo>
                  <a:pt x="5400" y="2700"/>
                </a:lnTo>
                <a:lnTo>
                  <a:pt x="0" y="2700"/>
                </a:lnTo>
                <a:lnTo>
                  <a:pt x="2700" y="12150"/>
                </a:lnTo>
                <a:close/>
              </a:path>
              <a:path w="21600" h="21600" fill="none" extrusionOk="0">
                <a:moveTo>
                  <a:pt x="8100" y="18900"/>
                </a:moveTo>
                <a:lnTo>
                  <a:pt x="5400" y="18900"/>
                </a:lnTo>
                <a:lnTo>
                  <a:pt x="5400" y="2700"/>
                </a:lnTo>
              </a:path>
              <a:path w="21600" h="21600" fill="none" extrusionOk="0">
                <a:moveTo>
                  <a:pt x="5400" y="18900"/>
                </a:moveTo>
                <a:lnTo>
                  <a:pt x="8100" y="21600"/>
                </a:lnTo>
              </a:path>
              <a:path w="21600" h="21600" fill="none" extrusionOk="0">
                <a:moveTo>
                  <a:pt x="13500" y="18900"/>
                </a:moveTo>
                <a:lnTo>
                  <a:pt x="16200" y="18900"/>
                </a:lnTo>
                <a:lnTo>
                  <a:pt x="16200" y="2700"/>
                </a:lnTo>
              </a:path>
              <a:path w="21600" h="21600" fill="none" extrusionOk="0">
                <a:moveTo>
                  <a:pt x="16200" y="18900"/>
                </a:moveTo>
                <a:lnTo>
                  <a:pt x="13500" y="21600"/>
                </a:lnTo>
              </a:path>
            </a:pathLst>
          </a:custGeom>
          <a:solidFill>
            <a:srgbClr val="FFFF00"/>
          </a:solidFill>
          <a:ln w="222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/>
            <a:endParaRPr lang="ru-RU" sz="2800"/>
          </a:p>
        </p:txBody>
      </p:sp>
      <p:sp>
        <p:nvSpPr>
          <p:cNvPr id="101433" name="WordArt 57"/>
          <p:cNvSpPr>
            <a:spLocks noChangeArrowheads="1" noChangeShapeType="1" noTextEdit="1"/>
          </p:cNvSpPr>
          <p:nvPr/>
        </p:nvSpPr>
        <p:spPr bwMode="auto">
          <a:xfrm>
            <a:off x="2916238" y="188913"/>
            <a:ext cx="3671887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i="1" kern="10" dirty="0" err="1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Сабақтың</a:t>
            </a:r>
            <a:r>
              <a:rPr lang="ru-RU" sz="3600" b="1" i="1" kern="10" dirty="0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b="1" i="1" kern="10" dirty="0" err="1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барысы</a:t>
            </a:r>
            <a:r>
              <a:rPr lang="ru-RU" sz="3600" b="1" i="1" kern="10" dirty="0">
                <a:ln w="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:</a:t>
            </a:r>
          </a:p>
        </p:txBody>
      </p:sp>
      <p:pic>
        <p:nvPicPr>
          <p:cNvPr id="101441" name="Picture 65" descr="image31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72" y="1973782"/>
            <a:ext cx="583959" cy="4844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442" name="Picture 66" descr="image13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079" y="2625657"/>
            <a:ext cx="1117674" cy="6386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443" name="Picture 67" descr="image1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947" y="3357661"/>
            <a:ext cx="817562" cy="504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445" name="Picture 69" descr="GUESTAN">
            <a:hlinkClick r:id="rId9" action="ppaction://hlinksldjump"/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761" y="5429661"/>
            <a:ext cx="1424309" cy="9491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j0296945">
            <a:hlinkClick r:id="rId11" action="ppaction://hlinksldjump"/>
          </p:cNvPr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341439"/>
            <a:ext cx="576336" cy="4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52"/>
          <p:cNvSpPr>
            <a:spLocks noChangeArrowheads="1"/>
          </p:cNvSpPr>
          <p:nvPr/>
        </p:nvSpPr>
        <p:spPr bwMode="auto">
          <a:xfrm>
            <a:off x="166651" y="3906017"/>
            <a:ext cx="8642350" cy="650945"/>
          </a:xfrm>
          <a:prstGeom prst="horizontalScroll">
            <a:avLst>
              <a:gd name="adj" fmla="val 12500"/>
            </a:avLst>
          </a:prstGeom>
          <a:solidFill>
            <a:srgbClr val="00FFFF"/>
          </a:solidFill>
          <a:ln w="22225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342900" indent="-342900" algn="l"/>
            <a:r>
              <a:rPr lang="kk-KZ" sz="2000" b="1" i="1" dirty="0">
                <a:latin typeface="Times New Roman" pitchFamily="18" charset="0"/>
              </a:rPr>
              <a:t> </a:t>
            </a:r>
            <a:r>
              <a:rPr lang="en-AU" sz="2000" b="1" i="1" dirty="0" smtClean="0">
                <a:latin typeface="Times New Roman" pitchFamily="18" charset="0"/>
              </a:rPr>
              <a:t>V</a:t>
            </a:r>
            <a:r>
              <a:rPr lang="kk-KZ" sz="2000" b="1" i="1" dirty="0" smtClean="0">
                <a:latin typeface="Times New Roman" pitchFamily="18" charset="0"/>
              </a:rPr>
              <a:t>І. Сергіту(2 </a:t>
            </a:r>
            <a:r>
              <a:rPr lang="kk-KZ" sz="2000" b="1" i="1" dirty="0">
                <a:latin typeface="Times New Roman" pitchFamily="18" charset="0"/>
              </a:rPr>
              <a:t>мин</a:t>
            </a:r>
            <a:r>
              <a:rPr lang="kk-KZ" sz="2000" b="1" i="1" dirty="0" smtClean="0">
                <a:latin typeface="Times New Roman" pitchFamily="18" charset="0"/>
              </a:rPr>
              <a:t>) </a:t>
            </a:r>
            <a:endParaRPr lang="ru-RU" sz="2000" b="1" i="1" dirty="0">
              <a:latin typeface="Times New Roman" pitchFamily="18" charset="0"/>
            </a:endParaRPr>
          </a:p>
        </p:txBody>
      </p:sp>
      <p:sp>
        <p:nvSpPr>
          <p:cNvPr id="17" name="AutoShape 52"/>
          <p:cNvSpPr>
            <a:spLocks noChangeArrowheads="1"/>
          </p:cNvSpPr>
          <p:nvPr/>
        </p:nvSpPr>
        <p:spPr bwMode="auto">
          <a:xfrm>
            <a:off x="183203" y="4608378"/>
            <a:ext cx="8642350" cy="650945"/>
          </a:xfrm>
          <a:prstGeom prst="horizontalScroll">
            <a:avLst>
              <a:gd name="adj" fmla="val 12500"/>
            </a:avLst>
          </a:prstGeom>
          <a:solidFill>
            <a:srgbClr val="00FFFF"/>
          </a:solidFill>
          <a:ln w="22225">
            <a:solidFill>
              <a:srgbClr val="000000"/>
            </a:solidFill>
            <a:round/>
            <a:headEnd/>
            <a:tailEnd/>
          </a:ln>
          <a:effectLst>
            <a:prstShdw prst="shdw17" dist="17961" dir="2700000">
              <a:srgbClr val="00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marL="342900" indent="-342900" algn="l"/>
            <a:r>
              <a:rPr lang="kk-KZ" sz="2000" b="1" i="1" dirty="0">
                <a:latin typeface="Times New Roman" pitchFamily="18" charset="0"/>
              </a:rPr>
              <a:t> </a:t>
            </a:r>
            <a:r>
              <a:rPr lang="en-AU" sz="2000" b="1" i="1" dirty="0" smtClean="0">
                <a:latin typeface="Times New Roman" pitchFamily="18" charset="0"/>
              </a:rPr>
              <a:t>V</a:t>
            </a:r>
            <a:r>
              <a:rPr lang="kk-KZ" sz="2000" b="1" i="1" dirty="0" smtClean="0">
                <a:latin typeface="Times New Roman" pitchFamily="18" charset="0"/>
              </a:rPr>
              <a:t>ІІ. Бекіту. </a:t>
            </a:r>
            <a:endParaRPr lang="ru-RU" sz="2000" b="1" i="1" dirty="0">
              <a:latin typeface="Times New Roman" pitchFamily="18" charset="0"/>
            </a:endParaRPr>
          </a:p>
        </p:txBody>
      </p:sp>
      <p:pic>
        <p:nvPicPr>
          <p:cNvPr id="18" name="Picture 7" descr="dis16">
            <a:hlinkClick r:id="rId13" action="ppaction://hlinksldjump"/>
          </p:cNvPr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8148" y="4500570"/>
            <a:ext cx="642942" cy="73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3106" name="Picture 2" descr="&amp;Kcy;&amp;acy;&amp;rcy;&amp;tcy;&amp;icy;&amp;ncy;&amp;kcy;&amp;icy; &amp;pcy;&amp;ocy; &amp;zcy;&amp;acy;&amp;pcy;&amp;rcy;&amp;ocy;&amp;scy;&amp;ucy; &amp;rcy;&amp;acy;&amp;zcy;&amp;mcy;&amp;icy;&amp;ncy;&amp;kcy;&amp;acy; &amp;acy;&amp;ncy;&amp;icy;&amp;mcy;&amp;acy;&amp;tscy;&amp;icy;&amp;yacy;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1024" y="4000504"/>
            <a:ext cx="428627" cy="4942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5CBF"/>
            </a:gs>
            <a:gs pos="25000">
              <a:srgbClr val="0087E6"/>
            </a:gs>
            <a:gs pos="75000">
              <a:srgbClr val="21D6E0"/>
            </a:gs>
            <a:gs pos="100000">
              <a:srgbClr val="03D4A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50825" y="219075"/>
          <a:ext cx="8569325" cy="6429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7572" name="WordArt 52"/>
          <p:cNvSpPr>
            <a:spLocks noChangeArrowheads="1" noChangeShapeType="1" noTextEdit="1"/>
          </p:cNvSpPr>
          <p:nvPr/>
        </p:nvSpPr>
        <p:spPr bwMode="auto">
          <a:xfrm>
            <a:off x="3059113" y="2708275"/>
            <a:ext cx="3311525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Ұйымдастыру</a:t>
            </a:r>
          </a:p>
          <a:p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бөлімі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795" y="2496425"/>
            <a:ext cx="5798312" cy="1377871"/>
          </a:xfrm>
        </p:spPr>
        <p:txBody>
          <a:bodyPr>
            <a:normAutofit fontScale="90000"/>
          </a:bodyPr>
          <a:lstStyle/>
          <a:p>
            <a:pPr algn="ctr"/>
            <a:r>
              <a:rPr lang="kk-KZ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ТОПҚА БӨЛУ</a:t>
            </a:r>
            <a:endParaRPr lang="ru-RU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091" y="-21236"/>
            <a:ext cx="1393628" cy="2668015"/>
          </a:xfrm>
        </p:spPr>
      </p:pic>
      <p:pic>
        <p:nvPicPr>
          <p:cNvPr id="9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5" y="67310"/>
            <a:ext cx="1393628" cy="2668015"/>
          </a:xfrm>
          <a:prstGeom prst="rect">
            <a:avLst/>
          </a:prstGeom>
        </p:spPr>
      </p:pic>
      <p:pic>
        <p:nvPicPr>
          <p:cNvPr id="10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883" y="-200209"/>
            <a:ext cx="1393628" cy="2668015"/>
          </a:xfrm>
          <a:prstGeom prst="rect">
            <a:avLst/>
          </a:prstGeom>
        </p:spPr>
      </p:pic>
      <p:pic>
        <p:nvPicPr>
          <p:cNvPr id="11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67" y="2146179"/>
            <a:ext cx="1393628" cy="2668015"/>
          </a:xfrm>
          <a:prstGeom prst="rect">
            <a:avLst/>
          </a:prstGeom>
        </p:spPr>
      </p:pic>
      <p:pic>
        <p:nvPicPr>
          <p:cNvPr id="12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434" y="4355542"/>
            <a:ext cx="1393628" cy="2668015"/>
          </a:xfrm>
          <a:prstGeom prst="rect">
            <a:avLst/>
          </a:prstGeom>
        </p:spPr>
      </p:pic>
      <p:pic>
        <p:nvPicPr>
          <p:cNvPr id="13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699" y="3931997"/>
            <a:ext cx="1393628" cy="2668015"/>
          </a:xfrm>
          <a:prstGeom prst="rect">
            <a:avLst/>
          </a:prstGeom>
        </p:spPr>
      </p:pic>
      <p:pic>
        <p:nvPicPr>
          <p:cNvPr id="14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31" y="4029579"/>
            <a:ext cx="1393628" cy="2668015"/>
          </a:xfrm>
          <a:prstGeom prst="rect">
            <a:avLst/>
          </a:prstGeom>
        </p:spPr>
      </p:pic>
      <p:pic>
        <p:nvPicPr>
          <p:cNvPr id="15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03" y="4029580"/>
            <a:ext cx="1393628" cy="2668015"/>
          </a:xfrm>
          <a:prstGeom prst="rect">
            <a:avLst/>
          </a:prstGeom>
        </p:spPr>
      </p:pic>
      <p:pic>
        <p:nvPicPr>
          <p:cNvPr id="16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790" y="-200209"/>
            <a:ext cx="1393628" cy="2668015"/>
          </a:xfrm>
          <a:prstGeom prst="rect">
            <a:avLst/>
          </a:prstGeom>
        </p:spPr>
      </p:pic>
      <p:pic>
        <p:nvPicPr>
          <p:cNvPr id="17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638" y="4203830"/>
            <a:ext cx="1393628" cy="2668015"/>
          </a:xfrm>
          <a:prstGeom prst="rect">
            <a:avLst/>
          </a:prstGeom>
        </p:spPr>
      </p:pic>
      <p:pic>
        <p:nvPicPr>
          <p:cNvPr id="18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015" y="-200209"/>
            <a:ext cx="1393628" cy="2668015"/>
          </a:xfrm>
          <a:prstGeom prst="rect">
            <a:avLst/>
          </a:prstGeom>
        </p:spPr>
      </p:pic>
      <p:pic>
        <p:nvPicPr>
          <p:cNvPr id="19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107" y="3695323"/>
            <a:ext cx="1393628" cy="2668015"/>
          </a:xfrm>
          <a:prstGeom prst="rect">
            <a:avLst/>
          </a:prstGeom>
        </p:spPr>
      </p:pic>
      <p:pic>
        <p:nvPicPr>
          <p:cNvPr id="20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458" y="853463"/>
            <a:ext cx="1393628" cy="2668015"/>
          </a:xfrm>
          <a:prstGeom prst="rect">
            <a:avLst/>
          </a:prstGeom>
        </p:spPr>
      </p:pic>
      <p:pic>
        <p:nvPicPr>
          <p:cNvPr id="21" name="Didyulya_-_Put_domoy_Pesni-Tut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>
                  <p14:trim end="202005.7346"/>
                  <p14:fade in="1250" out="1750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343400" y="3124200"/>
            <a:ext cx="457200" cy="609600"/>
          </a:xfrm>
          <a:prstGeom prst="rect">
            <a:avLst/>
          </a:prstGeom>
        </p:spPr>
      </p:pic>
      <p:sp>
        <p:nvSpPr>
          <p:cNvPr id="22" name="AutoShape 53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165850"/>
            <a:ext cx="719137" cy="549275"/>
          </a:xfrm>
          <a:prstGeom prst="actionButtonBackPrevious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91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2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2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7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7591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5CBF"/>
            </a:gs>
            <a:gs pos="25000">
              <a:srgbClr val="0087E6"/>
            </a:gs>
            <a:gs pos="75000">
              <a:srgbClr val="21D6E0"/>
            </a:gs>
            <a:gs pos="100000">
              <a:srgbClr val="03D4A8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50" name="Text Box 46"/>
          <p:cNvSpPr txBox="1">
            <a:spLocks noChangeArrowheads="1"/>
          </p:cNvSpPr>
          <p:nvPr/>
        </p:nvSpPr>
        <p:spPr bwMode="auto">
          <a:xfrm>
            <a:off x="323850" y="260350"/>
            <a:ext cx="8677306" cy="635558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222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kk-KZ" sz="3700" i="1" dirty="0">
                <a:latin typeface="Times New Roman" pitchFamily="18" charset="0"/>
              </a:rPr>
              <a:t>Үйге берілген тапсырманы </a:t>
            </a:r>
            <a:r>
              <a:rPr lang="kk-KZ" sz="3700" i="1" dirty="0" smtClean="0">
                <a:latin typeface="Times New Roman" pitchFamily="18" charset="0"/>
              </a:rPr>
              <a:t>жан-жақты </a:t>
            </a:r>
            <a:r>
              <a:rPr lang="kk-KZ" sz="3700" i="1" dirty="0">
                <a:latin typeface="Times New Roman" pitchFamily="18" charset="0"/>
              </a:rPr>
              <a:t>тексеру. </a:t>
            </a:r>
            <a:endParaRPr lang="kk-KZ" sz="3700" i="1" dirty="0" smtClean="0">
              <a:latin typeface="Times New Roman" pitchFamily="18" charset="0"/>
            </a:endParaRPr>
          </a:p>
          <a:p>
            <a:r>
              <a:rPr lang="kk-KZ" sz="3700" i="1" dirty="0" smtClean="0">
                <a:latin typeface="Times New Roman" pitchFamily="18" charset="0"/>
              </a:rPr>
              <a:t>Үй тапсырмасын флипчартта сұрақтарды таңдау арқылы тексеріледі. Әр оқушы таңдаған ұяшықтың астындағы сұраққа жауап береді. Егер сұрақ толық болмаса, қарсы топтағы кез келген оқушы оны толықтырып ұпайларды ала алады.</a:t>
            </a:r>
            <a:endParaRPr lang="kk-KZ" sz="3700" i="1" dirty="0">
              <a:latin typeface="Times New Roman" pitchFamily="18" charset="0"/>
            </a:endParaRPr>
          </a:p>
          <a:p>
            <a:pPr algn="l"/>
            <a:r>
              <a:rPr lang="kk-KZ" sz="3700" i="1" dirty="0">
                <a:latin typeface="Times New Roman" pitchFamily="18" charset="0"/>
              </a:rPr>
              <a:t>		</a:t>
            </a:r>
          </a:p>
          <a:p>
            <a:pPr algn="l"/>
            <a:r>
              <a:rPr lang="kk-KZ" sz="3700" i="1" dirty="0">
                <a:latin typeface="Times New Roman" pitchFamily="18" charset="0"/>
              </a:rPr>
              <a:t>	</a:t>
            </a:r>
            <a:endParaRPr lang="ru-RU" sz="3700" i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/>
        </p:nvSpPr>
        <p:spPr bwMode="auto">
          <a:xfrm>
            <a:off x="7207134" y="5000636"/>
            <a:ext cx="1714512" cy="1500198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642910" y="3214686"/>
            <a:ext cx="1714512" cy="1500198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Кесте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дегеніміз не?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42853"/>
            <a:ext cx="80010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 smtClean="0">
                <a:ln w="1905"/>
                <a:solidFill>
                  <a:srgbClr val="CC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Үй тапсырмасын</a:t>
            </a:r>
            <a:r>
              <a:rPr lang="ru-RU" sz="3600" b="1" cap="none" spc="0" dirty="0" smtClean="0">
                <a:ln w="1905"/>
                <a:solidFill>
                  <a:srgbClr val="CC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cap="none" spc="0" dirty="0" err="1" smtClean="0">
                <a:ln w="1905"/>
                <a:solidFill>
                  <a:srgbClr val="CC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тексеру</a:t>
            </a:r>
            <a:endParaRPr lang="ru-RU" sz="3600" b="1" cap="none" spc="0" dirty="0">
              <a:ln w="1905"/>
              <a:solidFill>
                <a:srgbClr val="CC00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642910" y="1214422"/>
            <a:ext cx="1714512" cy="1357322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k-KZ" sz="1100" b="1" dirty="0" smtClean="0"/>
              <a:t>Кестелік </a:t>
            </a:r>
          </a:p>
          <a:p>
            <a:r>
              <a:rPr lang="kk-KZ" sz="1100" b="1" dirty="0" smtClean="0"/>
              <a:t>процессорлардың</a:t>
            </a:r>
          </a:p>
          <a:p>
            <a:r>
              <a:rPr lang="kk-KZ" sz="1100" b="1" dirty="0" smtClean="0"/>
              <a:t> мақсаты қандай</a:t>
            </a:r>
            <a:endParaRPr lang="ru-RU" sz="1100" b="1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64546" name="Picture 2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142984"/>
            <a:ext cx="1857388" cy="1571636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 bwMode="auto">
          <a:xfrm>
            <a:off x="1857356" y="2071678"/>
            <a:ext cx="500066" cy="428628"/>
          </a:xfrm>
          <a:prstGeom prst="ellipse">
            <a:avLst/>
          </a:prstGeom>
          <a:solidFill>
            <a:srgbClr val="FFFF00"/>
          </a:solidFill>
          <a:ln w="22225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2786050" y="1214422"/>
            <a:ext cx="1785950" cy="1357322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kk-KZ" sz="1100" b="1" dirty="0" smtClean="0"/>
          </a:p>
          <a:p>
            <a:r>
              <a:rPr lang="en-US" sz="1100" b="1" dirty="0" smtClean="0"/>
              <a:t>Microsoft Word </a:t>
            </a:r>
            <a:endParaRPr lang="kk-KZ" sz="1100" b="1" dirty="0" smtClean="0"/>
          </a:p>
          <a:p>
            <a:r>
              <a:rPr lang="kk-KZ" sz="1100" b="1" dirty="0" smtClean="0"/>
              <a:t> және </a:t>
            </a:r>
            <a:r>
              <a:rPr lang="en-US" sz="1100" b="1" dirty="0" smtClean="0"/>
              <a:t>Microsoft Excel </a:t>
            </a:r>
            <a:endParaRPr lang="kk-KZ" sz="1100" b="1" dirty="0" smtClean="0"/>
          </a:p>
          <a:p>
            <a:r>
              <a:rPr lang="kk-KZ" sz="1100" b="1" dirty="0" smtClean="0"/>
              <a:t> терезесінің </a:t>
            </a:r>
          </a:p>
          <a:p>
            <a:r>
              <a:rPr lang="kk-KZ" sz="1100" b="1" dirty="0" smtClean="0"/>
              <a:t>ұқсастығы неде?</a:t>
            </a:r>
            <a:endParaRPr lang="ru-RU" sz="1100" b="1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2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1142984"/>
            <a:ext cx="1928826" cy="1571636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 bwMode="auto">
          <a:xfrm>
            <a:off x="4071934" y="2071678"/>
            <a:ext cx="500066" cy="428628"/>
          </a:xfrm>
          <a:prstGeom prst="ellipse">
            <a:avLst/>
          </a:prstGeom>
          <a:solidFill>
            <a:srgbClr val="FFFF00"/>
          </a:solidFill>
          <a:ln w="22225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5000628" y="1285860"/>
            <a:ext cx="1857388" cy="1285884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kk-KZ" sz="1100" b="1" dirty="0" smtClean="0"/>
          </a:p>
          <a:p>
            <a:r>
              <a:rPr lang="en-US" sz="1100" b="1" dirty="0" smtClean="0"/>
              <a:t>Microsoft Excel</a:t>
            </a:r>
            <a:r>
              <a:rPr lang="kk-KZ" sz="1100" b="1" dirty="0" smtClean="0"/>
              <a:t> </a:t>
            </a:r>
          </a:p>
          <a:p>
            <a:r>
              <a:rPr lang="kk-KZ" sz="1100" b="1" dirty="0" smtClean="0"/>
              <a:t>Программасын</a:t>
            </a:r>
          </a:p>
          <a:p>
            <a:r>
              <a:rPr lang="kk-KZ" sz="1100" b="1" dirty="0" smtClean="0"/>
              <a:t> іске қосу </a:t>
            </a:r>
          </a:p>
          <a:p>
            <a:r>
              <a:rPr lang="kk-KZ" sz="1100" b="1" dirty="0" smtClean="0"/>
              <a:t>жолдарын ата.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2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142984"/>
            <a:ext cx="2000264" cy="1571636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 bwMode="auto">
          <a:xfrm>
            <a:off x="6357950" y="2071678"/>
            <a:ext cx="500066" cy="428628"/>
          </a:xfrm>
          <a:prstGeom prst="ellipse">
            <a:avLst/>
          </a:prstGeom>
          <a:solidFill>
            <a:srgbClr val="FFFF00"/>
          </a:solidFill>
          <a:ln w="22225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64550" name="Picture 6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143248"/>
            <a:ext cx="1857388" cy="1643074"/>
          </a:xfrm>
          <a:prstGeom prst="rect">
            <a:avLst/>
          </a:prstGeom>
          <a:noFill/>
        </p:spPr>
      </p:pic>
      <p:sp>
        <p:nvSpPr>
          <p:cNvPr id="18" name="Овал 17"/>
          <p:cNvSpPr/>
          <p:nvPr/>
        </p:nvSpPr>
        <p:spPr bwMode="auto">
          <a:xfrm>
            <a:off x="1928794" y="4357694"/>
            <a:ext cx="500066" cy="428628"/>
          </a:xfrm>
          <a:prstGeom prst="ellipse">
            <a:avLst/>
          </a:prstGeom>
          <a:solidFill>
            <a:srgbClr val="FFFF00"/>
          </a:solidFill>
          <a:ln w="22225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20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2786050" y="3143248"/>
            <a:ext cx="1714512" cy="1500198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Электронды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кестеде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 жолдар адресі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 дегеніміз не?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" name="Picture 6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071810"/>
            <a:ext cx="1857388" cy="1643074"/>
          </a:xfrm>
          <a:prstGeom prst="rect">
            <a:avLst/>
          </a:prstGeom>
          <a:noFill/>
        </p:spPr>
      </p:pic>
      <p:sp>
        <p:nvSpPr>
          <p:cNvPr id="21" name="Овал 20"/>
          <p:cNvSpPr/>
          <p:nvPr/>
        </p:nvSpPr>
        <p:spPr bwMode="auto">
          <a:xfrm>
            <a:off x="4071934" y="4214818"/>
            <a:ext cx="500066" cy="428628"/>
          </a:xfrm>
          <a:prstGeom prst="ellipse">
            <a:avLst/>
          </a:prstGeom>
          <a:solidFill>
            <a:srgbClr val="FFFF00"/>
          </a:solidFill>
          <a:ln w="22225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20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5120178" y="3214686"/>
            <a:ext cx="1714512" cy="1500198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b="1" dirty="0" smtClean="0"/>
              <a:t>Сыйлыққа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20 ұпай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3" name="Picture 6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3143248"/>
            <a:ext cx="1857388" cy="1643074"/>
          </a:xfrm>
          <a:prstGeom prst="rect">
            <a:avLst/>
          </a:prstGeom>
          <a:noFill/>
        </p:spPr>
      </p:pic>
      <p:sp>
        <p:nvSpPr>
          <p:cNvPr id="24" name="Овал 23"/>
          <p:cNvSpPr/>
          <p:nvPr/>
        </p:nvSpPr>
        <p:spPr bwMode="auto">
          <a:xfrm>
            <a:off x="6429388" y="4214818"/>
            <a:ext cx="500066" cy="428628"/>
          </a:xfrm>
          <a:prstGeom prst="ellipse">
            <a:avLst/>
          </a:prstGeom>
          <a:solidFill>
            <a:srgbClr val="FFFF00"/>
          </a:solidFill>
          <a:ln w="22225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20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4552" name="AutoShape 8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SpPr>
            <a:spLocks noChangeAspect="1" noChangeArrowheads="1"/>
          </p:cNvSpPr>
          <p:nvPr/>
        </p:nvSpPr>
        <p:spPr bwMode="auto">
          <a:xfrm>
            <a:off x="155575" y="-1447800"/>
            <a:ext cx="455295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4554" name="AutoShape 10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SpPr>
            <a:spLocks noChangeAspect="1" noChangeArrowheads="1"/>
          </p:cNvSpPr>
          <p:nvPr/>
        </p:nvSpPr>
        <p:spPr bwMode="auto">
          <a:xfrm>
            <a:off x="155575" y="-1447800"/>
            <a:ext cx="455295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714348" y="5072074"/>
            <a:ext cx="1714512" cy="1500174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Сыйлыққа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30 ұпай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/>
          <a:srcRect l="17500" t="44773" r="54716" b="32500"/>
          <a:stretch>
            <a:fillRect/>
          </a:stretch>
        </p:blipFill>
        <p:spPr bwMode="auto">
          <a:xfrm>
            <a:off x="7215206" y="5000636"/>
            <a:ext cx="163021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4556" name="Picture 12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10" y="5072074"/>
            <a:ext cx="1834062" cy="1500198"/>
          </a:xfrm>
          <a:prstGeom prst="rect">
            <a:avLst/>
          </a:prstGeom>
          <a:noFill/>
        </p:spPr>
      </p:pic>
      <p:sp>
        <p:nvSpPr>
          <p:cNvPr id="30" name="Овал 29"/>
          <p:cNvSpPr/>
          <p:nvPr/>
        </p:nvSpPr>
        <p:spPr bwMode="auto">
          <a:xfrm>
            <a:off x="1928794" y="6072206"/>
            <a:ext cx="500066" cy="357214"/>
          </a:xfrm>
          <a:prstGeom prst="ellipse">
            <a:avLst/>
          </a:prstGeom>
          <a:solidFill>
            <a:srgbClr val="FFFF66"/>
          </a:solidFill>
          <a:ln w="222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2857488" y="5072074"/>
            <a:ext cx="1785950" cy="1500198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dirty="0" smtClean="0"/>
              <a:t>Ұяшықтардағы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dirty="0" smtClean="0"/>
              <a:t>деректерді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dirty="0" smtClean="0"/>
              <a:t>редакциялау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dirty="0" smtClean="0"/>
              <a:t> үшін қандай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dirty="0" smtClean="0"/>
              <a:t> пернені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dirty="0" smtClean="0"/>
              <a:t> қолданады?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2" name="Picture 12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488" y="5072074"/>
            <a:ext cx="1834062" cy="1500198"/>
          </a:xfrm>
          <a:prstGeom prst="rect">
            <a:avLst/>
          </a:prstGeom>
          <a:noFill/>
        </p:spPr>
      </p:pic>
      <p:sp>
        <p:nvSpPr>
          <p:cNvPr id="33" name="Овал 32"/>
          <p:cNvSpPr/>
          <p:nvPr/>
        </p:nvSpPr>
        <p:spPr bwMode="auto">
          <a:xfrm>
            <a:off x="4143372" y="6143644"/>
            <a:ext cx="500066" cy="357214"/>
          </a:xfrm>
          <a:prstGeom prst="ellipse">
            <a:avLst/>
          </a:prstGeom>
          <a:solidFill>
            <a:srgbClr val="FFFF66"/>
          </a:solidFill>
          <a:ln w="222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5072066" y="5090862"/>
            <a:ext cx="1714512" cy="1500198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/>
              <a:t>А1:С3 ұяшықтары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/>
              <a:t> ерекшеленген.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/>
              <a:t> Ерекшеленген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/>
              <a:t> ұяшықтың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400" b="1" dirty="0" smtClean="0"/>
              <a:t>санын көрсет.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5" name="Picture 12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5072074"/>
            <a:ext cx="1834062" cy="1571636"/>
          </a:xfrm>
          <a:prstGeom prst="rect">
            <a:avLst/>
          </a:prstGeom>
          <a:noFill/>
        </p:spPr>
      </p:pic>
      <p:sp>
        <p:nvSpPr>
          <p:cNvPr id="36" name="Овал 35"/>
          <p:cNvSpPr/>
          <p:nvPr/>
        </p:nvSpPr>
        <p:spPr bwMode="auto">
          <a:xfrm>
            <a:off x="6429388" y="6000768"/>
            <a:ext cx="500066" cy="391208"/>
          </a:xfrm>
          <a:prstGeom prst="ellipse">
            <a:avLst/>
          </a:prstGeom>
          <a:solidFill>
            <a:srgbClr val="FFFF66"/>
          </a:solidFill>
          <a:ln w="222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AutoShape 64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01128" y="277272"/>
            <a:ext cx="626707" cy="323149"/>
          </a:xfrm>
          <a:prstGeom prst="actionButtonBackPrevious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7079206" y="1219552"/>
            <a:ext cx="1888841" cy="1495068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Сыйлыққа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10 ұпай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3" name="Picture 2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1142984"/>
            <a:ext cx="2000264" cy="1571636"/>
          </a:xfrm>
          <a:prstGeom prst="rect">
            <a:avLst/>
          </a:prstGeom>
          <a:noFill/>
        </p:spPr>
      </p:pic>
      <p:sp>
        <p:nvSpPr>
          <p:cNvPr id="44" name="Овал 43"/>
          <p:cNvSpPr/>
          <p:nvPr/>
        </p:nvSpPr>
        <p:spPr bwMode="auto">
          <a:xfrm>
            <a:off x="8455041" y="2093844"/>
            <a:ext cx="500066" cy="428628"/>
          </a:xfrm>
          <a:prstGeom prst="ellipse">
            <a:avLst/>
          </a:prstGeom>
          <a:solidFill>
            <a:srgbClr val="FFFF00"/>
          </a:solidFill>
          <a:ln w="22225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7166370" y="3214686"/>
            <a:ext cx="1714512" cy="1500198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Электронды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кестеде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бағандар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адресі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дегеніміз не?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6" name="Picture 6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0659" y="3112752"/>
            <a:ext cx="1857388" cy="1643074"/>
          </a:xfrm>
          <a:prstGeom prst="rect">
            <a:avLst/>
          </a:prstGeom>
          <a:noFill/>
        </p:spPr>
      </p:pic>
      <p:sp>
        <p:nvSpPr>
          <p:cNvPr id="47" name="Овал 46"/>
          <p:cNvSpPr/>
          <p:nvPr/>
        </p:nvSpPr>
        <p:spPr bwMode="auto">
          <a:xfrm>
            <a:off x="8536140" y="4217541"/>
            <a:ext cx="500066" cy="428628"/>
          </a:xfrm>
          <a:prstGeom prst="ellipse">
            <a:avLst/>
          </a:prstGeom>
          <a:solidFill>
            <a:srgbClr val="FFFF00"/>
          </a:solidFill>
          <a:ln w="22225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20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9" name="Picture 12" descr="&amp;Kcy;&amp;acy;&amp;rcy;&amp;tcy;&amp;icy;&amp;ncy;&amp;kcy;&amp;icy; &amp;pcy;&amp;ocy; &amp;zcy;&amp;acy;&amp;pcy;&amp;rcy;&amp;ocy;&amp;scy;&amp;ucy; &amp;rcy;&amp;acy;&amp;ucy;&amp;shcy;&amp;acy;&amp;ncy; &amp;dcy;&amp;vcy;&amp;icy;&amp;gcy;&amp;acy;&amp;yucy;&amp;shchcy;&amp;icy;&amp;iecy; &amp;acy;&amp;ncy;&amp;icy;&amp;mcy;&amp;acy;&amp;tscy;&amp;icy;&amp;yacy; 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768" y="4929198"/>
            <a:ext cx="1834062" cy="1571636"/>
          </a:xfrm>
          <a:prstGeom prst="rect">
            <a:avLst/>
          </a:prstGeom>
          <a:noFill/>
        </p:spPr>
      </p:pic>
      <p:sp>
        <p:nvSpPr>
          <p:cNvPr id="50" name="Овал 49"/>
          <p:cNvSpPr/>
          <p:nvPr/>
        </p:nvSpPr>
        <p:spPr bwMode="auto">
          <a:xfrm>
            <a:off x="8327769" y="5965061"/>
            <a:ext cx="500066" cy="391208"/>
          </a:xfrm>
          <a:prstGeom prst="ellipse">
            <a:avLst/>
          </a:prstGeom>
          <a:solidFill>
            <a:srgbClr val="FFFF66"/>
          </a:solidFill>
          <a:ln w="222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30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64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364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364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4" grpId="0" animBg="1"/>
      <p:bldP spid="18" grpId="0" animBg="1"/>
      <p:bldP spid="21" grpId="0" animBg="1"/>
      <p:bldP spid="24" grpId="0" animBg="1"/>
      <p:bldP spid="30" grpId="0" animBg="1"/>
      <p:bldP spid="33" grpId="0" animBg="1"/>
      <p:bldP spid="36" grpId="0" animBg="1"/>
      <p:bldP spid="44" grpId="0" animBg="1"/>
      <p:bldP spid="47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4" name="AutoShape 11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863" y="6308725"/>
            <a:ext cx="719137" cy="549275"/>
          </a:xfrm>
          <a:prstGeom prst="actionButtonBackPrevious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5" name="Picture 2" descr="&amp;Pcy;&amp;ocy;&amp;khcy;&amp;ocy;&amp;zhcy;&amp;iecy;&amp;iecy; &amp;icy;&amp;zcy;&amp;ocy;&amp;bcy;&amp;rcy;&amp;acy;&amp;zhcy;&amp;iecy;&amp;ncy;&amp;icy;&amp;ie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88480"/>
          </a:xfrm>
          <a:prstGeom prst="rect">
            <a:avLst/>
          </a:prstGeom>
          <a:noFill/>
        </p:spPr>
      </p:pic>
      <p:sp>
        <p:nvSpPr>
          <p:cNvPr id="36" name="Заголовок 3"/>
          <p:cNvSpPr txBox="1">
            <a:spLocks/>
          </p:cNvSpPr>
          <p:nvPr/>
        </p:nvSpPr>
        <p:spPr>
          <a:xfrm>
            <a:off x="1000100" y="1857364"/>
            <a:ext cx="4686304" cy="86834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Сабақтың тақырыбы: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Microsoft Excel</a:t>
            </a:r>
            <a:r>
              <a:rPr kumimoji="0" lang="kk-KZ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электрондық кестесінде деректерді енгізу, редакциялау және пішімдеу, толтыру маркері, формулаларды енгізу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 bwMode="auto">
          <a:xfrm>
            <a:off x="8143900" y="6000768"/>
            <a:ext cx="785818" cy="571504"/>
          </a:xfrm>
          <a:prstGeom prst="actionButtonBackPrevious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94" name="Picture 2" descr="Картинки по запросу информатика анима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4" y="1983"/>
            <a:ext cx="8926110" cy="63133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175386">
            <a:off x="457120" y="834695"/>
            <a:ext cx="3754760" cy="2959503"/>
          </a:xfrm>
        </p:spPr>
        <p:txBody>
          <a:bodyPr/>
          <a:lstStyle/>
          <a:p>
            <a:pPr lvl="0" algn="l"/>
            <a:r>
              <a:rPr lang="kk-KZ" sz="1800" b="1" dirty="0" smtClean="0">
                <a:solidFill>
                  <a:srgbClr val="FF0000"/>
                </a:solidFill>
              </a:rPr>
              <a:t>   </a:t>
            </a:r>
            <a:r>
              <a:rPr lang="kk-KZ" sz="1800" b="1" dirty="0" smtClean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САБАҚТЫҢ МАҚСАТЫ: </a:t>
            </a:r>
            <a:r>
              <a:rPr lang="kk-KZ" sz="1800" b="1" dirty="0" smtClean="0">
                <a:solidFill>
                  <a:srgbClr val="FF0000"/>
                </a:solidFill>
              </a:rPr>
              <a:t>электрондық </a:t>
            </a:r>
            <a:r>
              <a:rPr lang="kk-KZ" sz="1800" b="1" dirty="0">
                <a:solidFill>
                  <a:srgbClr val="FF0000"/>
                </a:solidFill>
              </a:rPr>
              <a:t>MSExcel </a:t>
            </a:r>
            <a:r>
              <a:rPr lang="kk-KZ" sz="1800" b="1" dirty="0" smtClean="0">
                <a:solidFill>
                  <a:srgbClr val="FF0000"/>
                </a:solidFill>
              </a:rPr>
              <a:t>    кестесінде </a:t>
            </a:r>
            <a:r>
              <a:rPr lang="kk-KZ" sz="1800" b="1" dirty="0">
                <a:solidFill>
                  <a:srgbClr val="FF0000"/>
                </a:solidFill>
              </a:rPr>
              <a:t>деректерді енгізуді, деректерді редакциялауды және пішімдеуді үйрету. Толтыру маркесін қолдануды, формулалармен жұмыс жассауды үйрету. 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4" name="Управляющая кнопка: назад 3">
            <a:hlinkClick r:id="rId3" action="ppaction://hlinksldjump" highlightClick="1"/>
          </p:cNvPr>
          <p:cNvSpPr/>
          <p:nvPr/>
        </p:nvSpPr>
        <p:spPr bwMode="auto">
          <a:xfrm>
            <a:off x="7164288" y="5805264"/>
            <a:ext cx="1656184" cy="864096"/>
          </a:xfrm>
          <a:prstGeom prst="actionButtonBackPrevious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402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7" name="Rectangle 6"/>
          <p:cNvSpPr>
            <a:spLocks noChangeArrowheads="1"/>
          </p:cNvSpPr>
          <p:nvPr/>
        </p:nvSpPr>
        <p:spPr bwMode="auto">
          <a:xfrm>
            <a:off x="0" y="0"/>
            <a:ext cx="9144000" cy="627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endParaRPr lang="kk-KZ" sz="3200" b="1" dirty="0" smtClean="0"/>
          </a:p>
          <a:p>
            <a:r>
              <a:rPr lang="kk-KZ" sz="3200" b="1" dirty="0" smtClean="0">
                <a:solidFill>
                  <a:srgbClr val="0000CC"/>
                </a:solidFill>
              </a:rPr>
              <a:t>А </a:t>
            </a:r>
            <a:r>
              <a:rPr lang="kk-KZ" sz="2800" b="1" dirty="0" smtClean="0">
                <a:solidFill>
                  <a:srgbClr val="0000CC"/>
                </a:solidFill>
              </a:rPr>
              <a:t>деңгейі</a:t>
            </a:r>
            <a:endParaRPr lang="ru-RU" sz="2800" dirty="0" smtClean="0">
              <a:solidFill>
                <a:srgbClr val="0000CC"/>
              </a:solidFill>
            </a:endParaRPr>
          </a:p>
          <a:p>
            <a:pPr lvl="0" algn="l"/>
            <a:r>
              <a:rPr lang="kk-KZ" sz="2800" dirty="0" smtClean="0"/>
              <a:t>	Ағымдағы жылдың ақпан айына күнтізбе жасаңдар.</a:t>
            </a:r>
            <a:endParaRPr lang="ru-RU" sz="2800" dirty="0" smtClean="0"/>
          </a:p>
          <a:p>
            <a:pPr lvl="0" algn="l"/>
            <a:r>
              <a:rPr lang="kk-KZ" sz="2800" dirty="0" smtClean="0"/>
              <a:t>	Айдың атауына Wordart нысанын қолданыңдар. Ол үшін Вставка –текст – Wordart батырмасын басамыз.</a:t>
            </a:r>
            <a:endParaRPr lang="ru-RU" sz="2800" dirty="0" smtClean="0"/>
          </a:p>
          <a:p>
            <a:pPr lvl="0" algn="l"/>
            <a:r>
              <a:rPr lang="kk-KZ" sz="2800" dirty="0" smtClean="0"/>
              <a:t>	Мәтіндік деректерге әр түрлі қаріптерді пайдаланыңдар.</a:t>
            </a:r>
            <a:endParaRPr lang="ru-RU" sz="2800" dirty="0" smtClean="0"/>
          </a:p>
          <a:p>
            <a:pPr lvl="0" algn="l"/>
            <a:r>
              <a:rPr lang="kk-KZ" sz="2800" dirty="0" smtClean="0"/>
              <a:t>	Күнтізбенің астына: Бүгінгі күн, - деп жазыңдар. Бұл мәтінді бірнеше жолға орналастырыңдар.</a:t>
            </a:r>
            <a:endParaRPr lang="ru-RU" sz="2800" dirty="0" smtClean="0"/>
          </a:p>
          <a:p>
            <a:pPr lvl="0" algn="l"/>
            <a:r>
              <a:rPr lang="kk-KZ" sz="2800" dirty="0" smtClean="0"/>
              <a:t>	Көрші ұяшыққа бүгінгі күнді қойыңдар. Бұл ұяшыққа сәйкес деректер ішімін анықтаңдар.</a:t>
            </a:r>
            <a:endParaRPr lang="ru-RU" sz="2800" dirty="0" smtClean="0"/>
          </a:p>
          <a:p>
            <a:pPr marL="342900" indent="-342900"/>
            <a:endParaRPr lang="kk-KZ" sz="3000" dirty="0">
              <a:solidFill>
                <a:srgbClr val="000000"/>
              </a:solidFill>
            </a:endParaRPr>
          </a:p>
        </p:txBody>
      </p:sp>
      <p:pic>
        <p:nvPicPr>
          <p:cNvPr id="294919" name="Picture 7" descr="dis1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0"/>
            <a:ext cx="917575" cy="1052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kk-KZ" b="1" dirty="0" smtClean="0">
                <a:solidFill>
                  <a:srgbClr val="0000CC"/>
                </a:solidFill>
              </a:rPr>
              <a:t>В деңгейі</a:t>
            </a:r>
            <a:endParaRPr lang="ru-RU" dirty="0" smtClean="0">
              <a:solidFill>
                <a:srgbClr val="0000CC"/>
              </a:solidFill>
            </a:endParaRPr>
          </a:p>
          <a:p>
            <a:r>
              <a:rPr lang="kk-KZ" dirty="0" smtClean="0"/>
              <a:t>	Түсі мен шекарасы әртүрлі болып келетін</a:t>
            </a:r>
          </a:p>
          <a:p>
            <a:pPr>
              <a:buNone/>
            </a:pPr>
            <a:r>
              <a:rPr lang="kk-KZ" dirty="0" smtClean="0"/>
              <a:t>	кестені үлгі бойынша құрыңдар. Ол үшін келесі амалдарды орында.</a:t>
            </a:r>
            <a:endParaRPr lang="ru-RU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dirty="0" smtClean="0"/>
              <a:t>	</a:t>
            </a:r>
          </a:p>
          <a:p>
            <a:r>
              <a:rPr lang="kk-KZ" dirty="0" smtClean="0"/>
              <a:t>А1:А10 ұяшығын белгілеңдер. Главная – формат – формат ячеек батырмасын таңда.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r="60776" b="46844"/>
          <a:stretch/>
        </p:blipFill>
        <p:spPr bwMode="auto">
          <a:xfrm>
            <a:off x="2428860" y="2285992"/>
            <a:ext cx="4643470" cy="2643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pic>
        <p:nvPicPr>
          <p:cNvPr id="5" name="Picture 7" descr="dis1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0"/>
            <a:ext cx="917575" cy="1052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kk-KZ" b="1" dirty="0" smtClean="0">
                <a:solidFill>
                  <a:srgbClr val="0000CC"/>
                </a:solidFill>
              </a:rPr>
              <a:t>С деңгейі</a:t>
            </a:r>
            <a:endParaRPr lang="ru-RU" dirty="0" smtClean="0">
              <a:solidFill>
                <a:srgbClr val="0000CC"/>
              </a:solidFill>
            </a:endParaRPr>
          </a:p>
        </p:txBody>
      </p:sp>
      <p:pic>
        <p:nvPicPr>
          <p:cNvPr id="5" name="Picture 7" descr="dis1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0"/>
            <a:ext cx="917575" cy="1052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165850"/>
            <a:ext cx="719137" cy="549275"/>
          </a:xfrm>
          <a:prstGeom prst="actionButtonBackPrevious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31777" name="Rectangle 1"/>
          <p:cNvSpPr>
            <a:spLocks noChangeArrowheads="1"/>
          </p:cNvSpPr>
          <p:nvPr/>
        </p:nvSpPr>
        <p:spPr bwMode="auto">
          <a:xfrm>
            <a:off x="214282" y="714356"/>
            <a:ext cx="892971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l"/>
            <a:r>
              <a:rPr lang="kk-KZ" sz="1200" dirty="0" smtClean="0"/>
              <a:t>	</a:t>
            </a:r>
            <a:endParaRPr lang="ru-RU" sz="1200" dirty="0" smtClean="0"/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деңгейі.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Іссапар туралы қорытынды есеп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4"/>
          <a:srcRect t="24086" r="59998" b="38538"/>
          <a:stretch/>
        </p:blipFill>
        <p:spPr bwMode="auto">
          <a:xfrm>
            <a:off x="2643174" y="1428736"/>
            <a:ext cx="3352806" cy="15627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14282" y="2786058"/>
            <a:ext cx="8929718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l"/>
            <a:r>
              <a:rPr lang="kk-KZ" sz="1200" dirty="0" smtClean="0"/>
              <a:t>	</a:t>
            </a:r>
            <a:endParaRPr lang="ru-RU" sz="1200" dirty="0" smtClean="0"/>
          </a:p>
          <a:p>
            <a:pPr lvl="0" algn="l"/>
            <a:r>
              <a:rPr lang="kk-KZ" sz="1600" dirty="0" smtClean="0"/>
              <a:t>Үлгі бойынша кесте құр.</a:t>
            </a:r>
            <a:endParaRPr lang="ru-RU" sz="1600" dirty="0" smtClean="0"/>
          </a:p>
          <a:p>
            <a:pPr lvl="0" algn="l"/>
            <a:r>
              <a:rPr lang="kk-KZ" sz="1600" dirty="0" smtClean="0"/>
              <a:t>Формула арқылы мына бағандарды есептеңдер: «Тәулік сан», «Шығындардың қосындысы», «Пәтерақы қосындысы», «Барлығы».</a:t>
            </a:r>
            <a:endParaRPr lang="ru-RU" sz="1600" dirty="0" smtClean="0"/>
          </a:p>
          <a:p>
            <a:pPr lvl="0" algn="l"/>
            <a:r>
              <a:rPr lang="kk-KZ" sz="1600" dirty="0" smtClean="0"/>
              <a:t>«Тәулік саны» бағаны жолға шығу күні мен келу күнінің айырмасымен саналады.</a:t>
            </a:r>
            <a:endParaRPr lang="ru-RU" sz="1600" dirty="0" smtClean="0"/>
          </a:p>
          <a:p>
            <a:pPr lvl="0" algn="l"/>
            <a:r>
              <a:rPr lang="kk-KZ" sz="1600" dirty="0" smtClean="0"/>
              <a:t>«Шығындардың қосындысы» және «Пәтерақы қосындысы» бағандары – «тәуліктің шығыны» және «Пәтерақы» тәуліктерінің көбейтіндісі.</a:t>
            </a:r>
            <a:endParaRPr lang="ru-RU" sz="1600" dirty="0" smtClean="0"/>
          </a:p>
          <a:p>
            <a:pPr lvl="0" algn="l"/>
            <a:r>
              <a:rPr lang="kk-KZ" sz="1600" dirty="0" smtClean="0"/>
              <a:t>Датаның түрін жылдың, айдың және күннің толық жазбасын таңдап, өзгертіңдер.</a:t>
            </a:r>
            <a:endParaRPr lang="ru-RU" sz="1600" dirty="0" smtClean="0"/>
          </a:p>
          <a:p>
            <a:pPr lvl="0" algn="l"/>
            <a:r>
              <a:rPr lang="kk-KZ" sz="1600" dirty="0" smtClean="0"/>
              <a:t>«Алдын ала  төлем» бағанына «20000» енгізіңіздер.</a:t>
            </a:r>
            <a:endParaRPr lang="ru-RU" sz="1600" dirty="0" smtClean="0"/>
          </a:p>
          <a:p>
            <a:pPr lvl="0" algn="l"/>
            <a:r>
              <a:rPr lang="kk-KZ" sz="1600" dirty="0" smtClean="0"/>
              <a:t>Ақшалай мөлшері көрсетілген бағандардың деректер типін ақшалай типіне өзгертіңдер. Валюта типі – теңге.</a:t>
            </a:r>
            <a:endParaRPr lang="ru-RU" sz="1600" dirty="0" smtClean="0"/>
          </a:p>
          <a:p>
            <a:pPr lvl="0" algn="l"/>
            <a:r>
              <a:rPr lang="kk-KZ" sz="1600" dirty="0" smtClean="0"/>
              <a:t>Төлемақы беруге тиіс өосындыны есептеңдер. («Төлемақы» бағаны «Барлығы» және «Алдын ала төлем» бағандарының айырмасымен саналады.)</a:t>
            </a:r>
            <a:endParaRPr lang="ru-RU" sz="1600" dirty="0" smtClean="0"/>
          </a:p>
          <a:p>
            <a:pPr lvl="0" algn="l"/>
            <a:r>
              <a:rPr lang="kk-KZ" sz="1600" dirty="0" smtClean="0"/>
              <a:t>Кестені Формат – формат ячеек батырмасыарқылы заливка мен граница арқылы безендір.</a:t>
            </a:r>
            <a:endParaRPr lang="ru-RU" sz="1600" dirty="0" smtClean="0"/>
          </a:p>
          <a:p>
            <a:pPr lvl="0" indent="449263" algn="l" eaLnBrk="0" hangingPunct="0"/>
            <a:endParaRPr lang="kk-KZ" sz="12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фон анимац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9" y="-53630"/>
            <a:ext cx="9109808" cy="68801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0"/>
            <a:ext cx="70567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Сергіту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сәті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.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6" name="Сергіту сәті 'Қызыл гүлім - ай'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861991"/>
            <a:ext cx="9144000" cy="5840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Картинки по запросу фон анимация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329"/>
            <a:ext cx="9144000" cy="68773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9793" name="Picture 1"/>
          <p:cNvPicPr>
            <a:picLocks noChangeAspect="1" noChangeArrowheads="1"/>
          </p:cNvPicPr>
          <p:nvPr/>
        </p:nvPicPr>
        <p:blipFill>
          <a:blip r:embed="rId3"/>
          <a:srcRect l="16845" t="22461" r="9179" b="9179"/>
          <a:stretch>
            <a:fillRect/>
          </a:stretch>
        </p:blipFill>
        <p:spPr bwMode="auto">
          <a:xfrm>
            <a:off x="214282" y="1214422"/>
            <a:ext cx="5786478" cy="4010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 bwMode="auto">
          <a:xfrm>
            <a:off x="1000100" y="0"/>
            <a:ext cx="7215238" cy="428604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MSExsel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электрондық кесте терезесінің элементтерін жаз.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ьная выноска 9"/>
          <p:cNvSpPr/>
          <p:nvPr/>
        </p:nvSpPr>
        <p:spPr bwMode="auto">
          <a:xfrm>
            <a:off x="4357686" y="1928802"/>
            <a:ext cx="500066" cy="571504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Овальная выноска 10"/>
          <p:cNvSpPr/>
          <p:nvPr/>
        </p:nvSpPr>
        <p:spPr bwMode="auto">
          <a:xfrm>
            <a:off x="428596" y="2214554"/>
            <a:ext cx="571504" cy="500066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Овальная выноска 11"/>
          <p:cNvSpPr/>
          <p:nvPr/>
        </p:nvSpPr>
        <p:spPr bwMode="auto">
          <a:xfrm>
            <a:off x="285720" y="857232"/>
            <a:ext cx="428628" cy="500066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Овальная выноска 12"/>
          <p:cNvSpPr/>
          <p:nvPr/>
        </p:nvSpPr>
        <p:spPr bwMode="auto">
          <a:xfrm>
            <a:off x="2928926" y="928670"/>
            <a:ext cx="428628" cy="357190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Овальная выноска 13"/>
          <p:cNvSpPr/>
          <p:nvPr/>
        </p:nvSpPr>
        <p:spPr bwMode="auto">
          <a:xfrm>
            <a:off x="5572132" y="785794"/>
            <a:ext cx="428628" cy="428628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5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Овальная выноска 14"/>
          <p:cNvSpPr/>
          <p:nvPr/>
        </p:nvSpPr>
        <p:spPr bwMode="auto">
          <a:xfrm>
            <a:off x="857224" y="4429132"/>
            <a:ext cx="500066" cy="428628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6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Овальная выноска 15"/>
          <p:cNvSpPr/>
          <p:nvPr/>
        </p:nvSpPr>
        <p:spPr bwMode="auto">
          <a:xfrm>
            <a:off x="6215074" y="4429132"/>
            <a:ext cx="500066" cy="428628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7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285720" y="5429264"/>
            <a:ext cx="2643174" cy="428628"/>
          </a:xfrm>
          <a:prstGeom prst="round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k-KZ" dirty="0" smtClean="0"/>
              <a:t> </a:t>
            </a:r>
          </a:p>
          <a:p>
            <a:r>
              <a:rPr lang="en-US" dirty="0" smtClean="0"/>
              <a:t>OFFICE </a:t>
            </a:r>
            <a:r>
              <a:rPr lang="kk-KZ" dirty="0" smtClean="0"/>
              <a:t>батырмасы</a:t>
            </a:r>
            <a:endParaRPr lang="ru-RU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285720" y="5929330"/>
            <a:ext cx="2643174" cy="428628"/>
          </a:xfrm>
          <a:prstGeom prst="round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k-KZ" dirty="0" smtClean="0"/>
              <a:t>Тақырып жолағы</a:t>
            </a:r>
            <a:endParaRPr lang="ru-RU" dirty="0" smtClean="0"/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3000364" y="5429264"/>
            <a:ext cx="2643174" cy="428628"/>
          </a:xfrm>
          <a:prstGeom prst="round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k-KZ" dirty="0" smtClean="0"/>
              <a:t> Бағандар атауы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3000364" y="6000768"/>
            <a:ext cx="2643174" cy="428628"/>
          </a:xfrm>
          <a:prstGeom prst="round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k-KZ" dirty="0" smtClean="0"/>
              <a:t>Ұяшық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5786446" y="5429264"/>
            <a:ext cx="2643174" cy="428628"/>
          </a:xfrm>
          <a:prstGeom prst="round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k-KZ" dirty="0" smtClean="0"/>
              <a:t>Басқару элементтері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786446" y="6000768"/>
            <a:ext cx="2643174" cy="428628"/>
          </a:xfrm>
          <a:prstGeom prst="round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k-KZ" dirty="0" smtClean="0"/>
              <a:t>Жаңа парақшалар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6215074" y="4929198"/>
            <a:ext cx="2643174" cy="428628"/>
          </a:xfrm>
          <a:prstGeom prst="round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k-KZ" dirty="0" smtClean="0"/>
              <a:t>Айналдыру жолағы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Овальная выноска 25"/>
          <p:cNvSpPr/>
          <p:nvPr/>
        </p:nvSpPr>
        <p:spPr bwMode="auto">
          <a:xfrm>
            <a:off x="6143636" y="714356"/>
            <a:ext cx="571504" cy="500066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Овальная выноска 26"/>
          <p:cNvSpPr/>
          <p:nvPr/>
        </p:nvSpPr>
        <p:spPr bwMode="auto">
          <a:xfrm>
            <a:off x="6215074" y="1285860"/>
            <a:ext cx="500066" cy="500066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Овальная выноска 27"/>
          <p:cNvSpPr/>
          <p:nvPr/>
        </p:nvSpPr>
        <p:spPr bwMode="auto">
          <a:xfrm>
            <a:off x="6215074" y="1857364"/>
            <a:ext cx="500066" cy="571504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Овальная выноска 28"/>
          <p:cNvSpPr/>
          <p:nvPr/>
        </p:nvSpPr>
        <p:spPr bwMode="auto">
          <a:xfrm>
            <a:off x="6215074" y="2571744"/>
            <a:ext cx="500066" cy="500066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4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Овальная выноска 29"/>
          <p:cNvSpPr/>
          <p:nvPr/>
        </p:nvSpPr>
        <p:spPr bwMode="auto">
          <a:xfrm>
            <a:off x="6215074" y="3214686"/>
            <a:ext cx="500066" cy="500066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5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Овальная выноска 30"/>
          <p:cNvSpPr/>
          <p:nvPr/>
        </p:nvSpPr>
        <p:spPr bwMode="auto">
          <a:xfrm>
            <a:off x="6215074" y="3857628"/>
            <a:ext cx="500066" cy="428628"/>
          </a:xfrm>
          <a:prstGeom prst="wedgeEllipseCallou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6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034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1778" name="Picture 2" descr="&amp;Kcy;&amp;acy;&amp;rcy;&amp;tcy;&amp;icy;&amp;ncy;&amp;kcy;&amp;icy; &amp;pcy;&amp;ocy; &amp;zcy;&amp;acy;&amp;pcy;&amp;rcy;&amp;ocy;&amp;scy;&amp;ucy; &amp;acy;&amp;ncy;&amp;icy;&amp;mcy;&amp;acy;&amp;tscy;&amp;icy;&amp;yacy; &amp;fcy;&amp;ocy;&amp;n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917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892971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“Адасқан объектілер” ойыны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Стрелка вправо 7"/>
          <p:cNvSpPr/>
          <p:nvPr/>
        </p:nvSpPr>
        <p:spPr bwMode="auto">
          <a:xfrm>
            <a:off x="714348" y="857232"/>
            <a:ext cx="2857520" cy="1214446"/>
          </a:xfrm>
          <a:prstGeom prst="rightArrow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Excel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Стрелка вправо 8"/>
          <p:cNvSpPr/>
          <p:nvPr/>
        </p:nvSpPr>
        <p:spPr bwMode="auto">
          <a:xfrm>
            <a:off x="714348" y="2071678"/>
            <a:ext cx="2857520" cy="1214446"/>
          </a:xfrm>
          <a:prstGeom prst="rightArrow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Paint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Стрелка вправо 9"/>
          <p:cNvSpPr/>
          <p:nvPr/>
        </p:nvSpPr>
        <p:spPr bwMode="auto">
          <a:xfrm>
            <a:off x="714348" y="3286124"/>
            <a:ext cx="2857520" cy="1214446"/>
          </a:xfrm>
          <a:prstGeom prst="rightArrow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Word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Стрелка вправо 10"/>
          <p:cNvSpPr/>
          <p:nvPr/>
        </p:nvSpPr>
        <p:spPr bwMode="auto">
          <a:xfrm>
            <a:off x="714348" y="4429132"/>
            <a:ext cx="2857520" cy="1214446"/>
          </a:xfrm>
          <a:prstGeom prst="rightArrow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.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xls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Стрелка вправо 11"/>
          <p:cNvSpPr/>
          <p:nvPr/>
        </p:nvSpPr>
        <p:spPr bwMode="auto">
          <a:xfrm>
            <a:off x="714348" y="5643554"/>
            <a:ext cx="2857520" cy="1214446"/>
          </a:xfrm>
          <a:prstGeom prst="rightArrow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.doc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5072066" y="928670"/>
            <a:ext cx="3500462" cy="928694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/>
              <a:t>Мәтіндік редактор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5072066" y="2071678"/>
            <a:ext cx="3500462" cy="928694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Word</a:t>
            </a:r>
            <a:r>
              <a:rPr lang="ru-RU" dirty="0" smtClean="0"/>
              <a:t> </a:t>
            </a:r>
            <a:r>
              <a:rPr lang="ru-RU" dirty="0" err="1" smtClean="0"/>
              <a:t>құжаты</a:t>
            </a:r>
            <a:endParaRPr lang="ru-RU" dirty="0" smtClean="0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143504" y="3286124"/>
            <a:ext cx="3500462" cy="928694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kk-KZ" dirty="0" smtClean="0"/>
              <a:t>Графикалық редактор</a:t>
            </a:r>
            <a:endParaRPr lang="ru-RU" dirty="0" smtClean="0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5143504" y="4429132"/>
            <a:ext cx="3500462" cy="928694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Электрондық кесте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5143504" y="5643578"/>
            <a:ext cx="3500462" cy="928694"/>
          </a:xfrm>
          <a:prstGeom prst="rect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Excel</a:t>
            </a:r>
            <a:r>
              <a:rPr lang="ru-RU" dirty="0" smtClean="0"/>
              <a:t> </a:t>
            </a:r>
            <a:r>
              <a:rPr lang="ru-RU" dirty="0" err="1" smtClean="0"/>
              <a:t>құжаты</a:t>
            </a:r>
            <a:endParaRPr lang="ru-RU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Управляющая кнопка: назад 17">
            <a:hlinkClick r:id="rId3" action="ppaction://hlinksldjump" highlightClick="1"/>
          </p:cNvPr>
          <p:cNvSpPr/>
          <p:nvPr/>
        </p:nvSpPr>
        <p:spPr bwMode="auto">
          <a:xfrm>
            <a:off x="0" y="0"/>
            <a:ext cx="642910" cy="642918"/>
          </a:xfrm>
          <a:prstGeom prst="actionButtonBackPrevious">
            <a:avLst/>
          </a:prstGeom>
          <a:solidFill>
            <a:schemeClr val="accent1"/>
          </a:solidFill>
          <a:ln w="22225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33CC33">
                <a:gamma/>
                <a:shade val="60000"/>
                <a:invGamma/>
              </a:srgbClr>
            </a:prst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2051050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8781" name="WordArt 13"/>
          <p:cNvSpPr>
            <a:spLocks noChangeArrowheads="1" noChangeShapeType="1" noTextEdit="1"/>
          </p:cNvSpPr>
          <p:nvPr/>
        </p:nvSpPr>
        <p:spPr bwMode="auto">
          <a:xfrm>
            <a:off x="1619250" y="0"/>
            <a:ext cx="4824413" cy="1944688"/>
          </a:xfrm>
          <a:prstGeom prst="rect">
            <a:avLst/>
          </a:prstGeom>
          <a:extLst>
            <a:ext uri="{AF507438-7753-43E0-B8FC-AC1667EBCBE1}">
              <a14:hiddenEffects xmlns=""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41222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rgbClr val="33CC33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Үйге тапсырма:</a:t>
            </a:r>
          </a:p>
        </p:txBody>
      </p:sp>
      <p:sp>
        <p:nvSpPr>
          <p:cNvPr id="288782" name="Text Box 14"/>
          <p:cNvSpPr txBox="1">
            <a:spLocks noChangeArrowheads="1"/>
          </p:cNvSpPr>
          <p:nvPr/>
        </p:nvSpPr>
        <p:spPr bwMode="auto">
          <a:xfrm>
            <a:off x="955675" y="3736975"/>
            <a:ext cx="184150" cy="366713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2225" algn="ctr">
                <a:solidFill>
                  <a:srgbClr val="33CC33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288783" name="Object 15"/>
          <p:cNvGraphicFramePr>
            <a:graphicFrameLocks noGrp="1" noChangeAspect="1"/>
          </p:cNvGraphicFramePr>
          <p:nvPr>
            <p:ph sz="half" idx="1"/>
          </p:nvPr>
        </p:nvGraphicFramePr>
        <p:xfrm>
          <a:off x="2419350" y="3754438"/>
          <a:ext cx="114300" cy="215900"/>
        </p:xfrm>
        <a:graphic>
          <a:graphicData uri="http://schemas.openxmlformats.org/presentationml/2006/ole">
            <p:oleObj spid="_x0000_s288809" name="Формула" r:id="rId4" imgW="114151" imgH="215619" progId="Equation.3">
              <p:embed/>
            </p:oleObj>
          </a:graphicData>
        </a:graphic>
      </p:graphicFrame>
      <p:graphicFrame>
        <p:nvGraphicFramePr>
          <p:cNvPr id="288786" name="Rectangle 18"/>
          <p:cNvGraphicFramePr>
            <a:graphicFrameLocks noGrp="1"/>
          </p:cNvGraphicFramePr>
          <p:nvPr>
            <p:ph sz="half" idx="2"/>
          </p:nvPr>
        </p:nvGraphicFramePr>
        <p:xfrm>
          <a:off x="4648200" y="2516188"/>
          <a:ext cx="4038600" cy="2692400"/>
        </p:xfrm>
        <a:graphic>
          <a:graphicData uri="http://schemas.openxmlformats.org/presentationml/2006/ole">
            <p:oleObj spid="_x0000_s288810" name="OpenOffice.org" r:id="rId5" imgW="0" imgH="0" progId="">
              <p:embed/>
            </p:oleObj>
          </a:graphicData>
        </a:graphic>
      </p:graphicFrame>
      <p:sp>
        <p:nvSpPr>
          <p:cNvPr id="288789" name="Rectangle 21"/>
          <p:cNvSpPr>
            <a:spLocks noChangeArrowheads="1"/>
          </p:cNvSpPr>
          <p:nvPr/>
        </p:nvSpPr>
        <p:spPr bwMode="auto">
          <a:xfrm>
            <a:off x="682625" y="1965325"/>
            <a:ext cx="7921625" cy="341632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2225" algn="ctr">
                <a:solidFill>
                  <a:srgbClr val="33CC33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ru-RU" sz="3400" dirty="0" smtClean="0">
                <a:solidFill>
                  <a:srgbClr val="000000"/>
                </a:solidFill>
              </a:rPr>
              <a:t>1.</a:t>
            </a:r>
            <a:r>
              <a:rPr lang="en-US" sz="3600" kern="0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Microsoft Excel</a:t>
            </a:r>
            <a:r>
              <a:rPr lang="kk-KZ" sz="3600" kern="0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электрондық кестесінде деректерді енгізу, редакциялау және пішімдеу, толтыру маркері, формулаларды енгізу тақырыбын оқу. Келесі сабақ Тексеру жұмысы.</a:t>
            </a:r>
            <a:r>
              <a:rPr lang="ru-RU" sz="3400" dirty="0" smtClean="0">
                <a:solidFill>
                  <a:srgbClr val="000000"/>
                </a:solidFill>
              </a:rPr>
              <a:t> </a:t>
            </a:r>
            <a:endParaRPr lang="ru-RU" sz="3400" dirty="0">
              <a:solidFill>
                <a:srgbClr val="0000CC"/>
              </a:solidFill>
            </a:endParaRPr>
          </a:p>
        </p:txBody>
      </p:sp>
      <p:sp>
        <p:nvSpPr>
          <p:cNvPr id="288790" name="AutoShape 22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165850"/>
            <a:ext cx="719137" cy="549275"/>
          </a:xfrm>
          <a:prstGeom prst="actionButtonBackPrevious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88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88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33CC33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33CC33">
              <a:gamma/>
              <a:shade val="60000"/>
              <a:invGamma/>
            </a:srgbClr>
          </a:prst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33CC33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33CC33">
              <a:gamma/>
              <a:shade val="60000"/>
              <a:invGamma/>
            </a:srgbClr>
          </a:prst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33CC33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33CC33">
              <a:gamma/>
              <a:shade val="60000"/>
              <a:invGamma/>
            </a:srgbClr>
          </a:prst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33CC33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33CC33">
              <a:gamma/>
              <a:shade val="60000"/>
              <a:invGamma/>
            </a:srgbClr>
          </a:prst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363</Words>
  <Application>Microsoft Office PowerPoint</Application>
  <PresentationFormat>Экран (4:3)</PresentationFormat>
  <Paragraphs>148</Paragraphs>
  <Slides>15</Slides>
  <Notes>1</Notes>
  <HiddenSlides>0</HiddenSlides>
  <MMClips>2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Оформление по умолчанию</vt:lpstr>
      <vt:lpstr>2_Оформление по умолчанию</vt:lpstr>
      <vt:lpstr>Формула</vt:lpstr>
      <vt:lpstr>OpenOffice.org</vt:lpstr>
      <vt:lpstr>Слайд 1</vt:lpstr>
      <vt:lpstr>Слайд 2</vt:lpstr>
      <vt:lpstr>Слайд 3</vt:lpstr>
      <vt:lpstr>ТОПҚА БӨЛУ</vt:lpstr>
      <vt:lpstr>Слайд 5</vt:lpstr>
      <vt:lpstr>Слайд 6</vt:lpstr>
      <vt:lpstr>Слайд 7</vt:lpstr>
      <vt:lpstr>   САБАҚТЫҢ МАҚСАТЫ: электрондық MSExcel     кестесінде деректерді енгізуді, деректерді редакциялауды және пішімдеуді үйрету. Толтыру маркесін қолдануды, формулалармен жұмыс жассауды үйрету. 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Teacher</cp:lastModifiedBy>
  <cp:revision>265</cp:revision>
  <dcterms:created xsi:type="dcterms:W3CDTF">2012-03-08T19:51:17Z</dcterms:created>
  <dcterms:modified xsi:type="dcterms:W3CDTF">2017-03-16T05:33:16Z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1629608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