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757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67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39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06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19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2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473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47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603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904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B1B4C-4A9F-4454-8939-1C35C5023266}" type="datetimeFigureOut">
              <a:rPr lang="ru-RU" smtClean="0"/>
              <a:t>31.12.2012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C9A1A-A6E0-4C8D-905E-498A52D50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362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slovo.ws/bio/rus/Bulgakov_Mihail_Afanasevich/216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u.wikipedia.org/wiki/%D0%A4%D0%B0%D0%B9%D0%BB:Bulgakov_house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404813"/>
            <a:ext cx="7772400" cy="2376487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990000"/>
                </a:solidFill>
              </a:rPr>
              <a:t>Жизнь и творчество </a:t>
            </a:r>
            <a:br>
              <a:rPr lang="ru-RU" b="1" dirty="0" smtClean="0">
                <a:solidFill>
                  <a:srgbClr val="990000"/>
                </a:solidFill>
              </a:rPr>
            </a:br>
            <a:r>
              <a:rPr lang="ru-RU" b="1" dirty="0" smtClean="0">
                <a:solidFill>
                  <a:srgbClr val="990000"/>
                </a:solidFill>
              </a:rPr>
              <a:t>Михаила Афанасьевича</a:t>
            </a:r>
            <a:br>
              <a:rPr lang="ru-RU" b="1" dirty="0" smtClean="0">
                <a:solidFill>
                  <a:srgbClr val="990000"/>
                </a:solidFill>
              </a:rPr>
            </a:br>
            <a:r>
              <a:rPr lang="ru-RU" b="1" dirty="0" smtClean="0">
                <a:solidFill>
                  <a:srgbClr val="990000"/>
                </a:solidFill>
              </a:rPr>
              <a:t>Булгакова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2738"/>
            <a:ext cx="6400800" cy="792162"/>
          </a:xfrm>
          <a:solidFill>
            <a:schemeClr val="bg2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4000" b="1" i="1" dirty="0" smtClean="0">
                <a:solidFill>
                  <a:srgbClr val="660033"/>
                </a:solidFill>
              </a:rPr>
              <a:t>(1891 – 1940)</a:t>
            </a:r>
          </a:p>
        </p:txBody>
      </p:sp>
      <p:pic>
        <p:nvPicPr>
          <p:cNvPr id="41990" name="Picture 6" descr="Бул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" t="2519" r="3780" b="2519"/>
          <a:stretch>
            <a:fillRect/>
          </a:stretch>
        </p:blipFill>
        <p:spPr bwMode="auto">
          <a:xfrm>
            <a:off x="3779838" y="4005263"/>
            <a:ext cx="14414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7" descr="gimnaz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005263"/>
            <a:ext cx="14414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8" descr="МБ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005263"/>
            <a:ext cx="14414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231775" y="6137275"/>
            <a:ext cx="184150" cy="630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defRPr/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defRPr/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176338"/>
      </p:ext>
    </p:extLst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89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332656"/>
            <a:ext cx="4618856" cy="640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“На широком поле словесности российской в СССР я был один-единственный литературный волк. Мне советовали выкрасить шкуру. Нелепый совет. Крашеный ли волк, стриженый ли волк, он все равно не похож на пуделя”.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0" descr="Картинка 39 из 65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3678237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430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Киев -город-колыбель Булгакова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1600200"/>
            <a:ext cx="3826768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Самым притягательным местом</a:t>
            </a:r>
          </a:p>
          <a:p>
            <a:pPr marL="0" indent="0">
              <a:buNone/>
            </a:pPr>
            <a:r>
              <a:rPr lang="ru-RU" dirty="0" smtClean="0"/>
              <a:t>на земле для Михаила Афанасьевича</a:t>
            </a:r>
          </a:p>
          <a:p>
            <a:pPr marL="0" indent="0">
              <a:buNone/>
            </a:pPr>
            <a:r>
              <a:rPr lang="ru-RU" dirty="0" smtClean="0"/>
              <a:t>Булгакова остался этот город — город,</a:t>
            </a:r>
          </a:p>
          <a:p>
            <a:pPr marL="0" indent="0">
              <a:buNone/>
            </a:pPr>
            <a:r>
              <a:rPr lang="ru-RU" dirty="0" smtClean="0"/>
              <a:t>где он родился, «мать городов русских»,</a:t>
            </a:r>
          </a:p>
          <a:p>
            <a:pPr marL="0" indent="0">
              <a:buNone/>
            </a:pPr>
            <a:r>
              <a:rPr lang="ru-RU" dirty="0" smtClean="0"/>
              <a:t>где сошлись воедино Украина и Р </a:t>
            </a:r>
            <a:r>
              <a:rPr lang="ru-RU" dirty="0" err="1" smtClean="0"/>
              <a:t>оссия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10" descr="180px-Bulgakov_hous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39" y="1556792"/>
            <a:ext cx="4608512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26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899592" y="116632"/>
            <a:ext cx="6912767" cy="720405"/>
          </a:xfrm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4000" dirty="0" smtClean="0">
                <a:ln>
                  <a:noFill/>
                </a:ln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n>
                  <a:noFill/>
                </a:ln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>
                  <a:noFill/>
                </a:ln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Из автобиографии</a:t>
            </a:r>
            <a:br>
              <a:rPr lang="ru-RU" sz="4000" dirty="0" smtClean="0">
                <a:ln>
                  <a:noFill/>
                </a:ln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79" name="Rectangle 3"/>
          <p:cNvSpPr>
            <a:spLocks noGrp="1"/>
          </p:cNvSpPr>
          <p:nvPr>
            <p:ph type="body" idx="4294967295"/>
          </p:nvPr>
        </p:nvSpPr>
        <p:spPr>
          <a:xfrm>
            <a:off x="107504" y="836713"/>
            <a:ext cx="8738566" cy="259228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dirty="0"/>
              <a:t>15 мая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1891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году в Киеве.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18 мая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крещен по православному обряду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Крестовоздвиженской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церкви (на Подоле)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Имя дано в честь хранителя города Киева архангела Михаила .</a:t>
            </a:r>
          </a:p>
          <a:p>
            <a:pPr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Сын профессора.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80" name="Picture 4" descr="мать Варвара Михайлов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670" y="3573016"/>
            <a:ext cx="1676400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7107757" y="6237312"/>
            <a:ext cx="18002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200" dirty="0"/>
              <a:t>Мать </a:t>
            </a:r>
          </a:p>
          <a:p>
            <a:pPr algn="ctr"/>
            <a:r>
              <a:rPr lang="ru-RU" sz="1200" dirty="0"/>
              <a:t>Варвара Михайловна</a:t>
            </a:r>
          </a:p>
        </p:txBody>
      </p:sp>
      <p:pic>
        <p:nvPicPr>
          <p:cNvPr id="50182" name="Picture 6" descr="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966" y="3716809"/>
            <a:ext cx="1693862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4657610" y="6237312"/>
            <a:ext cx="18002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200" dirty="0"/>
              <a:t>Отец</a:t>
            </a:r>
          </a:p>
          <a:p>
            <a:pPr algn="ctr"/>
            <a:r>
              <a:rPr lang="ru-RU" sz="1200" dirty="0" err="1"/>
              <a:t>А.Ф.Булгаков</a:t>
            </a:r>
            <a:endParaRPr lang="ru-RU" sz="1200" dirty="0"/>
          </a:p>
        </p:txBody>
      </p:sp>
      <p:pic>
        <p:nvPicPr>
          <p:cNvPr id="50184" name="Picture 8" descr="кие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02830"/>
            <a:ext cx="4104456" cy="277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95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79" grpId="0" build="p"/>
      <p:bldP spid="50181" grpId="0" animBg="1"/>
      <p:bldP spid="5018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05064"/>
            <a:ext cx="8928992" cy="285293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Большая многодетная семья Булгаковых — детей было семеро — навсегда останется для Михаила Афанасьевича миром тепла, интеллигентного быта с музыкой, чтением вслух по вечерам, праздником елки и домашними спектаклями. </a:t>
            </a:r>
            <a:endParaRPr lang="ru-RU" dirty="0"/>
          </a:p>
        </p:txBody>
      </p:sp>
      <p:pic>
        <p:nvPicPr>
          <p:cNvPr id="4" name="Picture 5" descr="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025"/>
            <a:ext cx="5689600" cy="3794125"/>
          </a:xfrm>
          <a:prstGeom prst="rect">
            <a:avLst/>
          </a:prstGeom>
          <a:noFill/>
          <a:ln w="38100" cmpd="dbl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96136" y="84025"/>
            <a:ext cx="33478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Эта атмосфера найдет потом отражение в романе «Белая гвардия», в пьесе «Дни </a:t>
            </a:r>
            <a:r>
              <a:rPr lang="ru-RU" sz="3200" i="1" dirty="0" err="1" smtClean="0">
                <a:solidFill>
                  <a:srgbClr val="FF0000"/>
                </a:solidFill>
              </a:rPr>
              <a:t>Турбиных</a:t>
            </a:r>
            <a:r>
              <a:rPr lang="ru-RU" sz="3200" i="1" dirty="0" smtClean="0">
                <a:solidFill>
                  <a:srgbClr val="FF0000"/>
                </a:solidFill>
              </a:rPr>
              <a:t>».</a:t>
            </a:r>
            <a:endParaRPr lang="ru-RU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4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7864" y="188640"/>
            <a:ext cx="5554960" cy="640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/>
              <a:t>Отец писателя, Афанасий Иванович, был сыном сельского священника и карьерой обязан только собственным способностям и трудолюбию. Одновременно с преподаванием в академии он служил в Киевской цензуре, получил чин статского советника, благодаря чему Булгаковы сделались потомственными дворянами.</a:t>
            </a:r>
            <a:endParaRPr lang="ru-RU" dirty="0"/>
          </a:p>
        </p:txBody>
      </p:sp>
      <p:pic>
        <p:nvPicPr>
          <p:cNvPr id="4" name="Picture 6" descr="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2880320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36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мать Варвара Михайлов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4704"/>
            <a:ext cx="2967824" cy="532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67825" y="67181"/>
            <a:ext cx="61561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Мать,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Варвара Михайловна, урожденная Покровская, происходила из семьи протоирея Казанской соборной церкви города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Карачаево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Орловской губернии. На эту энергичную и добрую женщину выпала основная забота по воспитанию детей. Именно от матери Михаил унаследовал любовь к музыке и книгам.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68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6633"/>
            <a:ext cx="8229600" cy="3312368"/>
          </a:xfrm>
        </p:spPr>
        <p:txBody>
          <a:bodyPr/>
          <a:lstStyle/>
          <a:p>
            <a:r>
              <a:rPr lang="ru-RU" dirty="0" smtClean="0"/>
              <a:t> Отец, профессор Киевской Духовной академии, историк церкви, умер в 1907 году от склероза почек — болезни, которая через тридцать три года настигнет и его сына. Мать, хлопотливая и деятельная женщина, сумеет дать сыну образование.</a:t>
            </a:r>
            <a:endParaRPr lang="ru-RU" dirty="0"/>
          </a:p>
        </p:txBody>
      </p:sp>
      <p:pic>
        <p:nvPicPr>
          <p:cNvPr id="4" name="Picture 6" descr="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8" y="3212975"/>
            <a:ext cx="2385958" cy="3634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 bwMode="auto"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mtClean="0">
                <a:ln>
                  <a:noFill/>
                </a:ln>
                <a:solidFill>
                  <a:srgbClr val="FF3300"/>
                </a:solidFill>
                <a:effectLst/>
                <a:latin typeface="Comic Sans MS" pitchFamily="66" charset="0"/>
              </a:rPr>
              <a:t>Из автобиографии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447800"/>
            <a:ext cx="8229600" cy="1836738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 2" pitchFamily="18" charset="2"/>
              <a:buNone/>
            </a:pPr>
            <a:r>
              <a:rPr lang="ru-RU" smtClean="0">
                <a:latin typeface="Comic Sans MS" pitchFamily="66" charset="0"/>
              </a:rPr>
              <a:t>Окончил Киевский университет по медицинскому факультету в 1916 году. Тогда же стал заниматься литературой, нигде не печатаясь до 1919 года.</a:t>
            </a:r>
          </a:p>
          <a:p>
            <a:endParaRPr lang="ru-RU" smtClean="0"/>
          </a:p>
        </p:txBody>
      </p:sp>
      <p:pic>
        <p:nvPicPr>
          <p:cNvPr id="52229" name="Picture 5" descr="булгаков студент19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644900"/>
            <a:ext cx="16891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468313" y="6426200"/>
            <a:ext cx="18002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200"/>
              <a:t>.Булгаков-студент</a:t>
            </a:r>
          </a:p>
          <a:p>
            <a:pPr algn="ctr"/>
            <a:r>
              <a:rPr lang="ru-RU" sz="1200"/>
              <a:t>1909</a:t>
            </a:r>
          </a:p>
        </p:txBody>
      </p:sp>
      <p:pic>
        <p:nvPicPr>
          <p:cNvPr id="52231" name="Picture 7" descr="выпускник ун-та 19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644900"/>
            <a:ext cx="183515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3635375" y="6237288"/>
            <a:ext cx="18002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200"/>
              <a:t>.Диплом с отличием</a:t>
            </a: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6443663" y="6426200"/>
            <a:ext cx="18002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200"/>
              <a:t>.Булгаков-выпускник </a:t>
            </a:r>
          </a:p>
          <a:p>
            <a:pPr algn="ctr"/>
            <a:r>
              <a:rPr lang="ru-RU" sz="1200"/>
              <a:t>Университета 1916</a:t>
            </a:r>
          </a:p>
        </p:txBody>
      </p:sp>
      <p:pic>
        <p:nvPicPr>
          <p:cNvPr id="52234" name="Picture 10" descr="диплом с отличие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644900"/>
            <a:ext cx="169545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1" descr="light14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404813"/>
            <a:ext cx="69691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44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nimBg="1"/>
      <p:bldP spid="52227" grpId="0" build="p"/>
      <p:bldP spid="52230" grpId="0" animBg="1"/>
      <p:bldP spid="52230" grpId="1" animBg="1"/>
      <p:bldP spid="52232" grpId="0" animBg="1"/>
      <p:bldP spid="52232" grpId="1" animBg="1"/>
      <p:bldP spid="52233" grpId="0" animBg="1"/>
      <p:bldP spid="5223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051_dipl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6229">
            <a:off x="4572000" y="1557338"/>
            <a:ext cx="3724275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7931150" cy="7921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600" b="1" i="1" smtClean="0"/>
              <a:t>Своё медицинское образование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600" b="1" i="1" smtClean="0"/>
              <a:t>он скрывал до конца жизни</a:t>
            </a:r>
          </a:p>
        </p:txBody>
      </p:sp>
      <p:pic>
        <p:nvPicPr>
          <p:cNvPr id="31748" name="Picture 4" descr="Увеличи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03889">
            <a:off x="1168400" y="2419350"/>
            <a:ext cx="2735263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WordArt 5"/>
          <p:cNvSpPr>
            <a:spLocks noChangeArrowheads="1" noChangeShapeType="1" noTextEdit="1"/>
          </p:cNvSpPr>
          <p:nvPr/>
        </p:nvSpPr>
        <p:spPr bwMode="auto">
          <a:xfrm>
            <a:off x="971550" y="333375"/>
            <a:ext cx="77771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66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Диплом Михаила Афанасьевича</a:t>
            </a:r>
          </a:p>
        </p:txBody>
      </p:sp>
    </p:spTree>
    <p:extLst>
      <p:ext uri="{BB962C8B-B14F-4D97-AF65-F5344CB8AC3E}">
        <p14:creationId xmlns:p14="http://schemas.microsoft.com/office/powerpoint/2010/main" val="100932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Литературные опыты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Шла первая мировая война, и Булгакову пришлось работать во фронтовых и тыловых госпиталях, набираясь нелегкого врачебного опыта. Затем деятельность земского врача в Смоленской губернии. Впечатления этих лет отзовутся в окрашенных юмором, печальных и ярких картинах «Записок юного врача», напоминающих чеховскую прозу.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103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3563888" y="260350"/>
            <a:ext cx="547260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200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В конце августа 1919 года, </a:t>
            </a:r>
            <a:r>
              <a:rPr lang="ru-RU" sz="3200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3200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. Булгаков был мобилизован в Красную армию в качестве военного врача; 14-16 октября в ходе уличных боёв перешёл на сторону Вооруженных сил Юга России и стал военным врачом 3-го Терского казачьего полка.</a:t>
            </a:r>
          </a:p>
        </p:txBody>
      </p:sp>
      <p:pic>
        <p:nvPicPr>
          <p:cNvPr id="11267" name="Picture 6" descr="bulgakov_ma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3168351" cy="5472608"/>
          </a:xfrm>
          <a:prstGeom prst="rect">
            <a:avLst/>
          </a:prstGeom>
          <a:noFill/>
          <a:ln w="38100" cmpd="dbl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864463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131840" y="116632"/>
            <a:ext cx="5904656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1918–1920 гг. Мобилизован как врач в армию Деникина, отправлен на Северный</a:t>
            </a:r>
          </a:p>
          <a:p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Кавказ.</a:t>
            </a:r>
          </a:p>
          <a:p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Во </a:t>
            </a:r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время отступления Добровольческой армии в начале 1920 года заболел тифом и из-за этого не смог уйти в Грузию, оставшись во Владикавказе.</a:t>
            </a:r>
          </a:p>
          <a:p>
            <a:pPr eaLnBrk="1" hangingPunct="1"/>
            <a:endParaRPr lang="ru-RU" dirty="0">
              <a:solidFill>
                <a:schemeClr val="folHlink"/>
              </a:solidFill>
            </a:endParaRPr>
          </a:p>
        </p:txBody>
      </p:sp>
      <p:pic>
        <p:nvPicPr>
          <p:cNvPr id="5" name="Picture 7" descr="выпускник ун-та 19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277180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427544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152400"/>
            <a:ext cx="8229600" cy="828675"/>
          </a:xfrm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mtClean="0">
                <a:ln>
                  <a:noFill/>
                </a:ln>
                <a:solidFill>
                  <a:srgbClr val="FF3300"/>
                </a:solidFill>
                <a:effectLst/>
                <a:latin typeface="Comic Sans MS" pitchFamily="66" charset="0"/>
              </a:rPr>
              <a:t>       Из автобиографии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>
          <a:xfrm>
            <a:off x="2483768" y="1104106"/>
            <a:ext cx="5915025" cy="4678363"/>
          </a:xfrm>
        </p:spPr>
        <p:txBody>
          <a:bodyPr/>
          <a:lstStyle/>
          <a:p>
            <a:r>
              <a:rPr lang="ru-RU" sz="2400" dirty="0" smtClean="0">
                <a:latin typeface="Arial" charset="0"/>
              </a:rPr>
              <a:t>В 1921 году переехал в Москву, где служил в газетах репортером, затем фельетонистом.</a:t>
            </a:r>
          </a:p>
          <a:p>
            <a:r>
              <a:rPr lang="ru-RU" sz="2400" dirty="0" smtClean="0">
                <a:latin typeface="Arial" charset="0"/>
              </a:rPr>
              <a:t>В годы 1922-1924, продолжая газетную работу, писал сатирические повести и роман «Белая гвардия».</a:t>
            </a:r>
          </a:p>
          <a:p>
            <a:endParaRPr lang="ru-RU" sz="2400" dirty="0" smtClean="0">
              <a:latin typeface="Arial" charset="0"/>
            </a:endParaRPr>
          </a:p>
        </p:txBody>
      </p:sp>
      <p:pic>
        <p:nvPicPr>
          <p:cNvPr id="51204" name="Picture 4" descr="булгаков 19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36613"/>
            <a:ext cx="1928813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5" descr="df6dfc3857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6" t="7658" r="5000" b="-2139"/>
          <a:stretch>
            <a:fillRect/>
          </a:stretch>
        </p:blipFill>
        <p:spPr bwMode="auto">
          <a:xfrm>
            <a:off x="5795963" y="4076700"/>
            <a:ext cx="2879725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1751724546a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16338"/>
            <a:ext cx="3744912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42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5120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067944" y="476672"/>
            <a:ext cx="4608512" cy="5832648"/>
          </a:xfrm>
        </p:spPr>
        <p:txBody>
          <a:bodyPr>
            <a:no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«…приехал без денег, без вещей в Москву с тем, чтобы остаться в ней навсегда»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(Из автобиографии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М. А. Булгакова)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3455987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433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131840" y="32292"/>
            <a:ext cx="5760640" cy="5184576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 всех перекатах судьбы Булгаков оставался верен законам достоинства.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Цилиндр мой я с голодухи на базар снёс. Но сердце и мозг не понесу на базар, хоть издохну».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(Из книги «Записки на манжетах»)</a:t>
            </a:r>
            <a:endParaRPr lang="ru-RU" sz="2400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27178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43" y="5013176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слова находим в “Записках на манжетах” – книге, которая воспринимается как писательская автобиография.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19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143000"/>
          </a:xfrm>
        </p:spPr>
        <p:txBody>
          <a:bodyPr/>
          <a:lstStyle/>
          <a:p>
            <a:pPr algn="l"/>
            <a:r>
              <a:rPr lang="ru-RU" dirty="0" smtClean="0"/>
              <a:t>1926 г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80728"/>
            <a:ext cx="88569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МХАТ осуществил постановку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пьесы «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Дни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Турбиных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», написанную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 мотивам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«Белой гвардии».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Спектакль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имел успех, но и принёс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много неприятностей:</a:t>
            </a:r>
          </a:p>
          <a:p>
            <a:r>
              <a:rPr lang="ru-RU" sz="3600" b="1" dirty="0" smtClean="0">
                <a:solidFill>
                  <a:srgbClr val="FF3300"/>
                </a:solidFill>
                <a:latin typeface="Comic Sans MS" pitchFamily="66" charset="0"/>
              </a:rPr>
              <a:t>запрещена после 289-го представления.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02539490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318" y="3262070"/>
            <a:ext cx="2984376" cy="3377952"/>
          </a:xfrm>
          <a:prstGeom prst="rect">
            <a:avLst/>
          </a:prstGeom>
          <a:noFill/>
          <a:ln w="38100" cmpd="dbl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344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35496" y="188640"/>
            <a:ext cx="9108504" cy="6552728"/>
          </a:xfrm>
        </p:spPr>
        <p:txBody>
          <a:bodyPr>
            <a:normAutofit/>
          </a:bodyPr>
          <a:lstStyle/>
          <a:p>
            <a:pPr marL="0" indent="365125">
              <a:lnSpc>
                <a:spcPct val="9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Пьеса «Зойкина квартира» шла в театре имени Вахтангова и была </a:t>
            </a:r>
            <a:r>
              <a:rPr lang="ru-RU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запрещена после 200&lt;-го&gt; представления.</a:t>
            </a:r>
          </a:p>
          <a:p>
            <a:pPr marL="0" indent="365125">
              <a:lnSpc>
                <a:spcPct val="9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Пьеса «Багровый остров» шла в Камерном театре и была </a:t>
            </a:r>
            <a:r>
              <a:rPr lang="ru-RU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запрещена приблизительно после 50-го представления.</a:t>
            </a:r>
          </a:p>
          <a:p>
            <a:pPr marL="0" indent="365125">
              <a:lnSpc>
                <a:spcPct val="9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Пьеса «Бег» была </a:t>
            </a:r>
            <a:r>
              <a:rPr lang="ru-RU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запрещена после первых репетиций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Московском Художественном театре.</a:t>
            </a:r>
          </a:p>
          <a:p>
            <a:pPr marL="0" indent="365125">
              <a:lnSpc>
                <a:spcPct val="9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Пьеса «Кабала Святош» была </a:t>
            </a:r>
            <a:r>
              <a:rPr lang="ru-RU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запрещена сразу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до репетиций не дошла.</a:t>
            </a:r>
          </a:p>
          <a:p>
            <a:pPr marL="0" indent="365125" algn="ctr">
              <a:lnSpc>
                <a:spcPct val="90000"/>
              </a:lnSpc>
              <a:buFont typeface="Wingdings 2" pitchFamily="18" charset="2"/>
              <a:buNone/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6 марта</a:t>
            </a:r>
            <a: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- публикация решения </a:t>
            </a:r>
            <a:r>
              <a:rPr lang="ru-RU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Главреперткома</a:t>
            </a:r>
            <a: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о снятии с репертуара всех пьес Булгакова. </a:t>
            </a:r>
          </a:p>
          <a:p>
            <a:pPr marL="0" indent="365125">
              <a:lnSpc>
                <a:spcPct val="90000"/>
              </a:lnSpc>
              <a:buFont typeface="Wingdings 2" pitchFamily="18" charset="2"/>
              <a:buNone/>
            </a:pPr>
            <a:endParaRPr lang="ru-RU" sz="800" dirty="0" smtClean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28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-10585" y="53975"/>
            <a:ext cx="8229600" cy="1143000"/>
          </a:xfrm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b="1" dirty="0" smtClean="0">
                <a:ln>
                  <a:noFill/>
                </a:ln>
                <a:solidFill>
                  <a:srgbClr val="FF3300"/>
                </a:solidFill>
                <a:effectLst/>
                <a:latin typeface="Comic Sans MS" pitchFamily="66" charset="0"/>
              </a:rPr>
              <a:t>1931 - 1940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4284663" y="1130228"/>
            <a:ext cx="3278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 dirty="0">
                <a:latin typeface="Comic Sans MS" pitchFamily="66" charset="0"/>
              </a:rPr>
              <a:t>пьеса "Адам и Ева"</a:t>
            </a:r>
            <a:r>
              <a:rPr lang="ru-RU" dirty="0"/>
              <a:t> 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68313" y="1700213"/>
            <a:ext cx="1797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" Мольер"</a:t>
            </a:r>
            <a:r>
              <a:rPr lang="ru-RU"/>
              <a:t> </a:t>
            </a: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5292725" y="3716338"/>
            <a:ext cx="34909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Инсценировка романа</a:t>
            </a:r>
          </a:p>
          <a:p>
            <a:r>
              <a:rPr lang="ru-RU" i="0">
                <a:latin typeface="Comic Sans MS" pitchFamily="66" charset="0"/>
              </a:rPr>
              <a:t> "Война и мир" </a:t>
            </a: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250825" y="2349500"/>
            <a:ext cx="4587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пьеса "Полоумный Журден"</a:t>
            </a:r>
            <a:r>
              <a:rPr lang="ru-RU"/>
              <a:t> </a:t>
            </a: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4859338" y="2492375"/>
            <a:ext cx="3159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пьеса "Блаженство"</a:t>
            </a: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611188" y="3141663"/>
            <a:ext cx="55387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сценарий "Похождения Чичикова, </a:t>
            </a:r>
          </a:p>
          <a:p>
            <a:r>
              <a:rPr lang="ru-RU" i="0">
                <a:latin typeface="Comic Sans MS" pitchFamily="66" charset="0"/>
              </a:rPr>
              <a:t>или Мертвые души"</a:t>
            </a: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1331913" y="5373688"/>
            <a:ext cx="3925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киносценарий "Ревизор"</a:t>
            </a:r>
            <a:r>
              <a:rPr lang="ru-RU"/>
              <a:t> </a:t>
            </a:r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179388" y="1124744"/>
            <a:ext cx="446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 dirty="0">
                <a:latin typeface="Comic Sans MS" pitchFamily="66" charset="0"/>
              </a:rPr>
              <a:t>пьеса "Александр Пушкин" </a:t>
            </a:r>
          </a:p>
        </p:txBody>
      </p:sp>
      <p:sp>
        <p:nvSpPr>
          <p:cNvPr id="56333" name="Rectangle 13"/>
          <p:cNvSpPr>
            <a:spLocks noChangeArrowheads="1"/>
          </p:cNvSpPr>
          <p:nvPr/>
        </p:nvSpPr>
        <p:spPr bwMode="auto">
          <a:xfrm>
            <a:off x="5795963" y="5229225"/>
            <a:ext cx="3157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"Пиквикский клуб"</a:t>
            </a:r>
            <a:r>
              <a:rPr lang="ru-RU"/>
              <a:t> </a:t>
            </a:r>
          </a:p>
        </p:txBody>
      </p: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1403350" y="4221163"/>
            <a:ext cx="4017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пьеса "Иван Васильевич"</a:t>
            </a:r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179388" y="4797425"/>
            <a:ext cx="5165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либретто "Минин и Пожарский"</a:t>
            </a:r>
            <a:r>
              <a:rPr lang="ru-RU"/>
              <a:t> </a:t>
            </a:r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3348038" y="6237288"/>
            <a:ext cx="393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либретто "Черное море"</a:t>
            </a:r>
            <a:r>
              <a:rPr lang="ru-RU"/>
              <a:t> </a:t>
            </a:r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4284663" y="1916113"/>
            <a:ext cx="3846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либретто "Черное море"</a:t>
            </a:r>
            <a:endParaRPr lang="ru-RU" i="0"/>
          </a:p>
        </p:txBody>
      </p:sp>
      <p:sp>
        <p:nvSpPr>
          <p:cNvPr id="56338" name="Rectangle 18"/>
          <p:cNvSpPr>
            <a:spLocks noChangeArrowheads="1"/>
          </p:cNvSpPr>
          <p:nvPr/>
        </p:nvSpPr>
        <p:spPr bwMode="auto">
          <a:xfrm>
            <a:off x="468313" y="5949950"/>
            <a:ext cx="2840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i="0">
                <a:latin typeface="Comic Sans MS" pitchFamily="66" charset="0"/>
              </a:rPr>
              <a:t>пьеса "Ричард I"</a:t>
            </a:r>
            <a:r>
              <a:rPr lang="ru-RU"/>
              <a:t> </a:t>
            </a:r>
          </a:p>
        </p:txBody>
      </p:sp>
      <p:sp>
        <p:nvSpPr>
          <p:cNvPr id="56339" name="WordArt 19"/>
          <p:cNvSpPr>
            <a:spLocks noChangeArrowheads="1" noChangeShapeType="1" noTextEdit="1"/>
          </p:cNvSpPr>
          <p:nvPr/>
        </p:nvSpPr>
        <p:spPr bwMode="auto">
          <a:xfrm>
            <a:off x="1331913" y="3167063"/>
            <a:ext cx="7127875" cy="199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Arial"/>
                <a:cs typeface="Arial"/>
              </a:rPr>
              <a:t>Запрещены! </a:t>
            </a:r>
          </a:p>
        </p:txBody>
      </p:sp>
    </p:spTree>
    <p:extLst>
      <p:ext uri="{BB962C8B-B14F-4D97-AF65-F5344CB8AC3E}">
        <p14:creationId xmlns:p14="http://schemas.microsoft.com/office/powerpoint/2010/main" val="208819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563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25" grpId="0"/>
      <p:bldP spid="56326" grpId="0"/>
      <p:bldP spid="56327" grpId="0"/>
      <p:bldP spid="56328" grpId="0"/>
      <p:bldP spid="56329" grpId="0"/>
      <p:bldP spid="56330" grpId="0"/>
      <p:bldP spid="56331" grpId="0"/>
      <p:bldP spid="56332" grpId="0"/>
      <p:bldP spid="56333" grpId="0"/>
      <p:bldP spid="56334" grpId="0"/>
      <p:bldP spid="56335" grpId="0"/>
      <p:bldP spid="56336" grpId="0"/>
      <p:bldP spid="56337" grpId="0"/>
      <p:bldP spid="56338" grpId="0"/>
      <p:bldP spid="56339" grpId="0" animBg="1"/>
      <p:bldP spid="56339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798</Words>
  <Application>Microsoft Office PowerPoint</Application>
  <PresentationFormat>Экран (4:3)</PresentationFormat>
  <Paragraphs>77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Жизнь и творчество  Михаила Афанасьевича Булгакова</vt:lpstr>
      <vt:lpstr>Презентация PowerPoint</vt:lpstr>
      <vt:lpstr>Киев -город-колыбель Булгакова</vt:lpstr>
      <vt:lpstr> Из автобиографии </vt:lpstr>
      <vt:lpstr>Презентация PowerPoint</vt:lpstr>
      <vt:lpstr>Презентация PowerPoint</vt:lpstr>
      <vt:lpstr>Презентация PowerPoint</vt:lpstr>
      <vt:lpstr>Презентация PowerPoint</vt:lpstr>
      <vt:lpstr>Из автобиографии</vt:lpstr>
      <vt:lpstr>Презентация PowerPoint</vt:lpstr>
      <vt:lpstr>Литературные опыты</vt:lpstr>
      <vt:lpstr>Презентация PowerPoint</vt:lpstr>
      <vt:lpstr>Презентация PowerPoint</vt:lpstr>
      <vt:lpstr>       Из автобиографии</vt:lpstr>
      <vt:lpstr>Презентация PowerPoint</vt:lpstr>
      <vt:lpstr>Презентация PowerPoint</vt:lpstr>
      <vt:lpstr>1926 г</vt:lpstr>
      <vt:lpstr>Презентация PowerPoint</vt:lpstr>
      <vt:lpstr>1931 - 1940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творчество  Михаила Афанасьевича Булгакова</dc:title>
  <dc:creator>ПК</dc:creator>
  <cp:lastModifiedBy>ПК</cp:lastModifiedBy>
  <cp:revision>1</cp:revision>
  <dcterms:created xsi:type="dcterms:W3CDTF">2012-12-31T07:17:34Z</dcterms:created>
  <dcterms:modified xsi:type="dcterms:W3CDTF">2012-12-31T07:18:42Z</dcterms:modified>
</cp:coreProperties>
</file>