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5" r:id="rId28"/>
    <p:sldId id="284" r:id="rId29"/>
    <p:sldId id="258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86" r:id="rId41"/>
    <p:sldId id="297" r:id="rId4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  <a:srgbClr val="99CCFF"/>
    <a:srgbClr val="99FFCC"/>
    <a:srgbClr val="CCCCFF"/>
    <a:srgbClr val="CCFFFF"/>
    <a:srgbClr val="99FF66"/>
    <a:srgbClr val="CCFFCC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F686D1-090D-417B-B7DB-0E5996083C3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83DDD-35D1-4B0F-A944-2D301ACEFB5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5B0D8-8A5F-4D84-AEB5-ABEFC39421D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12BB6-61EA-49CD-8FFF-BF0A74C61E8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E236FF-0718-4D5F-A56D-487B5969B6B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D04A50-6329-4B1B-8ECD-25DDD24C47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A1E544-14BD-457C-A838-D5A7ADA7E5A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F3149-E352-4AF6-89B0-5F1E8480E5B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F2941-4C69-4053-BB3C-21E680911A1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36099-2372-453A-9CA9-516AA025A9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DBA3F-074A-431A-8D9E-B5993D24FD6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8354C25-68F6-42F1-96DF-C2481B05B22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66FF66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E309FE4-D7B4-482B-84B4-AE63042DDCBC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" Target="slide16.xml"/><Relationship Id="rId7" Type="http://schemas.openxmlformats.org/officeDocument/2006/relationships/slide" Target="slide3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slide" Target="slide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rw.foto.radikal.ru/0710/04/ddd0fc32575ct.jpg" TargetMode="External"/><Relationship Id="rId7" Type="http://schemas.openxmlformats.org/officeDocument/2006/relationships/hyperlink" Target="http://img.66.ru/image/2ba9385ccd65fbabe01b563c80d1e3d5/47dd6289/0/65/81/658116_normal.jpg" TargetMode="External"/><Relationship Id="rId2" Type="http://schemas.openxmlformats.org/officeDocument/2006/relationships/hyperlink" Target="http://tnv.at.ua/le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ompolnajachasa.at.ua/_pu/6/76058470.png" TargetMode="External"/><Relationship Id="rId5" Type="http://schemas.openxmlformats.org/officeDocument/2006/relationships/hyperlink" Target="http://i038.radikal.ru/1004/c7/13a493651416.jpg" TargetMode="External"/><Relationship Id="rId4" Type="http://schemas.openxmlformats.org/officeDocument/2006/relationships/hyperlink" Target="http://fafka.ru/wp-content/uploads/2009/09/leopold-1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7" name="Picture 5" descr="leo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3276600" y="333375"/>
            <a:ext cx="3600450" cy="5832475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3492500" y="981075"/>
            <a:ext cx="324008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chemeClr val="accent2"/>
                </a:solidFill>
                <a:latin typeface="Comic Sans MS" pitchFamily="66" charset="0"/>
              </a:rPr>
              <a:t>Математические диктанты</a:t>
            </a:r>
            <a:br>
              <a:rPr lang="ru-RU" sz="2800" b="1">
                <a:solidFill>
                  <a:schemeClr val="accent2"/>
                </a:solidFill>
                <a:latin typeface="Comic Sans MS" pitchFamily="66" charset="0"/>
              </a:rPr>
            </a:br>
            <a:r>
              <a:rPr lang="ru-RU" sz="2800" b="1">
                <a:solidFill>
                  <a:schemeClr val="accent2"/>
                </a:solidFill>
                <a:latin typeface="Comic Sans MS" pitchFamily="66" charset="0"/>
              </a:rPr>
              <a:t>3 класс</a:t>
            </a:r>
          </a:p>
          <a:p>
            <a:pPr>
              <a:spcBef>
                <a:spcPct val="50000"/>
              </a:spcBef>
            </a:pPr>
            <a:endParaRPr lang="ru-RU" sz="2800" b="1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ddd0fc32575ct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79388" y="1844675"/>
            <a:ext cx="3619500" cy="4824413"/>
          </a:xfrm>
          <a:noFill/>
          <a:ln/>
        </p:spPr>
      </p:pic>
      <p:sp>
        <p:nvSpPr>
          <p:cNvPr id="3083" name="Rectangle 11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492500" y="1989138"/>
            <a:ext cx="5256213" cy="439261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Понапрасну не болтай,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Рассуждай и убеждай.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Здесь не нужен шум и гам,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Ты решай задания сам.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Если же не сможешь вдруг,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Пусть придёт на помощь друг.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400" b="1" i="1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     Нажимай на любого героя   мультфильма и проверяй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    свои знания по математике.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i="1">
                <a:solidFill>
                  <a:schemeClr val="accent2"/>
                </a:solidFill>
              </a:rPr>
              <a:t>                      Удачи!</a:t>
            </a:r>
          </a:p>
        </p:txBody>
      </p:sp>
      <p:sp>
        <p:nvSpPr>
          <p:cNvPr id="3079" name="WordArt 7" descr="Частый вертикальный"/>
          <p:cNvSpPr>
            <a:spLocks noChangeArrowheads="1" noChangeShapeType="1" noTextEdit="1"/>
          </p:cNvSpPr>
          <p:nvPr/>
        </p:nvSpPr>
        <p:spPr bwMode="auto">
          <a:xfrm>
            <a:off x="684213" y="188913"/>
            <a:ext cx="7561262" cy="15843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Математические диктанты</a:t>
            </a:r>
          </a:p>
        </p:txBody>
      </p:sp>
      <p:sp>
        <p:nvSpPr>
          <p:cNvPr id="308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leopold-1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979613" y="0"/>
            <a:ext cx="5576887" cy="6858000"/>
          </a:xfrm>
          <a:noFill/>
          <a:ln/>
        </p:spPr>
      </p:pic>
      <p:pic>
        <p:nvPicPr>
          <p:cNvPr id="10252" name="Picture 1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613" y="3860800"/>
            <a:ext cx="2478087" cy="2817813"/>
          </a:xfrm>
          <a:prstGeom prst="rect">
            <a:avLst/>
          </a:prstGeom>
          <a:noFill/>
        </p:spPr>
      </p:pic>
      <p:pic>
        <p:nvPicPr>
          <p:cNvPr id="10253" name="Picture 1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625" y="4076700"/>
            <a:ext cx="2446338" cy="2781300"/>
          </a:xfrm>
          <a:prstGeom prst="rect">
            <a:avLst/>
          </a:prstGeom>
          <a:noFill/>
        </p:spPr>
      </p:pic>
      <p:pic>
        <p:nvPicPr>
          <p:cNvPr id="10254" name="Picture 1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05213" y="0"/>
            <a:ext cx="2844800" cy="6669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8" name="AutoShape 1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000066"/>
                </a:solidFill>
              </a:rPr>
              <a:t>Делимое 48, делитель 6. </a:t>
            </a:r>
          </a:p>
          <a:p>
            <a:pPr algn="ctr"/>
            <a:r>
              <a:rPr lang="ru-RU" sz="3200" b="1">
                <a:solidFill>
                  <a:srgbClr val="000066"/>
                </a:solidFill>
              </a:rPr>
              <a:t>Найди частное.</a:t>
            </a:r>
          </a:p>
        </p:txBody>
      </p:sp>
      <p:sp>
        <p:nvSpPr>
          <p:cNvPr id="14352" name="AutoShape 1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353" name="WordArt 17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14355" name="Picture 1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  <p:sp>
        <p:nvSpPr>
          <p:cNvPr id="14357" name="Rectangle 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3200" b="1">
                <a:solidFill>
                  <a:srgbClr val="000066"/>
                </a:solidFill>
              </a:rPr>
              <a:t>  Найди произведение чисел</a:t>
            </a:r>
          </a:p>
          <a:p>
            <a:r>
              <a:rPr lang="ru-RU" sz="3200" b="1">
                <a:solidFill>
                  <a:srgbClr val="000066"/>
                </a:solidFill>
              </a:rPr>
              <a:t>                       9 и 5.</a:t>
            </a:r>
          </a:p>
        </p:txBody>
      </p:sp>
      <p:sp>
        <p:nvSpPr>
          <p:cNvPr id="1843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38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18440" name="Picture 8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219700" y="765175"/>
            <a:ext cx="3697288" cy="42497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000066"/>
                </a:solidFill>
              </a:rPr>
              <a:t>Увеличь 4 в 6 раз.</a:t>
            </a:r>
          </a:p>
        </p:txBody>
      </p:sp>
      <p:sp>
        <p:nvSpPr>
          <p:cNvPr id="1946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2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000066"/>
                </a:solidFill>
              </a:rPr>
              <a:t>Увеличь 4 на 6.</a:t>
            </a:r>
          </a:p>
        </p:txBody>
      </p:sp>
      <p:sp>
        <p:nvSpPr>
          <p:cNvPr id="2048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000066"/>
                </a:solidFill>
              </a:rPr>
              <a:t>Во сколько раз 40 больше 5?</a:t>
            </a:r>
          </a:p>
        </p:txBody>
      </p:sp>
      <p:sp>
        <p:nvSpPr>
          <p:cNvPr id="2150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0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000066"/>
                </a:solidFill>
              </a:rPr>
              <a:t>На сколько 40 больше 5?</a:t>
            </a:r>
          </a:p>
        </p:txBody>
      </p:sp>
      <p:sp>
        <p:nvSpPr>
          <p:cNvPr id="2253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534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000066"/>
                </a:solidFill>
              </a:rPr>
              <a:t>Уменьши 36 в 9 раз.</a:t>
            </a:r>
          </a:p>
        </p:txBody>
      </p:sp>
      <p:sp>
        <p:nvSpPr>
          <p:cNvPr id="2355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58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>
                <a:solidFill>
                  <a:srgbClr val="000066"/>
                </a:solidFill>
              </a:rPr>
              <a:t>  Какое число надо умножить на 3, </a:t>
            </a:r>
          </a:p>
          <a:p>
            <a:r>
              <a:rPr lang="ru-RU" sz="2800" b="1">
                <a:solidFill>
                  <a:srgbClr val="000066"/>
                </a:solidFill>
              </a:rPr>
              <a:t>              чтобы получить 24?</a:t>
            </a:r>
          </a:p>
        </p:txBody>
      </p:sp>
      <p:sp>
        <p:nvSpPr>
          <p:cNvPr id="2458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582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400" b="1">
                <a:solidFill>
                  <a:srgbClr val="000066"/>
                </a:solidFill>
              </a:rPr>
              <a:t>               Произведение равно 36.</a:t>
            </a:r>
          </a:p>
          <a:p>
            <a:r>
              <a:rPr lang="ru-RU" sz="2400" b="1">
                <a:solidFill>
                  <a:srgbClr val="000066"/>
                </a:solidFill>
              </a:rPr>
              <a:t>                   Какими могут быть </a:t>
            </a:r>
          </a:p>
          <a:p>
            <a:r>
              <a:rPr lang="ru-RU" sz="2400" b="1">
                <a:solidFill>
                  <a:srgbClr val="000066"/>
                </a:solidFill>
              </a:rPr>
              <a:t>         первый и второй множители? </a:t>
            </a:r>
          </a:p>
          <a:p>
            <a:r>
              <a:rPr lang="ru-RU" sz="2400" b="1">
                <a:solidFill>
                  <a:srgbClr val="000066"/>
                </a:solidFill>
              </a:rPr>
              <a:t>                  Запиши один пример.</a:t>
            </a:r>
          </a:p>
        </p:txBody>
      </p:sp>
      <p:sp>
        <p:nvSpPr>
          <p:cNvPr id="2560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 b="1">
                <a:solidFill>
                  <a:srgbClr val="000066"/>
                </a:solidFill>
              </a:rPr>
              <a:t>Запиши все числа,</a:t>
            </a:r>
          </a:p>
          <a:p>
            <a:pPr algn="ctr"/>
            <a:r>
              <a:rPr lang="ru-RU" sz="3200" b="1">
                <a:solidFill>
                  <a:srgbClr val="000066"/>
                </a:solidFill>
              </a:rPr>
              <a:t>на которые 18</a:t>
            </a:r>
          </a:p>
          <a:p>
            <a:pPr algn="ctr"/>
            <a:r>
              <a:rPr lang="ru-RU" sz="3200" b="1">
                <a:solidFill>
                  <a:srgbClr val="000066"/>
                </a:solidFill>
              </a:rPr>
              <a:t>делится без остатка.</a:t>
            </a:r>
          </a:p>
        </p:txBody>
      </p:sp>
      <p:sp>
        <p:nvSpPr>
          <p:cNvPr id="2662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6630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ChangeArrowheads="1"/>
          </p:cNvSpPr>
          <p:nvPr/>
        </p:nvSpPr>
        <p:spPr bwMode="auto">
          <a:xfrm>
            <a:off x="684213" y="3213100"/>
            <a:ext cx="7775575" cy="2663825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>
                <a:solidFill>
                  <a:srgbClr val="000066"/>
                </a:solidFill>
              </a:rPr>
              <a:t>        Запиши несколько чисел,</a:t>
            </a:r>
          </a:p>
          <a:p>
            <a:r>
              <a:rPr lang="ru-RU" sz="2800" b="1">
                <a:solidFill>
                  <a:srgbClr val="000066"/>
                </a:solidFill>
              </a:rPr>
              <a:t>   которые делятся одновременно</a:t>
            </a:r>
          </a:p>
          <a:p>
            <a:r>
              <a:rPr lang="ru-RU" sz="2800" b="1">
                <a:solidFill>
                  <a:srgbClr val="000066"/>
                </a:solidFill>
              </a:rPr>
              <a:t>                        на 3 и на 4.</a:t>
            </a:r>
          </a:p>
        </p:txBody>
      </p:sp>
      <p:sp>
        <p:nvSpPr>
          <p:cNvPr id="276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7654" name="WordArt 6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Вопросы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Мити</a:t>
            </a:r>
          </a:p>
        </p:txBody>
      </p:sp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725" y="765175"/>
            <a:ext cx="3633788" cy="4176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9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348038" y="5157788"/>
            <a:ext cx="1368425" cy="1439862"/>
          </a:xfrm>
          <a:prstGeom prst="actionButtonHome">
            <a:avLst/>
          </a:prstGeom>
          <a:solidFill>
            <a:srgbClr val="9966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8683" name="AutoShape 11"/>
          <p:cNvSpPr>
            <a:spLocks noChangeArrowheads="1"/>
          </p:cNvSpPr>
          <p:nvPr/>
        </p:nvSpPr>
        <p:spPr bwMode="auto">
          <a:xfrm>
            <a:off x="684213" y="981075"/>
            <a:ext cx="4175125" cy="2087563"/>
          </a:xfrm>
          <a:prstGeom prst="cloudCallout">
            <a:avLst>
              <a:gd name="adj1" fmla="val 41329"/>
              <a:gd name="adj2" fmla="val 93194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2800" b="1" i="1"/>
              <a:t>Хорошие результаты!</a:t>
            </a:r>
          </a:p>
          <a:p>
            <a:pPr algn="ctr"/>
            <a:r>
              <a:rPr lang="ru-RU" sz="2800" b="1" i="1"/>
              <a:t>Молодцы!</a:t>
            </a:r>
          </a:p>
          <a:p>
            <a:pPr algn="ctr"/>
            <a:endParaRPr lang="ru-RU" sz="2800" b="1" i="1"/>
          </a:p>
        </p:txBody>
      </p:sp>
      <p:pic>
        <p:nvPicPr>
          <p:cNvPr id="28691" name="Picture 1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6100" y="2997200"/>
            <a:ext cx="4608513" cy="3636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6" name="AutoShape 6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Уменьшаемое 40, вычитаемое 26.</a:t>
            </a:r>
          </a:p>
          <a:p>
            <a:r>
              <a:rPr lang="ru-RU" sz="2800" b="1"/>
              <a:t>                 Найди разность.</a:t>
            </a:r>
          </a:p>
        </p:txBody>
      </p:sp>
      <p:sp>
        <p:nvSpPr>
          <p:cNvPr id="30729" name="WordArt 9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0730" name="AutoShape 10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0731" name="Picture 1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/>
              <a:t> Сумма двух чисел 63, </a:t>
            </a:r>
          </a:p>
          <a:p>
            <a:pPr algn="ctr"/>
            <a:r>
              <a:rPr lang="ru-RU" sz="2800" b="1"/>
              <a:t>первое слагаемое 40.</a:t>
            </a:r>
          </a:p>
          <a:p>
            <a:pPr algn="ctr"/>
            <a:r>
              <a:rPr lang="ru-RU" sz="2800" b="1"/>
              <a:t>Найди второе слагаемое.</a:t>
            </a:r>
          </a:p>
        </p:txBody>
      </p:sp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277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Первый множитель 8, второй 4.</a:t>
            </a:r>
          </a:p>
          <a:p>
            <a:r>
              <a:rPr lang="ru-RU" sz="2800" b="1"/>
              <a:t>          Найди произведение.</a:t>
            </a:r>
          </a:p>
        </p:txBody>
      </p:sp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3797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/>
              <a:t> Делимое 35, делитель 5.</a:t>
            </a:r>
          </a:p>
          <a:p>
            <a:pPr algn="ctr"/>
            <a:r>
              <a:rPr lang="ru-RU" sz="2800" b="1"/>
              <a:t>Найди частное.</a:t>
            </a:r>
          </a:p>
        </p:txBody>
      </p:sp>
      <p:sp>
        <p:nvSpPr>
          <p:cNvPr id="34820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4821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/>
              <a:t> На сколько 6 меньше 18?</a:t>
            </a:r>
          </a:p>
        </p:txBody>
      </p:sp>
      <p:sp>
        <p:nvSpPr>
          <p:cNvPr id="35844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584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Во сколько раз 6 меньше 18?</a:t>
            </a:r>
          </a:p>
        </p:txBody>
      </p:sp>
      <p:sp>
        <p:nvSpPr>
          <p:cNvPr id="36868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6869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6871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Во сколько раз 28 больше 4?</a:t>
            </a:r>
          </a:p>
        </p:txBody>
      </p:sp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789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На сколько 28 больше 4?</a:t>
            </a:r>
          </a:p>
        </p:txBody>
      </p:sp>
      <p:sp>
        <p:nvSpPr>
          <p:cNvPr id="38916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8917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Какое число меньше 43 на 3?</a:t>
            </a:r>
          </a:p>
        </p:txBody>
      </p:sp>
      <p:sp>
        <p:nvSpPr>
          <p:cNvPr id="39940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39941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9943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Уменьши 16 в 4 раза.</a:t>
            </a:r>
          </a:p>
        </p:txBody>
      </p:sp>
      <p:sp>
        <p:nvSpPr>
          <p:cNvPr id="40964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40968" name="AutoShape 8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40970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Уменьши 16 на 4.</a:t>
            </a:r>
          </a:p>
        </p:txBody>
      </p:sp>
      <p:sp>
        <p:nvSpPr>
          <p:cNvPr id="41988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41989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Увеличь 7 на 8.</a:t>
            </a:r>
          </a:p>
        </p:txBody>
      </p:sp>
      <p:sp>
        <p:nvSpPr>
          <p:cNvPr id="44036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44037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/>
          <p:cNvSpPr>
            <a:spLocks noChangeArrowheads="1"/>
          </p:cNvSpPr>
          <p:nvPr/>
        </p:nvSpPr>
        <p:spPr bwMode="auto">
          <a:xfrm>
            <a:off x="611188" y="2852738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Увеличь 7 в 8 раз.</a:t>
            </a:r>
          </a:p>
        </p:txBody>
      </p:sp>
      <p:sp>
        <p:nvSpPr>
          <p:cNvPr id="43012" name="WordArt 4"/>
          <p:cNvSpPr>
            <a:spLocks noChangeArrowheads="1" noChangeShapeType="1" noTextEdit="1"/>
          </p:cNvSpPr>
          <p:nvPr/>
        </p:nvSpPr>
        <p:spPr bwMode="auto">
          <a:xfrm>
            <a:off x="539750" y="0"/>
            <a:ext cx="4067175" cy="18002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Задания от</a:t>
            </a:r>
          </a:p>
          <a:p>
            <a:pPr algn="ctr"/>
            <a:r>
              <a:rPr lang="ru-RU" sz="3600" kern="10">
                <a:ln w="12700" cap="rnd">
                  <a:solidFill>
                    <a:srgbClr val="FFFF00"/>
                  </a:solidFill>
                  <a:prstDash val="sysDot"/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 мышонка Моти</a:t>
            </a:r>
          </a:p>
        </p:txBody>
      </p:sp>
      <p:sp>
        <p:nvSpPr>
          <p:cNvPr id="4301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949950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263" y="-674688"/>
            <a:ext cx="3630612" cy="5256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AutoShape 8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132138" y="4797425"/>
            <a:ext cx="1296987" cy="1800225"/>
          </a:xfrm>
          <a:prstGeom prst="actionButtonHome">
            <a:avLst/>
          </a:prstGeom>
          <a:solidFill>
            <a:srgbClr val="9966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395288" y="692150"/>
            <a:ext cx="4032250" cy="2736850"/>
          </a:xfrm>
          <a:prstGeom prst="cloudCallout">
            <a:avLst>
              <a:gd name="adj1" fmla="val 38426"/>
              <a:gd name="adj2" fmla="val 5133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r>
              <a:rPr lang="ru-RU" sz="2800" b="1"/>
              <a:t>У вас получилось!</a:t>
            </a:r>
          </a:p>
          <a:p>
            <a:pPr algn="ctr"/>
            <a:r>
              <a:rPr lang="ru-RU" sz="2800" b="1"/>
              <a:t>Здорово!</a:t>
            </a:r>
          </a:p>
        </p:txBody>
      </p:sp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6100" y="2997200"/>
            <a:ext cx="4608513" cy="3636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76058470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620713"/>
            <a:ext cx="3167062" cy="2649537"/>
          </a:xfrm>
          <a:noFill/>
          <a:ln/>
        </p:spPr>
      </p:pic>
      <p:sp>
        <p:nvSpPr>
          <p:cNvPr id="49157" name="AutoShape 5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20 уменьшить в 4 раза </a:t>
            </a:r>
          </a:p>
          <a:p>
            <a:r>
              <a:rPr lang="ru-RU" sz="2800" b="1"/>
              <a:t>                   и увеличить в 3 раза.</a:t>
            </a:r>
          </a:p>
        </p:txBody>
      </p:sp>
      <p:sp>
        <p:nvSpPr>
          <p:cNvPr id="49158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9159" name="WordArt 7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49160" name="WordArt 8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9 увеличить в 2 раза</a:t>
            </a:r>
          </a:p>
          <a:p>
            <a:r>
              <a:rPr lang="ru-RU" sz="2800" b="1"/>
              <a:t>                     и уменьшить на 9.</a:t>
            </a:r>
          </a:p>
        </p:txBody>
      </p:sp>
      <p:sp>
        <p:nvSpPr>
          <p:cNvPr id="50181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0182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0183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0184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Запишите самое большое </a:t>
            </a:r>
          </a:p>
          <a:p>
            <a:r>
              <a:rPr lang="ru-RU" sz="2800" b="1"/>
              <a:t>                       двузначное число.</a:t>
            </a:r>
          </a:p>
        </p:txBody>
      </p:sp>
      <p:sp>
        <p:nvSpPr>
          <p:cNvPr id="5120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06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1207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1208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60 увеличить на 2 десятка.</a:t>
            </a:r>
          </a:p>
        </p:txBody>
      </p:sp>
      <p:sp>
        <p:nvSpPr>
          <p:cNvPr id="52229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2230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2231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2232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     60 уменьшить на 2 единицы.</a:t>
            </a:r>
          </a:p>
        </p:txBody>
      </p:sp>
      <p:sp>
        <p:nvSpPr>
          <p:cNvPr id="5325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3254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3255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3256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/>
              <a:t> Запиши число, больше 54 на 24.</a:t>
            </a:r>
          </a:p>
        </p:txBody>
      </p:sp>
      <p:sp>
        <p:nvSpPr>
          <p:cNvPr id="54277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4278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4279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4280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/>
              <a:t>Запиши число, </a:t>
            </a:r>
          </a:p>
          <a:p>
            <a:pPr algn="ctr"/>
            <a:r>
              <a:rPr lang="ru-RU" sz="2800" b="1"/>
              <a:t>в котором 4 единицы и 7 десятков.</a:t>
            </a:r>
          </a:p>
        </p:txBody>
      </p:sp>
      <p:sp>
        <p:nvSpPr>
          <p:cNvPr id="55301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5302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5303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5304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Запиши число, меньшее 28 на 9.</a:t>
            </a:r>
          </a:p>
        </p:txBody>
      </p:sp>
      <p:sp>
        <p:nvSpPr>
          <p:cNvPr id="5632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6326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6327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6328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</a:t>
            </a:r>
            <a:r>
              <a:rPr lang="ru-RU" sz="2400" b="1"/>
              <a:t>Из 13 м материи швея сшила  платье </a:t>
            </a:r>
          </a:p>
          <a:p>
            <a:r>
              <a:rPr lang="ru-RU" sz="2400" b="1"/>
              <a:t>     и 4 одинаковых рубашки. На одно платье </a:t>
            </a:r>
          </a:p>
          <a:p>
            <a:r>
              <a:rPr lang="ru-RU" sz="2400" b="1"/>
              <a:t>  пошло 5 м материи. Сколько метров материи </a:t>
            </a:r>
          </a:p>
          <a:p>
            <a:r>
              <a:rPr lang="ru-RU" sz="2400" b="1"/>
              <a:t>                  пошло на одну рубашку?</a:t>
            </a:r>
          </a:p>
        </p:txBody>
      </p:sp>
      <p:sp>
        <p:nvSpPr>
          <p:cNvPr id="57349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7350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7351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7352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AutoShape 4"/>
          <p:cNvSpPr>
            <a:spLocks noChangeArrowheads="1"/>
          </p:cNvSpPr>
          <p:nvPr/>
        </p:nvSpPr>
        <p:spPr bwMode="auto">
          <a:xfrm>
            <a:off x="468313" y="2924175"/>
            <a:ext cx="8137525" cy="273685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800" b="1"/>
              <a:t>             В одном классе 30 учеников, </a:t>
            </a:r>
          </a:p>
          <a:p>
            <a:r>
              <a:rPr lang="ru-RU" sz="2800" b="1"/>
              <a:t>         а в другом на 4 ученика меньше.</a:t>
            </a:r>
          </a:p>
          <a:p>
            <a:r>
              <a:rPr lang="ru-RU" sz="2800" b="1"/>
              <a:t>      Сколько учеников в обоих классах?</a:t>
            </a:r>
          </a:p>
        </p:txBody>
      </p:sp>
      <p:sp>
        <p:nvSpPr>
          <p:cNvPr id="58373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40650" y="5876925"/>
            <a:ext cx="1152525" cy="647700"/>
          </a:xfrm>
          <a:prstGeom prst="actionButtonForwardNex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8374" name="WordArt 6"/>
          <p:cNvSpPr>
            <a:spLocks noChangeArrowheads="1" noChangeShapeType="1" noTextEdit="1"/>
          </p:cNvSpPr>
          <p:nvPr/>
        </p:nvSpPr>
        <p:spPr bwMode="auto">
          <a:xfrm>
            <a:off x="4356100" y="0"/>
            <a:ext cx="4138613" cy="16287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9933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Математический диктант</a:t>
            </a:r>
          </a:p>
        </p:txBody>
      </p:sp>
      <p:sp>
        <p:nvSpPr>
          <p:cNvPr id="58375" name="WordArt 7"/>
          <p:cNvSpPr>
            <a:spLocks noChangeArrowheads="1" noChangeShapeType="1" noTextEdit="1"/>
          </p:cNvSpPr>
          <p:nvPr/>
        </p:nvSpPr>
        <p:spPr bwMode="auto">
          <a:xfrm>
            <a:off x="5076825" y="1844675"/>
            <a:ext cx="3382963" cy="1028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"/>
                <a:cs typeface="Arial"/>
              </a:rPr>
              <a:t>от кота Леопольда</a:t>
            </a:r>
          </a:p>
        </p:txBody>
      </p:sp>
      <p:pic>
        <p:nvPicPr>
          <p:cNvPr id="58376" name="Picture 8" descr="760584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20713"/>
            <a:ext cx="3167062" cy="264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8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20" name="Picture 16" descr="658116_normal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48475"/>
          </a:xfrm>
          <a:noFill/>
          <a:ln/>
        </p:spPr>
      </p:pic>
      <p:sp>
        <p:nvSpPr>
          <p:cNvPr id="47123" name="AutoShape 19"/>
          <p:cNvSpPr>
            <a:spLocks noChangeArrowheads="1"/>
          </p:cNvSpPr>
          <p:nvPr/>
        </p:nvSpPr>
        <p:spPr bwMode="auto">
          <a:xfrm>
            <a:off x="3779838" y="0"/>
            <a:ext cx="2808287" cy="1700213"/>
          </a:xfrm>
          <a:prstGeom prst="cloudCallout">
            <a:avLst>
              <a:gd name="adj1" fmla="val -60514"/>
              <a:gd name="adj2" fmla="val 38046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r>
              <a:rPr lang="ru-RU" b="1" i="1">
                <a:solidFill>
                  <a:srgbClr val="000066"/>
                </a:solidFill>
              </a:rPr>
              <a:t>Любите математику!</a:t>
            </a:r>
          </a:p>
          <a:p>
            <a:pPr algn="ctr"/>
            <a:r>
              <a:rPr lang="ru-RU" b="1" i="1">
                <a:solidFill>
                  <a:srgbClr val="000066"/>
                </a:solidFill>
              </a:rPr>
              <a:t>Учите математику!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733425"/>
          </a:xfrm>
        </p:spPr>
        <p:txBody>
          <a:bodyPr/>
          <a:lstStyle/>
          <a:p>
            <a:r>
              <a:rPr lang="ru-RU" sz="4000"/>
              <a:t>Источники Интернета: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8054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/>
              <a:t>Оформление 1 слайда - </a:t>
            </a:r>
            <a:r>
              <a:rPr lang="ru-RU" sz="2400">
                <a:hlinkClick r:id="rId2"/>
              </a:rPr>
              <a:t>http://tnv.at.ua/leo.jpg</a:t>
            </a:r>
            <a:r>
              <a:rPr lang="ru-RU" sz="2400"/>
              <a:t> </a:t>
            </a:r>
          </a:p>
          <a:p>
            <a:pPr>
              <a:lnSpc>
                <a:spcPct val="90000"/>
              </a:lnSpc>
            </a:pPr>
            <a:r>
              <a:rPr lang="ru-RU" sz="2400"/>
              <a:t>Кот Леопольд на 2 слайде - </a:t>
            </a:r>
            <a:r>
              <a:rPr lang="ru-RU" sz="2400">
                <a:hlinkClick r:id="rId3"/>
              </a:rPr>
              <a:t>http://rw.foto.radikal.ru/0710/04/ddd0fc32575ct.jpg</a:t>
            </a:r>
            <a:r>
              <a:rPr lang="ru-RU" sz="2400"/>
              <a:t> </a:t>
            </a:r>
          </a:p>
          <a:p>
            <a:pPr>
              <a:lnSpc>
                <a:spcPct val="90000"/>
              </a:lnSpc>
            </a:pPr>
            <a:r>
              <a:rPr lang="ru-RU" sz="2400"/>
              <a:t>Картинка кота Леопольда с мышатами на 3 слайде - </a:t>
            </a:r>
            <a:r>
              <a:rPr lang="ru-RU" sz="2400">
                <a:hlinkClick r:id="rId4"/>
              </a:rPr>
              <a:t>http://fafka.ru/wp-content/uploads/2009/09/leopold-1.png</a:t>
            </a:r>
            <a:endParaRPr lang="ru-RU" sz="2400"/>
          </a:p>
          <a:p>
            <a:pPr>
              <a:lnSpc>
                <a:spcPct val="90000"/>
              </a:lnSpc>
            </a:pPr>
            <a:r>
              <a:rPr lang="ru-RU" sz="2400"/>
              <a:t>Изображения мышонка Мити и мышонка Моти на слайдах 4 -14 и 16 по 28  - </a:t>
            </a:r>
            <a:r>
              <a:rPr lang="ru-RU" sz="2400">
                <a:hlinkClick r:id="rId5"/>
              </a:rPr>
              <a:t>http://i038.radikal.ru/1004/c7/13a493651416.jpg</a:t>
            </a:r>
            <a:r>
              <a:rPr lang="ru-RU" sz="2400"/>
              <a:t> </a:t>
            </a:r>
          </a:p>
          <a:p>
            <a:pPr>
              <a:lnSpc>
                <a:spcPct val="90000"/>
              </a:lnSpc>
            </a:pPr>
            <a:r>
              <a:rPr lang="ru-RU" sz="2400"/>
              <a:t>Изображение мышат на 15 и 29 слайдах - </a:t>
            </a:r>
            <a:r>
              <a:rPr lang="ru-RU" sz="2400">
                <a:hlinkClick r:id="rId5"/>
              </a:rPr>
              <a:t>http://i038.radikal.ru/1004/c7/13a493651416.jpg</a:t>
            </a:r>
            <a:r>
              <a:rPr lang="ru-RU" sz="2400"/>
              <a:t> </a:t>
            </a:r>
          </a:p>
          <a:p>
            <a:pPr>
              <a:lnSpc>
                <a:spcPct val="90000"/>
              </a:lnSpc>
            </a:pPr>
            <a:r>
              <a:rPr lang="ru-RU" sz="2400"/>
              <a:t>Изображение кота Леопольда на 30 -39 слайдах - </a:t>
            </a:r>
            <a:r>
              <a:rPr lang="ru-RU" sz="2400">
                <a:hlinkClick r:id="rId6"/>
              </a:rPr>
              <a:t>http://dompolnajachasa.at.ua/_pu/6/76058470.png</a:t>
            </a:r>
            <a:endParaRPr lang="ru-RU" sz="2400"/>
          </a:p>
          <a:p>
            <a:pPr>
              <a:lnSpc>
                <a:spcPct val="90000"/>
              </a:lnSpc>
            </a:pPr>
            <a:r>
              <a:rPr lang="ru-RU" sz="2400"/>
              <a:t>Картинка на 40 слайде - </a:t>
            </a:r>
            <a:r>
              <a:rPr lang="ru-RU" sz="2400">
                <a:hlinkClick r:id="rId7"/>
              </a:rPr>
              <a:t>http://img.66.ru/image/2ba9385ccd65fbabe01b563c80d1e3d5/47dd6289/0/65/81/658116_normal.jpg</a:t>
            </a:r>
            <a:r>
              <a:rPr lang="ru-RU" sz="2400"/>
              <a:t> </a:t>
            </a:r>
          </a:p>
          <a:p>
            <a:pPr>
              <a:lnSpc>
                <a:spcPct val="90000"/>
              </a:lnSpc>
            </a:pPr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673</Words>
  <Application>Microsoft Office PowerPoint</Application>
  <PresentationFormat>Экран (4:3)</PresentationFormat>
  <Paragraphs>152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Источники Интернета: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Алевтиниус</cp:lastModifiedBy>
  <cp:revision>8</cp:revision>
  <dcterms:created xsi:type="dcterms:W3CDTF">2010-10-24T10:58:24Z</dcterms:created>
  <dcterms:modified xsi:type="dcterms:W3CDTF">2017-03-17T13:41:08Z</dcterms:modified>
</cp:coreProperties>
</file>