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72" r:id="rId2"/>
    <p:sldId id="281" r:id="rId3"/>
    <p:sldId id="298" r:id="rId4"/>
    <p:sldId id="274" r:id="rId5"/>
    <p:sldId id="299" r:id="rId6"/>
    <p:sldId id="273" r:id="rId7"/>
    <p:sldId id="275" r:id="rId8"/>
    <p:sldId id="300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9900FF"/>
    <a:srgbClr val="FF0000"/>
    <a:srgbClr val="CC00FF"/>
    <a:srgbClr val="014EBF"/>
    <a:srgbClr val="0284BE"/>
    <a:srgbClr val="10A3FE"/>
  </p:clrMru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335" autoAdjust="0"/>
  </p:normalViewPr>
  <p:slideViewPr>
    <p:cSldViewPr>
      <p:cViewPr>
        <p:scale>
          <a:sx n="66" d="100"/>
          <a:sy n="66" d="100"/>
        </p:scale>
        <p:origin x="-642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30AD3D5-740A-4F6B-8824-763AD9F315E0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AB37BDB-3BDF-47DC-9A9A-4791782BA7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2000240"/>
            <a:ext cx="6643734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F58E7-5DA0-4CB8-828C-71204A0B9142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F026C-3B53-4004-BDF3-ACC4D79983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515B6-0339-42E9-A9AA-7558FD8C8DD4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10CE0-55BD-4BD6-B0CC-E89F20105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5B147-9E28-4A34-8FAB-8D12DEF69A6E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098F3-20C6-4C8C-B7E6-4DEF37C0C1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7EE24-7933-43F7-9512-C3197A283510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15FF9-D01C-4D9C-8DFE-7F6E5157F4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23C0C-08DF-4DE7-8C01-D865FE14195E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9CE78-7941-44A9-BDFF-A754C1BC25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BB1DB-AD9D-4289-91A9-8F0B16733721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90980-81E7-4130-BFF6-7C673D3AE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11A28-24BB-4801-8E1D-57D66F5FC757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DCF94-75CD-4FF2-BE03-4D6FDF541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2865B-4B8C-457A-84FF-9DDC307A5952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05471-998C-484B-AF4D-AFBFA15E7D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B06CB-D8D6-4B68-BE3A-A669E134B62F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1172E-B841-42C7-A48F-097CB2BC94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9F77E-1A77-4C04-A881-A7987892AD8D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8B1C9-D705-4277-8FC9-DE86E6725B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4E87D-A5D5-48F2-97C9-C6D7E608B532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9D2A3-41E5-4168-B471-BCA9F26294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50923C-98F1-4396-8C5F-CD601679B791}" type="datetimeFigureOut">
              <a:rPr lang="ru-RU"/>
              <a:pPr>
                <a:defRPr/>
              </a:pPr>
              <a:t>08.12.2015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75C4BA-A574-4A73-945D-963EFB1231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ransition>
    <p:pull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Содержимое 3"/>
          <p:cNvSpPr>
            <a:spLocks noGrp="1"/>
          </p:cNvSpPr>
          <p:nvPr>
            <p:ph idx="1"/>
          </p:nvPr>
        </p:nvSpPr>
        <p:spPr>
          <a:xfrm>
            <a:off x="571472" y="1285860"/>
            <a:ext cx="8229600" cy="3308353"/>
          </a:xfrm>
        </p:spPr>
        <p:txBody>
          <a:bodyPr/>
          <a:lstStyle/>
          <a:p>
            <a:pPr algn="ctr">
              <a:buNone/>
            </a:pPr>
            <a:r>
              <a:rPr lang="kk-KZ" sz="6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Критериалды бағалау – оқушы білімін нақты бағалау</a:t>
            </a:r>
            <a:endParaRPr lang="ru-RU" sz="6400" b="1" i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endParaRPr lang="ru-RU" sz="6400" b="1" i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14290"/>
            <a:ext cx="78820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«Санамақ» ойыны әідісімен топқа бөліну.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Pictures\9_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571480"/>
            <a:ext cx="7407810" cy="378621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596" y="4295855"/>
            <a:ext cx="84296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бастаушы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қатысушыларды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– N-</a:t>
            </a:r>
            <a:r>
              <a:rPr lang="kk-KZ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</a:t>
            </a:r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санайды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ші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болған адам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бірінші топқа барады. Келесі </a:t>
            </a:r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ші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екінші топқа барады. т.с.с.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1071546"/>
            <a:ext cx="821536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Сізге сынып оқушыларының үй тапсырмасын, сыныптағы тапсырмаларды, қосымша тапсырмаларды, оқушының сабаққа дайындық жағдайы т.б. жазылған ақпарат берілді. Сол ақпарат бойынша әр оқушының  жұмысын бағалап көріңіз.</a:t>
            </a:r>
            <a:endParaRPr lang="ru-RU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41295" y="28494"/>
            <a:ext cx="72977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№1 Оқуышлардың білім туралы жалпы ақпрарат:</a:t>
            </a: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1" y="714356"/>
          <a:ext cx="8715439" cy="5929356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80495"/>
                <a:gridCol w="1905522"/>
                <a:gridCol w="477394"/>
                <a:gridCol w="401536"/>
                <a:gridCol w="401536"/>
                <a:gridCol w="434046"/>
                <a:gridCol w="667110"/>
                <a:gridCol w="401536"/>
                <a:gridCol w="401536"/>
                <a:gridCol w="401536"/>
                <a:gridCol w="557174"/>
                <a:gridCol w="428628"/>
                <a:gridCol w="500066"/>
                <a:gridCol w="357868"/>
                <a:gridCol w="499728"/>
                <a:gridCol w="499728"/>
              </a:tblGrid>
              <a:tr h="1036586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10Б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Сабаққа дайындығы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Үй тапсырмасы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Сыныптағы жұмысы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тәртібі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endParaRPr lang="kk-KZ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/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Сіздің  бағаңыз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/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Критерий бойынша баға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/>
                </a:tc>
              </a:tr>
              <a:tr h="1437480"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Кітап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Дәптер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Қалам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/>
                </a:tc>
                <a:tc>
                  <a:txBody>
                    <a:bodyPr/>
                    <a:lstStyle/>
                    <a:p>
                      <a:pPr marL="108000" marR="71755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бар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Бар,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бірақ толық емес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жоқ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1-тапсырма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2-тапсырма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3-таспсыма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Тәртіп бұзды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тәртіпті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5529"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</a:tr>
              <a:tr h="3455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Атығай Аяулым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</a:tr>
              <a:tr h="3455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Әбдәлимов Ерали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</a:tr>
              <a:tr h="3455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Байтөре Жансая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</a:tr>
              <a:tr h="3455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Бахтияр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Ержан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</a:tr>
              <a:tr h="6910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Бейбітұлы Әділәли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</a:tr>
              <a:tr h="3455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Бетбай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Дидар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</a:tr>
              <a:tr h="6910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Қуанышбекова Сәбина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/>
                </a:tc>
              </a:tr>
            </a:tbl>
          </a:graphicData>
        </a:graphic>
      </p:graphicFrame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525963"/>
          </a:xfrm>
        </p:spPr>
        <p:txBody>
          <a:bodyPr/>
          <a:lstStyle/>
          <a:p>
            <a:pPr lvl="0"/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Неліктен осы бағаны қойдыңыз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/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kk-KZ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бағалаған кезде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қандай сезімде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болдыңыз?</a:t>
            </a:r>
            <a:endParaRPr lang="ru-RU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Сіздің сабағыңызда оқушылар 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үшін баға алғанын біледі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Қалай және қайдан біледі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3" name="Text Box 18"/>
          <p:cNvSpPr txBox="1">
            <a:spLocks noChangeArrowheads="1"/>
          </p:cNvSpPr>
          <p:nvPr/>
        </p:nvSpPr>
        <p:spPr bwMode="auto">
          <a:xfrm>
            <a:off x="571472" y="2714620"/>
            <a:ext cx="8207375" cy="720134"/>
          </a:xfrm>
          <a:prstGeom prst="rect">
            <a:avLst/>
          </a:prstGeom>
          <a:noFill/>
          <a:ln w="76200" cmpd="tri">
            <a:solidFill>
              <a:srgbClr val="FF33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kk-KZ" sz="4000" b="1" i="1" dirty="0">
                <a:solidFill>
                  <a:srgbClr val="800000"/>
                </a:solidFill>
                <a:latin typeface="Georgia" pitchFamily="18" charset="0"/>
              </a:rPr>
              <a:t>Сергіту сәті:</a:t>
            </a:r>
            <a:endParaRPr lang="ru-RU" sz="4000" b="1" i="1" dirty="0">
              <a:solidFill>
                <a:srgbClr val="80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500042"/>
          <a:ext cx="8643999" cy="5279401"/>
        </p:xfrm>
        <a:graphic>
          <a:graphicData uri="http://schemas.openxmlformats.org/drawingml/2006/table">
            <a:tbl>
              <a:tblPr/>
              <a:tblGrid>
                <a:gridCol w="379173"/>
                <a:gridCol w="1871031"/>
                <a:gridCol w="379173"/>
                <a:gridCol w="379173"/>
                <a:gridCol w="430503"/>
                <a:gridCol w="490037"/>
                <a:gridCol w="728617"/>
                <a:gridCol w="379173"/>
                <a:gridCol w="379173"/>
                <a:gridCol w="513301"/>
                <a:gridCol w="571504"/>
                <a:gridCol w="428628"/>
                <a:gridCol w="500066"/>
                <a:gridCol w="428628"/>
                <a:gridCol w="428628"/>
                <a:gridCol w="357191"/>
              </a:tblGrid>
              <a:tr h="384306">
                <a:tc rowSpan="3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дискриптор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Сабаққа </a:t>
                      </a:r>
                      <a:r>
                        <a:rPr lang="kk-KZ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дайын-дығы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Үй тапсырмасы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Сыныптағы жұмысы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тәртібі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Жалпы  ұпай саны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Сіздің  бағаңыз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Критерий бойынша</a:t>
                      </a:r>
                      <a:endParaRPr lang="kk-KZ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3892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Кітап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Дәптер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Қалам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Бар, дұрыс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Бар, бірақ дұрыс емес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жоқ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1-тапсырма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2-тапсырма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3-таспсыма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Тәртіп бұзды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тәртіпті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0583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1-2</a:t>
                      </a: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1-3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Атығай Аяулым</a:t>
                      </a: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Әбдәлимов Ерали</a:t>
                      </a: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Байтөре Жансая</a:t>
                      </a: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Бахтияр Ержан</a:t>
                      </a: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Бейбітұлы Әділәли</a:t>
                      </a: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05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Бетбай Дидар</a:t>
                      </a: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15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Қуанышбекова Сәбина</a:t>
                      </a:r>
                    </a:p>
                  </a:txBody>
                  <a:tcPr marL="66301" marR="6630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+</a:t>
                      </a: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6301" marR="6630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000110"/>
          <a:ext cx="6929486" cy="4710135"/>
        </p:xfrm>
        <a:graphic>
          <a:graphicData uri="http://schemas.openxmlformats.org/drawingml/2006/table">
            <a:tbl>
              <a:tblPr/>
              <a:tblGrid>
                <a:gridCol w="3593268"/>
                <a:gridCol w="3336218"/>
              </a:tblGrid>
              <a:tr h="942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Ұпай</a:t>
                      </a:r>
                      <a:endParaRPr lang="ru-RU" sz="32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158750" algn="ctr">
                        <a:spcAft>
                          <a:spcPts val="0"/>
                        </a:spcAft>
                      </a:pPr>
                      <a:r>
                        <a:rPr lang="kk-KZ" sz="32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Баға</a:t>
                      </a:r>
                      <a:endParaRPr lang="ru-RU" sz="32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42027">
                <a:tc>
                  <a:txBody>
                    <a:bodyPr/>
                    <a:lstStyle/>
                    <a:p>
                      <a:pPr indent="21590" algn="ctr">
                        <a:spcAft>
                          <a:spcPts val="0"/>
                        </a:spcAft>
                      </a:pPr>
                      <a:r>
                        <a:rPr lang="kk-KZ" sz="32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11 - 12</a:t>
                      </a:r>
                      <a:endParaRPr lang="ru-RU" sz="32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«5»</a:t>
                      </a:r>
                      <a:endParaRPr lang="ru-RU" sz="3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42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32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– 1</a:t>
                      </a:r>
                      <a:r>
                        <a:rPr lang="kk-KZ" sz="32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32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kk-KZ" sz="3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3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42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– 6</a:t>
                      </a:r>
                      <a:endParaRPr lang="ru-RU" sz="32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«3»</a:t>
                      </a:r>
                      <a:endParaRPr lang="ru-RU" sz="3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42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b="1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 – 2</a:t>
                      </a:r>
                      <a:endParaRPr lang="ru-RU" sz="32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2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«2»</a:t>
                      </a:r>
                      <a:endParaRPr lang="ru-RU" sz="3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48933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Дискриптор.     Бағалау критериі.</a:t>
            </a: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42844" y="5669837"/>
            <a:ext cx="89297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2225"/>
            <a:r>
              <a:rPr lang="kk-KZ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Осы дискрипторды пайдаланып, көрсетілген критерийлер бойынша алдынғы оқушыларды тағы бір рет бағалап көріңіз.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715140" y="3523308"/>
            <a:ext cx="2286016" cy="14773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2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Қолдарыңыздағы парақты осы слайттағы ақпаратпен  толықтырыңыз.</a:t>
            </a:r>
            <a:endParaRPr kumimoji="0" lang="kk-KZ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</p:spPr>
        <p:txBody>
          <a:bodyPr>
            <a:normAutofit/>
          </a:bodyPr>
          <a:lstStyle/>
          <a:p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лексия</a:t>
            </a: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аты-жөніңіз 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_______________________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2000240"/>
          <a:ext cx="8001055" cy="3154256"/>
        </p:xfrm>
        <a:graphic>
          <a:graphicData uri="http://schemas.openxmlformats.org/drawingml/2006/table">
            <a:tbl>
              <a:tblPr/>
              <a:tblGrid>
                <a:gridCol w="414370"/>
                <a:gridCol w="3629224"/>
                <a:gridCol w="3957461"/>
              </a:tblGrid>
              <a:tr h="1892554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endParaRPr lang="kk-KZ" sz="32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851" marR="63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3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</a:rPr>
                        <a:t>Жұмыстың екі ұнаған тұсын жазыңыз. </a:t>
                      </a:r>
                      <a:endParaRPr lang="ru-RU" sz="32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851" marR="63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32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</a:rPr>
                        <a:t>Нені жақсарту керек деп санайсыз?</a:t>
                      </a:r>
                      <a:endParaRPr lang="ru-RU" sz="32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851" marR="63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851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32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3200">
                        <a:solidFill>
                          <a:srgbClr val="0000F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851" marR="63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endParaRPr lang="kk-KZ" sz="3200">
                        <a:solidFill>
                          <a:srgbClr val="0000F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851" marR="63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endParaRPr lang="kk-KZ" sz="3200">
                        <a:solidFill>
                          <a:srgbClr val="0000F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851" marR="63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851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320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3200">
                        <a:solidFill>
                          <a:srgbClr val="0000F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851" marR="63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endParaRPr lang="kk-KZ" sz="3200">
                        <a:solidFill>
                          <a:srgbClr val="0000F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851" marR="63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endParaRPr lang="kk-KZ" sz="3200" dirty="0">
                        <a:solidFill>
                          <a:srgbClr val="0000FF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3851" marR="63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ЦВЕТОЧНАЯ РАМ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ЦВЕТОЧНАЯ РАМКА</Template>
  <TotalTime>1052</TotalTime>
  <Words>458</Words>
  <Application>Microsoft Office PowerPoint</Application>
  <PresentationFormat>Экран (4:3)</PresentationFormat>
  <Paragraphs>257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Презентация ЦВЕТОЧНАЯ РАМКА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Рефлексия: аты-жөніңіз _______________________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Admin</cp:lastModifiedBy>
  <cp:revision>79</cp:revision>
  <dcterms:created xsi:type="dcterms:W3CDTF">2011-07-24T02:14:37Z</dcterms:created>
  <dcterms:modified xsi:type="dcterms:W3CDTF">2015-12-08T06:32:57Z</dcterms:modified>
</cp:coreProperties>
</file>