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  <p:sldId id="259" r:id="rId7"/>
    <p:sldId id="258" r:id="rId8"/>
    <p:sldId id="260" r:id="rId9"/>
    <p:sldId id="262" r:id="rId10"/>
    <p:sldId id="263" r:id="rId11"/>
    <p:sldId id="264" r:id="rId12"/>
    <p:sldId id="261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FA8B0-DE38-43F9-9842-A57EC5F77D0E}" type="datetimeFigureOut">
              <a:rPr lang="ru-RU"/>
              <a:pPr>
                <a:defRPr/>
              </a:pPr>
              <a:t>18.03.2017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7DC0C-CED5-4762-8E80-357B711110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305E6-899D-4357-8A01-863C65E10AD7}" type="datetimeFigureOut">
              <a:rPr lang="ru-RU"/>
              <a:pPr>
                <a:defRPr/>
              </a:pPr>
              <a:t>18.03.2017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9979B-0A00-41C6-B670-BE31BF0E82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AF1D3-9076-481C-B8EA-BE9C9176378D}" type="datetimeFigureOut">
              <a:rPr lang="ru-RU"/>
              <a:pPr>
                <a:defRPr/>
              </a:pPr>
              <a:t>18.03.2017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41EC8-8AF6-4BC0-9D26-0AB7B68DF9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CF6A1-AEB2-413A-95EE-2A335176E93C}" type="datetimeFigureOut">
              <a:rPr lang="ru-RU"/>
              <a:pPr>
                <a:defRPr/>
              </a:pPr>
              <a:t>18.03.2017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0F7D7-B741-4D64-8B99-189BD950A4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85B8D-2982-47B7-9D51-EB9F25AAB9AF}" type="datetimeFigureOut">
              <a:rPr lang="ru-RU"/>
              <a:pPr>
                <a:defRPr/>
              </a:pPr>
              <a:t>18.03.2017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A44B2-BC97-41E4-BFB9-12A948EC2A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A3C13-A043-4CC8-863C-A193A9ED5071}" type="datetimeFigureOut">
              <a:rPr lang="ru-RU"/>
              <a:pPr>
                <a:defRPr/>
              </a:pPr>
              <a:t>18.03.2017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4B9D0-5D93-43DE-BDE5-5559E44125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4711B-53F3-4540-A074-B246D141077A}" type="datetimeFigureOut">
              <a:rPr lang="ru-RU"/>
              <a:pPr>
                <a:defRPr/>
              </a:pPr>
              <a:t>18.03.2017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7ACE7-53B7-49EE-AFE6-DB99ABB97C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EB45B-A63E-4041-A473-C57AB763FC04}" type="datetimeFigureOut">
              <a:rPr lang="ru-RU"/>
              <a:pPr>
                <a:defRPr/>
              </a:pPr>
              <a:t>18.03.2017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481F5-492F-4FE8-9C8D-ED4B7E81B3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5903A-9F8A-46D4-BC55-A9D7A5FE3536}" type="datetimeFigureOut">
              <a:rPr lang="ru-RU"/>
              <a:pPr>
                <a:defRPr/>
              </a:pPr>
              <a:t>18.03.2017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38260-800C-40EB-A53B-5C138743C3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A318E-5A82-47CD-AB6F-0404D516A7E1}" type="datetimeFigureOut">
              <a:rPr lang="ru-RU"/>
              <a:pPr>
                <a:defRPr/>
              </a:pPr>
              <a:t>18.03.2017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412A8-FF86-4288-B02B-5C0528DAC8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E1609-5964-4A8E-BD86-490AF0E39FB4}" type="datetimeFigureOut">
              <a:rPr lang="ru-RU"/>
              <a:pPr>
                <a:defRPr/>
              </a:pPr>
              <a:t>18.03.2017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CD002-9CEF-49FC-819A-D009881790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FFF75E-05EA-49F4-A58C-F8D5CC255485}" type="datetimeFigureOut">
              <a:rPr lang="ru-RU"/>
              <a:pPr>
                <a:defRPr/>
              </a:pPr>
              <a:t>18.03.2017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B2CF9D3-D672-4AF6-BFFC-3AAD30CC5C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5" r:id="rId3"/>
    <p:sldLayoutId id="2147483682" r:id="rId4"/>
    <p:sldLayoutId id="2147483681" r:id="rId5"/>
    <p:sldLayoutId id="2147483680" r:id="rId6"/>
    <p:sldLayoutId id="2147483679" r:id="rId7"/>
    <p:sldLayoutId id="2147483678" r:id="rId8"/>
    <p:sldLayoutId id="2147483686" r:id="rId9"/>
    <p:sldLayoutId id="2147483677" r:id="rId10"/>
    <p:sldLayoutId id="2147483676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504937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504937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504937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504937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504937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504937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504937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504937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504937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504937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87675" y="5084763"/>
            <a:ext cx="5637213" cy="882650"/>
          </a:xfrm>
        </p:spPr>
        <p:txBody>
          <a:bodyPr/>
          <a:lstStyle/>
          <a:p>
            <a:r>
              <a:rPr lang="ru-RU" smtClean="0"/>
              <a:t>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63" y="3132138"/>
            <a:ext cx="7175500" cy="1793875"/>
          </a:xfrm>
        </p:spPr>
        <p:txBody>
          <a:bodyPr/>
          <a:lstStyle/>
          <a:p>
            <a:pPr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411760" y="505122"/>
            <a:ext cx="4032448" cy="246221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ГТО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2967335"/>
            <a:ext cx="7925317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Готов к Труду и Обороне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56791" y="332656"/>
            <a:ext cx="548098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Что такое ГТО ?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4300" y="3429000"/>
            <a:ext cx="4956175" cy="329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Содержимое 2"/>
          <p:cNvSpPr>
            <a:spLocks noGrp="1"/>
          </p:cNvSpPr>
          <p:nvPr/>
        </p:nvSpPr>
        <p:spPr bwMode="auto">
          <a:xfrm>
            <a:off x="2581275" y="1189038"/>
            <a:ext cx="6299200" cy="210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 typeface="Arial" charset="0"/>
              <a:buNone/>
            </a:pPr>
            <a:r>
              <a:rPr lang="ru-RU" sz="3200" b="1">
                <a:solidFill>
                  <a:srgbClr val="002060"/>
                </a:solidFill>
                <a:latin typeface="Calibri" pitchFamily="34" charset="0"/>
              </a:rPr>
              <a:t>Общероссийское движение «Готов к труду и обороне» -  программа физкультурной подготовки.</a:t>
            </a:r>
          </a:p>
        </p:txBody>
      </p:sp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163" y="2111375"/>
            <a:ext cx="3357562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sp>
        <p:nvSpPr>
          <p:cNvPr id="15362" name="Объект 2"/>
          <p:cNvSpPr>
            <a:spLocks noGrp="1"/>
          </p:cNvSpPr>
          <p:nvPr>
            <p:ph sz="quarter" idx="13"/>
          </p:nvPr>
        </p:nvSpPr>
        <p:spPr>
          <a:xfrm>
            <a:off x="6203950" y="1700213"/>
            <a:ext cx="2689225" cy="4699000"/>
          </a:xfrm>
        </p:spPr>
        <p:txBody>
          <a:bodyPr/>
          <a:lstStyle/>
          <a:p>
            <a:pPr>
              <a:buFont typeface="Georgia" pitchFamily="18" charset="0"/>
              <a:buNone/>
            </a:pPr>
            <a:r>
              <a:rPr lang="ru-RU" sz="2800" smtClean="0"/>
              <a:t>Существовала программа с 1931 по 1991 год. </a:t>
            </a:r>
          </a:p>
          <a:p>
            <a:pPr>
              <a:buFont typeface="Georgia" pitchFamily="18" charset="0"/>
              <a:buNone/>
            </a:pPr>
            <a:endParaRPr lang="ru-RU" sz="2800" smtClean="0"/>
          </a:p>
          <a:p>
            <a:pPr>
              <a:buFont typeface="Georgia" pitchFamily="18" charset="0"/>
              <a:buNone/>
            </a:pPr>
            <a:r>
              <a:rPr lang="ru-RU" sz="2800" smtClean="0"/>
              <a:t>С 2010 года программа начала свое возрождени.</a:t>
            </a:r>
          </a:p>
          <a:p>
            <a:endParaRPr lang="ru-RU" sz="2800" smtClean="0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2089150"/>
            <a:ext cx="6096000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322388" y="188913"/>
            <a:ext cx="5949950" cy="9223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Из истории ГТО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38" y="1528763"/>
            <a:ext cx="3746500" cy="527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Прямоугольник 1"/>
          <p:cNvSpPr>
            <a:spLocks noChangeArrowheads="1"/>
          </p:cNvSpPr>
          <p:nvPr/>
        </p:nvSpPr>
        <p:spPr bwMode="auto">
          <a:xfrm>
            <a:off x="3779838" y="1268413"/>
            <a:ext cx="5113337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002060"/>
                </a:solidFill>
                <a:latin typeface="Trebuchet MS" pitchFamily="34" charset="0"/>
              </a:rPr>
              <a:t>Охватывала население в возрасте от 10 до 60 лет.</a:t>
            </a:r>
          </a:p>
          <a:p>
            <a:endParaRPr lang="ru-RU" sz="2400">
              <a:solidFill>
                <a:srgbClr val="002060"/>
              </a:solidFill>
              <a:latin typeface="Trebuchet MS" pitchFamily="34" charset="0"/>
            </a:endParaRPr>
          </a:p>
          <a:p>
            <a:r>
              <a:rPr lang="ru-RU" sz="2400">
                <a:solidFill>
                  <a:srgbClr val="002060"/>
                </a:solidFill>
                <a:latin typeface="Trebuchet MS" pitchFamily="34" charset="0"/>
              </a:rPr>
              <a:t>Необходимо было сдать определенные нормативы по физ.подготовке.</a:t>
            </a:r>
          </a:p>
          <a:p>
            <a:endParaRPr lang="ru-RU" sz="2400">
              <a:solidFill>
                <a:srgbClr val="002060"/>
              </a:solidFill>
              <a:latin typeface="Trebuchet MS" pitchFamily="34" charset="0"/>
            </a:endParaRPr>
          </a:p>
          <a:p>
            <a:r>
              <a:rPr lang="ru-RU" sz="2400">
                <a:solidFill>
                  <a:srgbClr val="002060"/>
                </a:solidFill>
                <a:latin typeface="Trebuchet MS" pitchFamily="34" charset="0"/>
              </a:rPr>
              <a:t>Сдавать нужно было такие виды упражнений, как бег, прыжки в длину и в высоту, плавание, метание мяча, лыжные гонки, подтягивание на перекладине, стрельба, велокросс, туристский поход и др.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03350" y="188913"/>
            <a:ext cx="6408738" cy="9223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Из истории ГТО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5694363" y="1773238"/>
            <a:ext cx="3222625" cy="4727575"/>
          </a:xfrm>
        </p:spPr>
      </p:pic>
      <p:sp>
        <p:nvSpPr>
          <p:cNvPr id="17411" name="Прямоугольник 3"/>
          <p:cNvSpPr>
            <a:spLocks noChangeArrowheads="1"/>
          </p:cNvSpPr>
          <p:nvPr/>
        </p:nvSpPr>
        <p:spPr bwMode="auto">
          <a:xfrm>
            <a:off x="539750" y="260350"/>
            <a:ext cx="5400675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rgbClr val="002060"/>
                </a:solidFill>
                <a:latin typeface="Trebuchet MS" pitchFamily="34" charset="0"/>
              </a:rPr>
              <a:t>Простота и общедоступность физических упражнений и видов спорта, включенных в нормативы ГТО, их очевидная польза для укрепления здоровья сделали его популярным среди населения и особенно среди молодежи. </a:t>
            </a: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3800475"/>
            <a:ext cx="3998913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288" y="404813"/>
            <a:ext cx="4968875" cy="6103937"/>
          </a:xfrm>
        </p:spPr>
        <p:txBody>
          <a:bodyPr rtlCol="0">
            <a:normAutofit lnSpcReduction="10000"/>
          </a:bodyPr>
          <a:lstStyle/>
          <a:p>
            <a:pPr indent="-18288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Сдача нормативов подтверждалась особыми значками. Чтобы получить такой значок, нужно было выполнить заданный набор требований, например: пробежать на скорость 30 метров, подтянуться определённое количество раз, пройти на лыжах 2 км.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зависимости от уровня достижений сдающие нормативы каждой ступени награждались золотым или серебряным значком </a:t>
            </a:r>
          </a:p>
        </p:txBody>
      </p:sp>
      <p:pic>
        <p:nvPicPr>
          <p:cNvPr id="18435" name="Picture 2" descr="Общество - Аргументы.р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3862388"/>
            <a:ext cx="3529012" cy="264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1863" y="20638"/>
            <a:ext cx="2546350" cy="377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945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477000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Прямоугольник 4"/>
          <p:cNvSpPr>
            <a:spLocks noChangeArrowheads="1"/>
          </p:cNvSpPr>
          <p:nvPr/>
        </p:nvSpPr>
        <p:spPr bwMode="auto">
          <a:xfrm>
            <a:off x="684213" y="4657725"/>
            <a:ext cx="6551612" cy="265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ru-RU" sz="3200" b="1">
                <a:latin typeface="Calibri" pitchFamily="34" charset="0"/>
              </a:rPr>
              <a:t>Те, кто сдавал нормативы в течение нескольких лет, получали значок «Почётный значок ГТО».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ru-RU" sz="320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19460" name="Picture 5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/>
          <a:srcRect/>
          <a:stretch>
            <a:fillRect/>
          </a:stretch>
        </p:blipFill>
        <p:spPr>
          <a:xfrm>
            <a:off x="6804025" y="42863"/>
            <a:ext cx="1828800" cy="2286000"/>
          </a:xfrm>
        </p:spPr>
      </p:pic>
      <p:pic>
        <p:nvPicPr>
          <p:cNvPr id="19461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61138" y="2341563"/>
            <a:ext cx="2582862" cy="231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sp>
        <p:nvSpPr>
          <p:cNvPr id="20482" name="Объект 2"/>
          <p:cNvSpPr>
            <a:spLocks noGrp="1"/>
          </p:cNvSpPr>
          <p:nvPr>
            <p:ph sz="quarter" idx="13"/>
          </p:nvPr>
        </p:nvSpPr>
        <p:spPr>
          <a:xfrm>
            <a:off x="1547813" y="1776413"/>
            <a:ext cx="7121525" cy="3687762"/>
          </a:xfrm>
        </p:spPr>
        <p:txBody>
          <a:bodyPr/>
          <a:lstStyle/>
          <a:p>
            <a:r>
              <a:rPr lang="ru-RU" sz="2400" smtClean="0">
                <a:solidFill>
                  <a:srgbClr val="002060"/>
                </a:solidFill>
              </a:rPr>
              <a:t>Так звучал лозунг, вдохновлявший миллионы советских граждан на ежедневные занятия физкультурой, спортом, утренней гимнастикой. </a:t>
            </a:r>
          </a:p>
          <a:p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53129"/>
            <a:ext cx="7776864" cy="172354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3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ea typeface="+mj-ea"/>
                <a:cs typeface="+mj-cs"/>
              </a:rPr>
              <a:t>«От значка ГТО – к олимпийской медали!» </a:t>
            </a:r>
            <a:endParaRPr lang="ru-RU" dirty="0">
              <a:latin typeface="+mn-lt"/>
              <a:cs typeface="+mn-cs"/>
            </a:endParaRP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163" y="3716338"/>
            <a:ext cx="5278437" cy="31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Прямоугольник 4"/>
          <p:cNvSpPr>
            <a:spLocks noChangeArrowheads="1"/>
          </p:cNvSpPr>
          <p:nvPr/>
        </p:nvSpPr>
        <p:spPr bwMode="auto">
          <a:xfrm>
            <a:off x="5651500" y="3357563"/>
            <a:ext cx="3276600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002060"/>
                </a:solidFill>
                <a:latin typeface="Calibri" pitchFamily="34" charset="0"/>
              </a:rPr>
              <a:t>Получение и дальнейшее ношение значка ГТО было почетным, обеспечивало дорогу в большой    спорт.</a:t>
            </a:r>
          </a:p>
          <a:p>
            <a:pPr algn="ctr"/>
            <a:r>
              <a:rPr lang="ru-RU" sz="2000" b="1">
                <a:solidFill>
                  <a:srgbClr val="002060"/>
                </a:solidFill>
                <a:latin typeface="Calibri" pitchFamily="34" charset="0"/>
              </a:rPr>
              <a:t> В былые времена его наличие говорило о том, что перед вами человек, который старается быть гармонично развитой личностью</a:t>
            </a:r>
            <a:endParaRPr lang="ru-RU" sz="2000" b="1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992188"/>
            <a:ext cx="8628063" cy="5842000"/>
          </a:xfrm>
        </p:spPr>
      </p:pic>
      <p:sp>
        <p:nvSpPr>
          <p:cNvPr id="4" name="Прямоугольник 3"/>
          <p:cNvSpPr/>
          <p:nvPr/>
        </p:nvSpPr>
        <p:spPr>
          <a:xfrm>
            <a:off x="900113" y="60325"/>
            <a:ext cx="72009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Плакаты ГТО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107950" y="1052513"/>
            <a:ext cx="8856663" cy="5073650"/>
          </a:xfrm>
        </p:spPr>
      </p:pic>
      <p:sp>
        <p:nvSpPr>
          <p:cNvPr id="4" name="Прямоугольник 3"/>
          <p:cNvSpPr/>
          <p:nvPr/>
        </p:nvSpPr>
        <p:spPr>
          <a:xfrm>
            <a:off x="2051050" y="9525"/>
            <a:ext cx="5300663" cy="922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Плакаты ГТО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550" y="404813"/>
            <a:ext cx="6985000" cy="3802062"/>
          </a:xfrm>
        </p:spPr>
        <p:txBody>
          <a:bodyPr rtlCol="0">
            <a:normAutofit/>
          </a:bodyPr>
          <a:lstStyle/>
          <a:p>
            <a:pPr marL="342900" indent="-342900" algn="ctr" fontAlgn="auto"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700" dirty="0">
                <a:solidFill>
                  <a:srgbClr val="002060"/>
                </a:solidFill>
                <a:latin typeface="Calibri"/>
              </a:rPr>
              <a:t>Во времена обязательных нормативов ГТО граждане СССР </a:t>
            </a:r>
            <a:r>
              <a:rPr lang="ru-RU" sz="2700" b="1" dirty="0">
                <a:solidFill>
                  <a:srgbClr val="002060"/>
                </a:solidFill>
                <a:latin typeface="Calibri"/>
              </a:rPr>
              <a:t>претендовали на медали </a:t>
            </a:r>
            <a:r>
              <a:rPr lang="ru-RU" sz="2700" dirty="0">
                <a:solidFill>
                  <a:srgbClr val="002060"/>
                </a:solidFill>
                <a:latin typeface="Calibri"/>
              </a:rPr>
              <a:t>на многих международных соревнованиях, становились рекордсменами </a:t>
            </a:r>
            <a:r>
              <a:rPr lang="ru-RU" sz="2700" b="1" dirty="0">
                <a:solidFill>
                  <a:srgbClr val="002060"/>
                </a:solidFill>
                <a:latin typeface="Calibri"/>
              </a:rPr>
              <a:t>почти во всех видах спорта.</a:t>
            </a:r>
          </a:p>
          <a:p>
            <a:pPr marL="342900" indent="-342900" algn="ctr" fontAlgn="auto"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700" dirty="0">
                <a:solidFill>
                  <a:srgbClr val="002060"/>
                </a:solidFill>
                <a:latin typeface="Calibri"/>
              </a:rPr>
              <a:t>К началу 1976 года свыше 220 миллионов человек имели значки </a:t>
            </a:r>
            <a:r>
              <a:rPr lang="ru-RU" sz="2700" b="1" dirty="0">
                <a:solidFill>
                  <a:srgbClr val="002060"/>
                </a:solidFill>
                <a:latin typeface="Calibri"/>
              </a:rPr>
              <a:t>ГТО.</a:t>
            </a:r>
            <a:r>
              <a:rPr lang="ru-RU" sz="2700" dirty="0">
                <a:solidFill>
                  <a:srgbClr val="002060"/>
                </a:solidFill>
                <a:latin typeface="Calibri"/>
              </a:rPr>
              <a:t>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3549650"/>
            <a:ext cx="4860925" cy="330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8" y="3357563"/>
            <a:ext cx="1938337" cy="270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29463" y="3621088"/>
            <a:ext cx="1989137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624138" y="349250"/>
            <a:ext cx="6400800" cy="3473450"/>
          </a:xfrm>
        </p:spPr>
        <p:txBody>
          <a:bodyPr rtlCol="0">
            <a:normAutofit/>
          </a:bodyPr>
          <a:lstStyle/>
          <a:p>
            <a:pPr marL="342900" indent="-342900" algn="ctr" fontAlgn="auto"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3000" dirty="0">
                <a:solidFill>
                  <a:srgbClr val="002060"/>
                </a:solidFill>
                <a:latin typeface="Calibri"/>
              </a:rPr>
              <a:t>В </a:t>
            </a:r>
            <a:r>
              <a:rPr lang="ru-RU" sz="3000" dirty="0" smtClean="0">
                <a:solidFill>
                  <a:srgbClr val="002060"/>
                </a:solidFill>
                <a:latin typeface="Calibri"/>
              </a:rPr>
              <a:t>90 – е годы, </a:t>
            </a:r>
            <a:r>
              <a:rPr lang="ru-RU" sz="3000" dirty="0">
                <a:solidFill>
                  <a:srgbClr val="002060"/>
                </a:solidFill>
                <a:latin typeface="Calibri"/>
              </a:rPr>
              <a:t>комплекс ГТО был предан забвению, что существенно   отразилось на физической подготовке граждан и, в первую очередь, молодежи.</a:t>
            </a:r>
          </a:p>
          <a:p>
            <a:pPr marL="342900" indent="-342900" algn="ctr" fontAlgn="auto"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endParaRPr lang="ru-RU" sz="3000" dirty="0">
              <a:solidFill>
                <a:prstClr val="black"/>
              </a:solidFill>
              <a:latin typeface="Calibri"/>
            </a:endParaRP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7950" y="4441825"/>
            <a:ext cx="24479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25" y="4365625"/>
            <a:ext cx="2667000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85975" y="4179888"/>
            <a:ext cx="42862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666875"/>
            <a:ext cx="3335338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2450" y="11113"/>
            <a:ext cx="2228850" cy="186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44938" y="1111250"/>
            <a:ext cx="5184775" cy="5041900"/>
          </a:xfrm>
        </p:spPr>
        <p:txBody>
          <a:bodyPr rtlCol="0">
            <a:normAutofit/>
          </a:bodyPr>
          <a:lstStyle/>
          <a:p>
            <a:pPr marL="342900" indent="-342900" fontAlgn="auto"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ru-RU" sz="2500" b="1" u="sng" dirty="0">
                <a:solidFill>
                  <a:srgbClr val="002060"/>
                </a:solidFill>
                <a:latin typeface="Calibri"/>
              </a:rPr>
              <a:t>По Указу Президента РФ с 1 сентября 2014 года </a:t>
            </a:r>
            <a:r>
              <a:rPr lang="ru-RU" sz="2500" b="1" dirty="0">
                <a:solidFill>
                  <a:srgbClr val="002060"/>
                </a:solidFill>
                <a:latin typeface="Calibri"/>
              </a:rPr>
              <a:t>в нашей стране вводится Всероссийский физкультурно-спортивный комплекс «Готов к труду и обороне» (ГТО) для решения проблемы продвижения ценностей здорового образа жизни и укрепления здоровья детей. </a:t>
            </a:r>
          </a:p>
          <a:p>
            <a:pPr indent="-182880" fontAlgn="auto">
              <a:buClr>
                <a:schemeClr val="accent6">
                  <a:lumMod val="75000"/>
                </a:schemeClr>
              </a:buClr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2988" y="188913"/>
            <a:ext cx="6913562" cy="9223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В наши дни ГТО.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0538" y="1268413"/>
            <a:ext cx="3311525" cy="472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" y="0"/>
            <a:ext cx="9004300" cy="157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Прямоугольник 4"/>
          <p:cNvSpPr>
            <a:spLocks noChangeArrowheads="1"/>
          </p:cNvSpPr>
          <p:nvPr/>
        </p:nvSpPr>
        <p:spPr bwMode="auto">
          <a:xfrm>
            <a:off x="1042988" y="1196975"/>
            <a:ext cx="7129462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002060"/>
                </a:solidFill>
                <a:latin typeface="Trebuchet MS" pitchFamily="34" charset="0"/>
              </a:rPr>
              <a:t>* Обновленная расшифровка ГТО звучит как: «Горжусь тобой, Отечество!» </a:t>
            </a:r>
          </a:p>
          <a:p>
            <a:r>
              <a:rPr lang="ru-RU" sz="2800">
                <a:solidFill>
                  <a:srgbClr val="002060"/>
                </a:solidFill>
                <a:latin typeface="Trebuchet MS" pitchFamily="34" charset="0"/>
              </a:rPr>
              <a:t>* Это название-призыв оказалось более личным, более теплым, в нем напрямую упоминается святое для русского человека слово «Отечество.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210050"/>
            <a:ext cx="4103688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6950" y="4210050"/>
            <a:ext cx="3797300" cy="253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6675" y="188913"/>
            <a:ext cx="5905500" cy="9223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Ступени ГТО.</a:t>
            </a:r>
          </a:p>
        </p:txBody>
      </p:sp>
      <p:sp>
        <p:nvSpPr>
          <p:cNvPr id="27650" name="Прямоугольник 4"/>
          <p:cNvSpPr>
            <a:spLocks noChangeArrowheads="1"/>
          </p:cNvSpPr>
          <p:nvPr/>
        </p:nvSpPr>
        <p:spPr bwMode="auto">
          <a:xfrm>
            <a:off x="1336675" y="1268413"/>
            <a:ext cx="6835775" cy="327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ru-RU" sz="2600" b="1">
                <a:solidFill>
                  <a:srgbClr val="000000"/>
                </a:solidFill>
                <a:latin typeface="Times New Roman" pitchFamily="18" charset="0"/>
              </a:rPr>
              <a:t>При сдаче норм ГТО существует несколько ступеней: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en-US" sz="2600" b="1">
                <a:solidFill>
                  <a:srgbClr val="000000"/>
                </a:solidFill>
                <a:latin typeface="Times New Roman" pitchFamily="18" charset="0"/>
              </a:rPr>
              <a:t>I </a:t>
            </a:r>
            <a:r>
              <a:rPr lang="ru-RU" sz="2600" b="1">
                <a:solidFill>
                  <a:srgbClr val="000000"/>
                </a:solidFill>
                <a:latin typeface="Times New Roman" pitchFamily="18" charset="0"/>
              </a:rPr>
              <a:t>ступень – школьники 6-8 лет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en-US" sz="2600" b="1">
                <a:solidFill>
                  <a:srgbClr val="000000"/>
                </a:solidFill>
                <a:latin typeface="Times New Roman" pitchFamily="18" charset="0"/>
              </a:rPr>
              <a:t>II </a:t>
            </a:r>
            <a:r>
              <a:rPr lang="ru-RU" sz="2600" b="1">
                <a:solidFill>
                  <a:srgbClr val="000000"/>
                </a:solidFill>
                <a:latin typeface="Times New Roman" pitchFamily="18" charset="0"/>
              </a:rPr>
              <a:t>ступень – школьники 9-10 лет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en-US" sz="2600" b="1">
                <a:solidFill>
                  <a:srgbClr val="000000"/>
                </a:solidFill>
                <a:latin typeface="Times New Roman" pitchFamily="18" charset="0"/>
              </a:rPr>
              <a:t>III </a:t>
            </a:r>
            <a:r>
              <a:rPr lang="ru-RU" sz="2600" b="1">
                <a:solidFill>
                  <a:srgbClr val="000000"/>
                </a:solidFill>
                <a:latin typeface="Times New Roman" pitchFamily="18" charset="0"/>
              </a:rPr>
              <a:t>ступень – школьники 11-12 лет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en-US" sz="2600" b="1">
                <a:solidFill>
                  <a:srgbClr val="000000"/>
                </a:solidFill>
                <a:latin typeface="Times New Roman" pitchFamily="18" charset="0"/>
              </a:rPr>
              <a:t>IV </a:t>
            </a:r>
            <a:r>
              <a:rPr lang="ru-RU" sz="2600" b="1">
                <a:solidFill>
                  <a:srgbClr val="000000"/>
                </a:solidFill>
                <a:latin typeface="Times New Roman" pitchFamily="18" charset="0"/>
              </a:rPr>
              <a:t>ступень –школьники 13-15 лет</a:t>
            </a:r>
          </a:p>
          <a:p>
            <a:pPr marL="273050" indent="-273050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en-US" sz="2600" b="1">
                <a:solidFill>
                  <a:srgbClr val="000000"/>
                </a:solidFill>
                <a:latin typeface="Times New Roman" pitchFamily="18" charset="0"/>
              </a:rPr>
              <a:t>V </a:t>
            </a:r>
            <a:r>
              <a:rPr lang="ru-RU" sz="2600" b="1">
                <a:solidFill>
                  <a:srgbClr val="000000"/>
                </a:solidFill>
                <a:latin typeface="Times New Roman" pitchFamily="18" charset="0"/>
              </a:rPr>
              <a:t>ступень –школьники 16-17 лет</a:t>
            </a:r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4538663"/>
            <a:ext cx="32099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72025" y="4476750"/>
            <a:ext cx="38100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713" y="188913"/>
            <a:ext cx="5599112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Ступени ГТО для мужчин.</a:t>
            </a:r>
          </a:p>
        </p:txBody>
      </p:sp>
      <p:sp>
        <p:nvSpPr>
          <p:cNvPr id="28674" name="TextBox 4"/>
          <p:cNvSpPr txBox="1">
            <a:spLocks noChangeArrowheads="1"/>
          </p:cNvSpPr>
          <p:nvPr/>
        </p:nvSpPr>
        <p:spPr bwMode="auto">
          <a:xfrm>
            <a:off x="900113" y="2420938"/>
            <a:ext cx="77914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Trebuchet MS" pitchFamily="34" charset="0"/>
              </a:rPr>
              <a:t>6 ступень – мужчины 18 – 29 лет</a:t>
            </a:r>
          </a:p>
          <a:p>
            <a:r>
              <a:rPr lang="ru-RU" sz="3200">
                <a:solidFill>
                  <a:srgbClr val="000000"/>
                </a:solidFill>
                <a:latin typeface="Trebuchet MS" pitchFamily="34" charset="0"/>
              </a:rPr>
              <a:t>7 ступень – мужчины 30 – 39 лет</a:t>
            </a:r>
          </a:p>
          <a:p>
            <a:r>
              <a:rPr lang="ru-RU" sz="3200">
                <a:solidFill>
                  <a:srgbClr val="000000"/>
                </a:solidFill>
                <a:latin typeface="Trebuchet MS" pitchFamily="34" charset="0"/>
              </a:rPr>
              <a:t>8 ступень – мужчины 40 – 49 лет</a:t>
            </a:r>
          </a:p>
          <a:p>
            <a:r>
              <a:rPr lang="ru-RU" sz="3200">
                <a:solidFill>
                  <a:srgbClr val="000000"/>
                </a:solidFill>
                <a:latin typeface="Trebuchet MS" pitchFamily="34" charset="0"/>
              </a:rPr>
              <a:t>9 ступень – мужчины 50 – 59 лет</a:t>
            </a:r>
          </a:p>
          <a:p>
            <a:r>
              <a:rPr lang="ru-RU" sz="3200">
                <a:solidFill>
                  <a:srgbClr val="000000"/>
                </a:solidFill>
                <a:latin typeface="Trebuchet MS" pitchFamily="34" charset="0"/>
              </a:rPr>
              <a:t>10 ступень – мужчины 60 – 69 лет</a:t>
            </a:r>
          </a:p>
          <a:p>
            <a:r>
              <a:rPr lang="ru-RU" sz="3200">
                <a:solidFill>
                  <a:srgbClr val="000000"/>
                </a:solidFill>
                <a:latin typeface="Trebuchet MS" pitchFamily="34" charset="0"/>
              </a:rPr>
              <a:t>11 ступень – мужчины 70 лет и старше.</a:t>
            </a:r>
          </a:p>
          <a:p>
            <a:endParaRPr lang="ru-RU">
              <a:latin typeface="Trebuchet MS" pitchFamily="34" charset="0"/>
            </a:endParaRPr>
          </a:p>
          <a:p>
            <a:endParaRPr lang="ru-RU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813" y="260350"/>
            <a:ext cx="5310187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Ступени ГТО для женщин.</a:t>
            </a:r>
          </a:p>
        </p:txBody>
      </p:sp>
      <p:sp>
        <p:nvSpPr>
          <p:cNvPr id="29698" name="Прямоугольник 4"/>
          <p:cNvSpPr>
            <a:spLocks noChangeArrowheads="1"/>
          </p:cNvSpPr>
          <p:nvPr/>
        </p:nvSpPr>
        <p:spPr bwMode="auto">
          <a:xfrm>
            <a:off x="468313" y="2492375"/>
            <a:ext cx="813593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rgbClr val="000000"/>
                </a:solidFill>
                <a:latin typeface="Trebuchet MS" pitchFamily="34" charset="0"/>
              </a:rPr>
              <a:t>6 ступень – женщины 18 – 29 лет</a:t>
            </a:r>
          </a:p>
          <a:p>
            <a:r>
              <a:rPr lang="ru-RU" sz="3200">
                <a:solidFill>
                  <a:srgbClr val="000000"/>
                </a:solidFill>
                <a:latin typeface="Trebuchet MS" pitchFamily="34" charset="0"/>
              </a:rPr>
              <a:t>7 ступень – женщины 30 – 39 лет</a:t>
            </a:r>
          </a:p>
          <a:p>
            <a:r>
              <a:rPr lang="ru-RU" sz="3200">
                <a:solidFill>
                  <a:srgbClr val="000000"/>
                </a:solidFill>
                <a:latin typeface="Trebuchet MS" pitchFamily="34" charset="0"/>
              </a:rPr>
              <a:t>8 ступень – женщины 40 – 49 лет</a:t>
            </a:r>
          </a:p>
          <a:p>
            <a:r>
              <a:rPr lang="ru-RU" sz="3200">
                <a:solidFill>
                  <a:srgbClr val="000000"/>
                </a:solidFill>
                <a:latin typeface="Trebuchet MS" pitchFamily="34" charset="0"/>
              </a:rPr>
              <a:t>9 ступень – женщины 50 – 59 лет</a:t>
            </a:r>
          </a:p>
          <a:p>
            <a:r>
              <a:rPr lang="ru-RU" sz="3200">
                <a:solidFill>
                  <a:srgbClr val="000000"/>
                </a:solidFill>
                <a:latin typeface="Trebuchet MS" pitchFamily="34" charset="0"/>
              </a:rPr>
              <a:t>10 ступень – женщины 60 – 69 лет</a:t>
            </a:r>
          </a:p>
          <a:p>
            <a:r>
              <a:rPr lang="ru-RU" sz="3200">
                <a:solidFill>
                  <a:srgbClr val="000000"/>
                </a:solidFill>
                <a:latin typeface="Trebuchet MS" pitchFamily="34" charset="0"/>
              </a:rPr>
              <a:t>11 ступень – женщины 70 лет и старше.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4438" y="188913"/>
            <a:ext cx="4572000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Виды испытаний.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8204" y="1942966"/>
            <a:ext cx="2826416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Обязательные: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2462213"/>
            <a:ext cx="9264650" cy="3786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>
                <a:latin typeface="+mn-lt"/>
                <a:cs typeface="+mn-cs"/>
              </a:rPr>
              <a:t>Челночный бег 3</a:t>
            </a:r>
            <a:r>
              <a:rPr lang="en-US" sz="2400" dirty="0">
                <a:latin typeface="+mn-lt"/>
                <a:cs typeface="+mn-cs"/>
              </a:rPr>
              <a:t>X</a:t>
            </a:r>
            <a:r>
              <a:rPr lang="ru-RU" sz="2400" dirty="0">
                <a:latin typeface="+mn-lt"/>
                <a:cs typeface="+mn-cs"/>
              </a:rPr>
              <a:t>10 м (сек) или бег на 30 м (сек)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>
                <a:latin typeface="+mn-lt"/>
                <a:cs typeface="+mn-cs"/>
              </a:rPr>
              <a:t>Смешанное передвижение 1 км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>
                <a:latin typeface="+mn-lt"/>
                <a:cs typeface="+mn-cs"/>
              </a:rPr>
              <a:t>Прыжок в длину с места толчком двумя ногами (см)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>
                <a:latin typeface="+mn-lt"/>
                <a:cs typeface="+mn-cs"/>
              </a:rPr>
              <a:t>Подтягивание из виса на высокой перекладине или подтягивание из виса лёжа на низкой перекладине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  <a:cs typeface="+mn-cs"/>
              </a:rPr>
              <a:t>    (кол-во раз)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  <a:cs typeface="+mn-cs"/>
              </a:rPr>
              <a:t>*  Сгибание и разгибание рук в упоре лежа на полу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  <a:cs typeface="+mn-cs"/>
              </a:rPr>
              <a:t>   (</a:t>
            </a:r>
            <a:r>
              <a:rPr lang="ru-RU" sz="2400" dirty="0">
                <a:solidFill>
                  <a:prstClr val="black"/>
                </a:solidFill>
                <a:latin typeface="+mn-lt"/>
                <a:cs typeface="+mn-cs"/>
              </a:rPr>
              <a:t>кол-во раз) </a:t>
            </a:r>
            <a:endParaRPr lang="ru-RU" sz="2400" dirty="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>
                <a:latin typeface="+mn-lt"/>
                <a:cs typeface="+mn-cs"/>
              </a:rPr>
              <a:t>Наклон вперед из положения стоя с прямыми ногами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  <a:cs typeface="+mn-cs"/>
              </a:rPr>
              <a:t>    на полу   (достать пол)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73300" y="260350"/>
            <a:ext cx="4572000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Виды испытаний.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750" y="2205038"/>
            <a:ext cx="7167563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solidFill>
                  <a:srgbClr val="6B6149">
                    <a:lumMod val="50000"/>
                  </a:srgb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n-cs"/>
              </a:rPr>
              <a:t>По выбору (в зависимости от возраста):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650" y="2997200"/>
            <a:ext cx="7194550" cy="3046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>
                <a:latin typeface="+mn-lt"/>
                <a:cs typeface="+mn-cs"/>
              </a:rPr>
              <a:t>Метание теннисного мяча в цель (кол – во раз)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>
                <a:latin typeface="+mn-lt"/>
                <a:cs typeface="+mn-cs"/>
              </a:rPr>
              <a:t>Бег на лыжах  (мин., сек.)  или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  <a:cs typeface="+mn-cs"/>
              </a:rPr>
              <a:t> кросс по пересеченной местности 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>
                <a:latin typeface="+mn-lt"/>
                <a:cs typeface="+mn-cs"/>
              </a:rPr>
              <a:t>Плавание без учета времени (м)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>
                <a:latin typeface="+mn-lt"/>
                <a:cs typeface="+mn-cs"/>
              </a:rPr>
              <a:t>Метание мяча 150 г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>
                <a:latin typeface="+mn-lt"/>
                <a:cs typeface="+mn-cs"/>
              </a:rPr>
              <a:t>Стрельба из пневматической винтовки.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>
                <a:latin typeface="+mn-lt"/>
                <a:cs typeface="+mn-cs"/>
              </a:rPr>
              <a:t>Туристический поход.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79838" y="188913"/>
            <a:ext cx="4679950" cy="64563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800" dirty="0">
                <a:solidFill>
                  <a:srgbClr val="002060"/>
                </a:solidFill>
                <a:latin typeface="Calibri"/>
                <a:cs typeface="+mn-cs"/>
              </a:rPr>
              <a:t>Выполнившие нормативы комплекса будут отмечены золотыми, серебряными или бронзовыми знаками отличия, а также получат массовые спортивные разряды и звания. 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2800" dirty="0">
              <a:solidFill>
                <a:srgbClr val="002060"/>
              </a:solidFill>
              <a:latin typeface="Calibri"/>
              <a:cs typeface="+mn-cs"/>
            </a:endParaRPr>
          </a:p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800" dirty="0">
                <a:solidFill>
                  <a:srgbClr val="002060"/>
                </a:solidFill>
                <a:latin typeface="Calibri"/>
                <a:cs typeface="+mn-cs"/>
              </a:rPr>
              <a:t>Обладание такими знаками отличия даст бонусы при поступлении в высшие учебные заведения.</a:t>
            </a:r>
          </a:p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endParaRPr lang="ru-RU" sz="3200" dirty="0">
              <a:solidFill>
                <a:srgbClr val="002060"/>
              </a:solidFill>
              <a:latin typeface="Calibri"/>
              <a:cs typeface="+mn-cs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243263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550" y="3490913"/>
            <a:ext cx="3078163" cy="289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2950" y="374650"/>
            <a:ext cx="4572000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0050"/>
            <a:ext cx="4572000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sp>
        <p:nvSpPr>
          <p:cNvPr id="34818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01600"/>
            <a:ext cx="269875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/>
          <a:srcRect/>
          <a:stretch>
            <a:fillRect/>
          </a:stretch>
        </p:blipFill>
        <p:spPr>
          <a:xfrm>
            <a:off x="161925" y="1989138"/>
            <a:ext cx="2701925" cy="2232025"/>
          </a:xfrm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1925" y="4508500"/>
            <a:ext cx="2716213" cy="203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Прямоугольник 3"/>
          <p:cNvSpPr>
            <a:spLocks noChangeArrowheads="1"/>
          </p:cNvSpPr>
          <p:nvPr/>
        </p:nvSpPr>
        <p:spPr bwMode="auto">
          <a:xfrm>
            <a:off x="2878138" y="315913"/>
            <a:ext cx="6157912" cy="521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ru-RU" sz="3200" b="1">
                <a:solidFill>
                  <a:srgbClr val="002060"/>
                </a:solidFill>
                <a:latin typeface="Calibri" pitchFamily="34" charset="0"/>
              </a:rPr>
              <a:t>Сдать ГТО совсем непросто,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sz="3200" b="1">
                <a:solidFill>
                  <a:srgbClr val="002060"/>
                </a:solidFill>
                <a:latin typeface="Calibri" pitchFamily="34" charset="0"/>
              </a:rPr>
              <a:t>Ты ловким, сильным должен быть,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sz="3200" b="1">
                <a:solidFill>
                  <a:srgbClr val="002060"/>
                </a:solidFill>
                <a:latin typeface="Calibri" pitchFamily="34" charset="0"/>
              </a:rPr>
              <a:t>Чтоб нормативы победить,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sz="3200" b="1">
                <a:solidFill>
                  <a:srgbClr val="002060"/>
                </a:solidFill>
                <a:latin typeface="Calibri" pitchFamily="34" charset="0"/>
              </a:rPr>
              <a:t>Значок в итоге получить.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sz="3200" b="1">
                <a:solidFill>
                  <a:srgbClr val="002060"/>
                </a:solidFill>
                <a:latin typeface="Calibri" pitchFamily="34" charset="0"/>
              </a:rPr>
              <a:t>Пройдя же все ступени вверх -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sz="3200" b="1">
                <a:solidFill>
                  <a:srgbClr val="002060"/>
                </a:solidFill>
                <a:latin typeface="Calibri" pitchFamily="34" charset="0"/>
              </a:rPr>
              <a:t>Ты будешь верить в свой успех.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sz="3200" b="1">
                <a:solidFill>
                  <a:srgbClr val="002060"/>
                </a:solidFill>
                <a:latin typeface="Calibri" pitchFamily="34" charset="0"/>
              </a:rPr>
              <a:t>И олимпийцем можешь стать,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sz="3200" b="1">
                <a:solidFill>
                  <a:srgbClr val="002060"/>
                </a:solidFill>
                <a:latin typeface="Calibri" pitchFamily="34" charset="0"/>
              </a:rPr>
              <a:t>Медали точно получать.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116632"/>
            <a:ext cx="7128792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ea typeface="+mj-ea"/>
                <a:cs typeface="+mj-cs"/>
              </a:rPr>
              <a:t>Вперёд, к победам!</a:t>
            </a:r>
            <a:endParaRPr lang="ru-RU" dirty="0">
              <a:latin typeface="+mn-lt"/>
              <a:cs typeface="+mn-cs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557338"/>
            <a:ext cx="762000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C89096FC5A8C24BA30F17B1AD442313" ma:contentTypeVersion="2" ma:contentTypeDescription="Создание документа." ma:contentTypeScope="" ma:versionID="0899862442648e9b2ea22d07aeed3837">
  <xsd:schema xmlns:xsd="http://www.w3.org/2001/XMLSchema" xmlns:p="http://schemas.microsoft.com/office/2006/metadata/properties" targetNamespace="http://schemas.microsoft.com/office/2006/metadata/properties" ma:root="true" ma:fieldsID="8d5541492e3e0ca19339b41d5443b931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FDB0BEAF-A22A-4DC9-95B0-217313E9EAEB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54081E9-6CD1-498F-BB65-9D4111DC5ED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71D43A-AB93-4C4A-B547-9405B428D1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</TotalTime>
  <Words>787</Words>
  <Application>Microsoft Office PowerPoint</Application>
  <PresentationFormat>Экран (4:3)</PresentationFormat>
  <Paragraphs>86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михаил</cp:lastModifiedBy>
  <cp:revision>16</cp:revision>
  <dcterms:created xsi:type="dcterms:W3CDTF">2015-04-05T04:59:04Z</dcterms:created>
  <dcterms:modified xsi:type="dcterms:W3CDTF">2017-03-18T16:29:26Z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0x0101004C89096FC5A8C24BA30F17B1AD442313</vt:lpwstr>
  </property>
</Properties>
</file>