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48" r:id="rId1"/>
  </p:sldMasterIdLst>
  <p:notesMasterIdLst>
    <p:notesMasterId r:id="rId16"/>
  </p:notesMasterIdLst>
  <p:sldIdLst>
    <p:sldId id="259" r:id="rId2"/>
    <p:sldId id="271" r:id="rId3"/>
    <p:sldId id="284" r:id="rId4"/>
    <p:sldId id="287" r:id="rId5"/>
    <p:sldId id="286" r:id="rId6"/>
    <p:sldId id="269" r:id="rId7"/>
    <p:sldId id="285" r:id="rId8"/>
    <p:sldId id="278" r:id="rId9"/>
    <p:sldId id="261" r:id="rId10"/>
    <p:sldId id="288" r:id="rId11"/>
    <p:sldId id="277" r:id="rId12"/>
    <p:sldId id="279" r:id="rId13"/>
    <p:sldId id="281" r:id="rId14"/>
    <p:sldId id="273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D2DFC76-EC22-4AF3-A3B5-CAF48F592E64}">
          <p14:sldIdLst>
            <p14:sldId id="259"/>
            <p14:sldId id="271"/>
            <p14:sldId id="284"/>
            <p14:sldId id="287"/>
            <p14:sldId id="286"/>
            <p14:sldId id="269"/>
            <p14:sldId id="285"/>
            <p14:sldId id="278"/>
            <p14:sldId id="261"/>
            <p14:sldId id="288"/>
            <p14:sldId id="277"/>
            <p14:sldId id="279"/>
          </p14:sldIdLst>
        </p14:section>
        <p14:section name="Раздел без заголовка" id="{BCB5ABAE-8D0E-480D-BF41-C1F59AAC476B}">
          <p14:sldIdLst>
            <p14:sldId id="281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Pack by Diakov" initials="RbD" lastIdx="0" clrIdx="0">
    <p:extLst>
      <p:ext uri="{19B8F6BF-5375-455C-9EA6-DF929625EA0E}">
        <p15:presenceInfo xmlns:p15="http://schemas.microsoft.com/office/powerpoint/2012/main" userId="RePack by Diakov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19C9"/>
    <a:srgbClr val="006600"/>
    <a:srgbClr val="D21010"/>
    <a:srgbClr val="E3134E"/>
    <a:srgbClr val="B10F3D"/>
    <a:srgbClr val="007434"/>
    <a:srgbClr val="483700"/>
    <a:srgbClr val="866600"/>
    <a:srgbClr val="DC8424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5BCB0AB-FC0B-472F-9C87-9FA83AEAA578}" type="datetimeFigureOut">
              <a:rPr lang="ru-RU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3FB5DC7-EDB6-4859-A921-86A5BD18FD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6053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43A3BA0-6AD4-4455-B2AA-D87C5B80944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998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FB302ED-FCAC-439F-875F-6855ADE529B1}" type="slidenum">
              <a:rPr lang="ru-RU" altLang="ru-RU"/>
              <a:pPr eaLnBrk="1" hangingPunct="1"/>
              <a:t>10</a:t>
            </a:fld>
            <a:endParaRPr lang="ru-RU" altLang="ru-RU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smtClean="0">
                <a:latin typeface="Arial" panose="020B0604020202020204" pitchFamily="34" charset="0"/>
              </a:rPr>
              <a:t>Примеры выполняются в тетрадях. Проверка - фронтально</a:t>
            </a:r>
          </a:p>
        </p:txBody>
      </p:sp>
    </p:spTree>
    <p:extLst>
      <p:ext uri="{BB962C8B-B14F-4D97-AF65-F5344CB8AC3E}">
        <p14:creationId xmlns:p14="http://schemas.microsoft.com/office/powerpoint/2010/main" val="981614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2A9028-FEE8-47DF-AA86-035E3C931722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1CF35-38AD-4FBC-83DC-F8C073249D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898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260D75-AC04-43C8-9AD6-1F6ED67BA02A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6C918D-C015-48A7-99D5-2A4AD6DB5A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61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04A602-791B-41F1-899F-15E5B8EC024A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2A8C1B-88A5-45C6-8E8D-B6625318540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606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922D9-1677-43C3-8849-BC44C03A1A1B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2309E9-35DE-4344-9585-ACE7F621BD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112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E71E7A-CAEB-4F52-A917-52356B1E0E75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7F20C5-EC3F-4D6D-AAEC-C3D3DA43448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65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A2233D-EDE5-4F26-84A6-6927A64D2A04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42B0FF-7425-487C-862D-044BCB1118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92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B6AD4C-8936-46F4-8608-9809798FC5B6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C3D04C-F242-442C-A458-A937353DDF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413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A1E9EB-E434-46C7-B6CD-47FF76D51C6C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67081-EE35-4709-896C-A12ADF941C5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26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34C21B-1555-4F54-92AC-C9B8B8EEE3E3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062293-2036-4E0E-B846-91907BFEF0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584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6B42E2-7868-4B2E-86BE-01EF67F1BB7C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9B2AA4-8477-4959-A8BB-224BBA1EAC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422301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6B42E2-7868-4B2E-86BE-01EF67F1BB7C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9B2AA4-8477-4959-A8BB-224BBA1EAC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4811127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6B42E2-7868-4B2E-86BE-01EF67F1BB7C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9B2AA4-8477-4959-A8BB-224BBA1EAC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303639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6B42E2-7868-4B2E-86BE-01EF67F1BB7C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9B2AA4-8477-4959-A8BB-224BBA1EAC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8221170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6B42E2-7868-4B2E-86BE-01EF67F1BB7C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9B2AA4-8477-4959-A8BB-224BBA1EAC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583882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5B4E98-1A18-401C-9A00-A70DC8311993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5CFF3-6052-4DC6-95AE-423D880CFC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427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8F9AEF-B89F-4699-A759-497B603D47FE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700D86-C839-436E-825A-A5E7ACB3FF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176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A6B42E2-7868-4B2E-86BE-01EF67F1BB7C}" type="datetime1">
              <a:rPr lang="ru-RU" smtClean="0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Федотова Е.А. ГОУ СОШ №1372  Москва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609B2AA4-8477-4959-A8BB-224BBA1EAC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395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  <p:sldLayoutId id="2147484061" r:id="rId13"/>
    <p:sldLayoutId id="2147484062" r:id="rId14"/>
    <p:sldLayoutId id="2147484063" r:id="rId15"/>
    <p:sldLayoutId id="2147484064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044" y="10287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200" b="1" dirty="0" smtClean="0">
                <a:solidFill>
                  <a:srgbClr val="2119C9"/>
                </a:solidFill>
                <a:latin typeface="a_Stamper"/>
              </a:rPr>
              <a:t>Математическое ралли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380062"/>
          </a:xfrm>
          <a:prstGeom prst="rect">
            <a:avLst/>
          </a:prstGeom>
        </p:spPr>
      </p:pic>
      <p:sp>
        <p:nvSpPr>
          <p:cNvPr id="7" name="Выноска-облако 6"/>
          <p:cNvSpPr/>
          <p:nvPr/>
        </p:nvSpPr>
        <p:spPr>
          <a:xfrm>
            <a:off x="0" y="116632"/>
            <a:ext cx="5827325" cy="2393504"/>
          </a:xfrm>
          <a:prstGeom prst="cloudCallout">
            <a:avLst>
              <a:gd name="adj1" fmla="val 24043"/>
              <a:gd name="adj2" fmla="val 80086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i="1" u="sng" dirty="0" smtClean="0">
              <a:solidFill>
                <a:srgbClr val="FF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i="1" u="sng" dirty="0">
              <a:solidFill>
                <a:srgbClr val="FF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i="1" u="sng" dirty="0" smtClean="0">
              <a:solidFill>
                <a:srgbClr val="FF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i="1" u="sng" dirty="0">
              <a:solidFill>
                <a:srgbClr val="FF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i="1" u="sng" dirty="0" smtClean="0">
              <a:solidFill>
                <a:srgbClr val="FF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u="sng" dirty="0" smtClean="0">
                <a:solidFill>
                  <a:srgbClr val="FF0000"/>
                </a:solidFill>
              </a:rPr>
              <a:t>«</a:t>
            </a:r>
            <a:r>
              <a:rPr lang="ru-RU" sz="4800" b="1" i="1" u="sng" dirty="0">
                <a:solidFill>
                  <a:srgbClr val="FF0000"/>
                </a:solidFill>
              </a:rPr>
              <a:t>Торопись – медленно!»</a:t>
            </a:r>
            <a:r>
              <a:rPr lang="ru-RU" sz="4800" dirty="0"/>
              <a:t/>
            </a:r>
            <a:br>
              <a:rPr lang="ru-RU" sz="4800" dirty="0"/>
            </a:br>
            <a:endParaRPr lang="ru-RU" sz="4800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547760"/>
            <a:ext cx="5764160" cy="44467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-288032"/>
            <a:ext cx="3816424" cy="381642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0648"/>
            <a:ext cx="9112024" cy="5904656"/>
          </a:xfrm>
        </p:spPr>
        <p:txBody>
          <a:bodyPr>
            <a:noAutofit/>
          </a:bodyPr>
          <a:lstStyle/>
          <a:p>
            <a:pPr lvl="0"/>
            <a:r>
              <a:rPr lang="ru-RU" sz="2800" b="1" i="1" dirty="0" smtClean="0">
                <a:solidFill>
                  <a:srgbClr val="0070C0"/>
                </a:solidFill>
              </a:rPr>
              <a:t>Какая дробь называется правильной?</a:t>
            </a:r>
          </a:p>
          <a:p>
            <a:pPr lvl="0"/>
            <a:r>
              <a:rPr lang="ru-RU" sz="2800" b="1" i="1" dirty="0" smtClean="0">
                <a:solidFill>
                  <a:srgbClr val="866600"/>
                </a:solidFill>
              </a:rPr>
              <a:t>Какая дробь называется неправильной?</a:t>
            </a:r>
            <a:endParaRPr lang="ru-RU" sz="2800" b="1" dirty="0">
              <a:solidFill>
                <a:srgbClr val="866600"/>
              </a:solidFill>
            </a:endParaRPr>
          </a:p>
          <a:p>
            <a:pPr lvl="0"/>
            <a:r>
              <a:rPr lang="ru-RU" sz="2800" b="1" i="1" dirty="0">
                <a:solidFill>
                  <a:srgbClr val="D21010"/>
                </a:solidFill>
              </a:rPr>
              <a:t>Как выделить целую часть из неправильных дробей ?</a:t>
            </a:r>
            <a:endParaRPr lang="ru-RU" sz="2800" b="1" dirty="0">
              <a:solidFill>
                <a:srgbClr val="D21010"/>
              </a:solidFill>
            </a:endParaRPr>
          </a:p>
          <a:p>
            <a:pPr lvl="0"/>
            <a:r>
              <a:rPr lang="ru-RU" sz="2800" b="1" i="1" dirty="0">
                <a:solidFill>
                  <a:srgbClr val="483700"/>
                </a:solidFill>
              </a:rPr>
              <a:t>Как представить смешанное число в виде неправильной дроби ?</a:t>
            </a:r>
            <a:endParaRPr lang="ru-RU" sz="2800" b="1" dirty="0">
              <a:solidFill>
                <a:srgbClr val="483700"/>
              </a:solidFill>
            </a:endParaRPr>
          </a:p>
          <a:p>
            <a:pPr lvl="0"/>
            <a:r>
              <a:rPr lang="ru-RU" sz="2800" b="1" i="1" dirty="0">
                <a:solidFill>
                  <a:srgbClr val="FF0000"/>
                </a:solidFill>
              </a:rPr>
              <a:t>Сформулируйте основное свойство дроби.</a:t>
            </a:r>
            <a:endParaRPr lang="ru-RU" sz="2800" b="1" dirty="0">
              <a:solidFill>
                <a:srgbClr val="FF0000"/>
              </a:solidFill>
            </a:endParaRPr>
          </a:p>
          <a:p>
            <a:pPr lvl="0"/>
            <a:r>
              <a:rPr lang="ru-RU" sz="2800" b="1" i="1" dirty="0">
                <a:solidFill>
                  <a:srgbClr val="007434"/>
                </a:solidFill>
              </a:rPr>
              <a:t>Как умножить дробь на натуральное число?</a:t>
            </a:r>
            <a:endParaRPr lang="ru-RU" sz="2800" b="1" dirty="0">
              <a:solidFill>
                <a:srgbClr val="007434"/>
              </a:solidFill>
            </a:endParaRPr>
          </a:p>
          <a:p>
            <a:pPr lvl="0"/>
            <a:r>
              <a:rPr lang="ru-RU" sz="2800" b="1" i="1" dirty="0">
                <a:solidFill>
                  <a:srgbClr val="0070C0"/>
                </a:solidFill>
              </a:rPr>
              <a:t>Как выполнить умножение двух дробей?</a:t>
            </a:r>
            <a:endParaRPr lang="ru-RU" sz="2800" b="1" dirty="0">
              <a:solidFill>
                <a:srgbClr val="0070C0"/>
              </a:solidFill>
            </a:endParaRPr>
          </a:p>
          <a:p>
            <a:pPr lvl="0"/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Расскажите, как выполнить умножение смешанных чисел.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1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11861" t="14690" r="616"/>
          <a:stretch/>
        </p:blipFill>
        <p:spPr>
          <a:xfrm flipH="1">
            <a:off x="4554259" y="4077073"/>
            <a:ext cx="4755160" cy="27809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3648"/>
                <a:ext cx="6984776" cy="5176917"/>
              </a:xfrm>
              <a:ln w="57150">
                <a:solidFill>
                  <a:schemeClr val="accent2">
                    <a:lumMod val="75000"/>
                  </a:schemeClr>
                </a:solidFill>
              </a:ln>
              <a:effectLst>
                <a:glow rad="393700">
                  <a:schemeClr val="accent1">
                    <a:alpha val="40000"/>
                  </a:schemeClr>
                </a:glo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ru-RU" sz="28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r>
                  <a:rPr lang="ru-RU" sz="4000" b="1" u="sng" dirty="0">
                    <a:solidFill>
                      <a:srgbClr val="2119C9"/>
                    </a:solidFill>
                    <a:latin typeface="Century Schoolbook" panose="02040604050505020304" pitchFamily="18" charset="0"/>
                    <a:ea typeface="Times New Roman" panose="02020603050405020304" pitchFamily="18" charset="0"/>
                  </a:rPr>
                  <a:t>Гонка по пересеченной </a:t>
                </a:r>
                <a:r>
                  <a:rPr lang="ru-RU" sz="4000" b="1" u="sng" dirty="0" smtClean="0">
                    <a:solidFill>
                      <a:srgbClr val="2119C9"/>
                    </a:solidFill>
                    <a:latin typeface="Century Schoolbook" panose="02040604050505020304" pitchFamily="18" charset="0"/>
                    <a:ea typeface="Times New Roman" panose="02020603050405020304" pitchFamily="18" charset="0"/>
                  </a:rPr>
                  <a:t>местности</a:t>
                </a:r>
              </a:p>
              <a:p>
                <a:pPr marL="0" indent="0" algn="ctr">
                  <a:buNone/>
                </a:pPr>
                <a:endParaRPr lang="ru-RU" sz="4000" b="1" dirty="0">
                  <a:solidFill>
                    <a:srgbClr val="2119C9"/>
                  </a:solidFill>
                  <a:latin typeface="Century Schoolbook" panose="020406040505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8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ru-RU" sz="2800" b="1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ru-RU" sz="28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ru-RU" sz="28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2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2)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</a:t>
                </a:r>
                <a:r>
                  <a:rPr lang="ru-RU" sz="28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? </a:t>
                </a:r>
                <a:r>
                  <a:rPr lang="ru-RU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4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ru-RU" sz="2800" b="1" dirty="0" smtClean="0">
                  <a:solidFill>
                    <a:schemeClr val="bg2">
                      <a:lumMod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2800" b="1" dirty="0" smtClean="0">
                  <a:solidFill>
                    <a:schemeClr val="bg2">
                      <a:lumMod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?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5)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ru-RU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4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6)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ru-RU" sz="2800" b="0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3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chemeClr val="bg2">
                                <a:lumMod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ru-RU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den>
                    </m:f>
                  </m:oMath>
                </a14:m>
                <a:endParaRPr lang="ru-RU" sz="2800" b="1" dirty="0">
                  <a:solidFill>
                    <a:schemeClr val="bg2">
                      <a:lumMod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3648"/>
                <a:ext cx="6984776" cy="5176917"/>
              </a:xfrm>
              <a:blipFill rotWithShape="0">
                <a:blip r:embed="rId3"/>
                <a:stretch>
                  <a:fillRect/>
                </a:stretch>
              </a:blipFill>
              <a:ln w="57150">
                <a:solidFill>
                  <a:schemeClr val="accent2">
                    <a:lumMod val="75000"/>
                  </a:schemeClr>
                </a:solidFill>
              </a:ln>
              <a:effectLst>
                <a:glow rad="393700">
                  <a:schemeClr val="accent1"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348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 rotWithShape="1">
          <a:blip r:embed="rId2"/>
          <a:srcRect l="18900" t="2925" r="18731" b="-1"/>
          <a:stretch/>
        </p:blipFill>
        <p:spPr bwMode="auto">
          <a:xfrm>
            <a:off x="4283968" y="2420888"/>
            <a:ext cx="4752528" cy="4780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697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179512" y="161723"/>
                <a:ext cx="8208912" cy="6708925"/>
              </a:xfrm>
              <a:ln w="34925">
                <a:solidFill>
                  <a:srgbClr val="FFFFFF"/>
                </a:solidFill>
              </a:ln>
              <a:effectLst>
                <a:outerShdw blurRad="317500" dir="2700000" algn="ctr">
                  <a:srgbClr val="000000">
                    <a:alpha val="43000"/>
                  </a:srgbClr>
                </a:outerShdw>
              </a:effectLst>
            </p:spPr>
            <p:txBody>
              <a:bodyPr>
                <a:normAutofit/>
              </a:bodyPr>
              <a:lstStyle/>
              <a:p>
                <a:r>
                  <a:rPr lang="ru-RU" sz="6000" b="1" dirty="0">
                    <a:solidFill>
                      <a:srgbClr val="FF0000"/>
                    </a:solidFill>
                  </a:rPr>
                  <a:t> </a:t>
                </a:r>
                <a:r>
                  <a:rPr lang="ru-RU" sz="6000" b="1" dirty="0" smtClean="0">
                    <a:solidFill>
                      <a:srgbClr val="FF0000"/>
                    </a:solidFill>
                  </a:rPr>
                  <a:t>        Примеры</a:t>
                </a:r>
                <a:br>
                  <a:rPr lang="ru-RU" sz="6000" b="1" dirty="0" smtClean="0">
                    <a:solidFill>
                      <a:srgbClr val="FF0000"/>
                    </a:solidFill>
                  </a:rPr>
                </a:br>
                <a:r>
                  <a:rPr lang="ru-RU" sz="6000" b="1" u="sng" dirty="0" smtClean="0">
                    <a:solidFill>
                      <a:srgbClr val="FF0000"/>
                    </a:solidFill>
                  </a:rPr>
                  <a:t/>
                </a:r>
                <a:br>
                  <a:rPr lang="ru-RU" sz="6000" b="1" u="sng" dirty="0" smtClean="0">
                    <a:solidFill>
                      <a:srgbClr val="FF0000"/>
                    </a:solidFill>
                  </a:rPr>
                </a:br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𝟔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𝟏𝟒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  <m:r>
                      <a:rPr lang="ru-RU" sz="2800" b="1" i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)∗ </m:t>
                    </m:r>
                  </m:oMath>
                </a14:m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7=       2) (2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* 4 =</a:t>
                </a:r>
                <a:b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2800" b="1" dirty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ru-RU" sz="2800" b="1" dirty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9 =                 4) (1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* 4 =</a:t>
                </a:r>
                <a:b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2800" b="1" dirty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ru-RU" sz="2800" b="1" dirty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5)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9 =                  6) (3 - 2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* 2 =</a:t>
                </a:r>
                <a:b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2800" b="1" dirty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ru-RU" sz="2800" b="1" dirty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7)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* 3 =</a:t>
                </a:r>
                <a:br>
                  <a:rPr lang="ru-RU" sz="2800" b="1" dirty="0" smtClean="0">
                    <a:solidFill>
                      <a:srgbClr val="00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lang="ru-RU" sz="2800" b="1" dirty="0" smtClean="0">
                  <a:solidFill>
                    <a:srgbClr val="00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697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9512" y="161723"/>
                <a:ext cx="8208912" cy="6708925"/>
              </a:xfrm>
              <a:blipFill rotWithShape="0">
                <a:blip r:embed="rId3"/>
                <a:stretch>
                  <a:fillRect/>
                </a:stretch>
              </a:blipFill>
              <a:ln w="34925">
                <a:solidFill>
                  <a:srgbClr val="FFFFFF"/>
                </a:solidFill>
              </a:ln>
              <a:effectLst>
                <a:outerShdw blurRad="317500" dir="2700000" algn="ctr">
                  <a:srgbClr val="000000">
                    <a:alpha val="43000"/>
                  </a:srgbClr>
                </a:out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708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8520" y="0"/>
            <a:ext cx="936104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50081" y="1052736"/>
            <a:ext cx="7886700" cy="1325563"/>
          </a:xfrm>
        </p:spPr>
        <p:txBody>
          <a:bodyPr/>
          <a:lstStyle/>
          <a:p>
            <a:pPr algn="ctr"/>
            <a:r>
              <a:rPr lang="ru-RU" sz="6000" dirty="0" smtClean="0">
                <a:latin typeface="ABC_TypeWriterRussian"/>
              </a:rPr>
              <a:t> </a:t>
            </a:r>
            <a:r>
              <a:rPr lang="ru-RU" sz="8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Гонка</a:t>
            </a:r>
            <a:endParaRPr lang="ru-RU" sz="6000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348" y="2420888"/>
            <a:ext cx="2286000" cy="304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56992" y="1129638"/>
            <a:ext cx="2286000" cy="304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-199277"/>
            <a:ext cx="2286000" cy="304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260648"/>
                <a:ext cx="6624736" cy="4968552"/>
              </a:xfrm>
              <a:gradFill>
                <a:gsLst>
                  <a:gs pos="5000">
                    <a:schemeClr val="accent1">
                      <a:lumMod val="5000"/>
                      <a:lumOff val="95000"/>
                    </a:schemeClr>
                  </a:gs>
                  <a:gs pos="76000">
                    <a:schemeClr val="accent1">
                      <a:lumMod val="20000"/>
                      <a:lumOff val="80000"/>
                    </a:schemeClr>
                  </a:gs>
                  <a:gs pos="20000">
                    <a:schemeClr val="accent1">
                      <a:lumMod val="45000"/>
                      <a:lumOff val="55000"/>
                    </a:schemeClr>
                  </a:gs>
                  <a:gs pos="21000">
                    <a:schemeClr val="accent1">
                      <a:lumMod val="45000"/>
                      <a:lumOff val="55000"/>
                    </a:schemeClr>
                  </a:gs>
                  <a:gs pos="12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 w="57150"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ru-RU" sz="2800" b="1" i="0" smtClean="0">
                        <a:latin typeface="Cambria Math" panose="02040503050406030204" pitchFamily="18" charset="0"/>
                      </a:rPr>
                      <m:t>а</m:t>
                    </m:r>
                    <m:r>
                      <a:rPr lang="ru-RU" sz="2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      б)</a:t>
                </a:r>
                <a:r>
                  <a:rPr lang="en-US" sz="28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3 =            в)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</a:p>
              <a:p>
                <a:pPr marL="0" indent="0">
                  <a:buNone/>
                </a:pPr>
                <a:endParaRPr lang="ru-RU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8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</a:t>
                </a:r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8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       д) 14 * 4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     е)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</a:p>
              <a:p>
                <a:pPr marL="0" indent="0">
                  <a:buNone/>
                </a:pPr>
                <a:endParaRPr lang="ru-RU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8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ж</a:t>
                </a:r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     з) 6 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𝟐𝟒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          и) 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</a:p>
              <a:p>
                <a:pPr marL="0" indent="0">
                  <a:buNone/>
                </a:pPr>
                <a:endParaRPr lang="ru-RU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8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</a:t>
                </a:r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ru-RU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        л)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          м)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ru-RU" sz="28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</a:p>
              <a:p>
                <a:pPr marL="0" indent="0">
                  <a:buNone/>
                </a:pPr>
                <a:endParaRPr lang="ru-RU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2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2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260648"/>
                <a:ext cx="6624736" cy="4968552"/>
              </a:xfrm>
              <a:blipFill rotWithShape="0">
                <a:blip r:embed="rId3"/>
                <a:stretch>
                  <a:fillRect/>
                </a:stretch>
              </a:blipFill>
              <a:ln w="57150"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78253"/>
            <a:ext cx="4067944" cy="237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20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" y="12504"/>
            <a:ext cx="9145798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554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10350" y="3273329"/>
                <a:ext cx="8893379" cy="3268488"/>
              </a:xfrm>
              <a:noFill/>
            </p:spPr>
            <p:txBody>
              <a:bodyPr>
                <a:normAutofit fontScale="90000"/>
              </a:bodyPr>
              <a:lstStyle/>
              <a:p>
                <a:pPr algn="ctr"/>
                <a:r>
                  <a:rPr lang="ru-RU" sz="4000" b="1" dirty="0" smtClean="0">
                    <a:solidFill>
                      <a:srgbClr val="FF0000"/>
                    </a:solidFill>
                    <a:latin typeface="Constantia" panose="02030602050306030303" pitchFamily="18" charset="0"/>
                  </a:rPr>
                  <a:t>                 Решите задачу:</a:t>
                </a:r>
                <a:br>
                  <a:rPr lang="ru-RU" sz="4000" b="1" dirty="0" smtClean="0">
                    <a:solidFill>
                      <a:srgbClr val="FF0000"/>
                    </a:solidFill>
                    <a:latin typeface="Constantia" panose="02030602050306030303" pitchFamily="18" charset="0"/>
                  </a:rPr>
                </a:br>
                <a:r>
                  <a:rPr lang="ru-RU" b="1" dirty="0" smtClean="0">
                    <a:solidFill>
                      <a:schemeClr val="bg1"/>
                    </a:solidFill>
                    <a:latin typeface="Constantia" panose="02030602050306030303" pitchFamily="18" charset="0"/>
                  </a:rPr>
                  <a:t> </a:t>
                </a:r>
                <a:r>
                  <a:rPr lang="ru-RU" b="1" dirty="0" smtClean="0">
                    <a:solidFill>
                      <a:schemeClr val="tx1"/>
                    </a:solidFill>
                    <a:latin typeface="Constantia" panose="02030602050306030303" pitchFamily="18" charset="0"/>
                  </a:rPr>
                  <a:t>На строительство дороги  заготовлено 16 т раствора бетона. В первый день Молния </a:t>
                </a:r>
                <a:r>
                  <a:rPr lang="ru-RU" b="1" dirty="0" err="1" smtClean="0">
                    <a:solidFill>
                      <a:schemeClr val="tx1"/>
                    </a:solidFill>
                    <a:latin typeface="Constantia" panose="02030602050306030303" pitchFamily="18" charset="0"/>
                  </a:rPr>
                  <a:t>МакКвин</a:t>
                </a:r>
                <a:r>
                  <a:rPr lang="ru-RU" b="1" dirty="0" smtClean="0">
                    <a:solidFill>
                      <a:schemeClr val="tx1"/>
                    </a:solidFill>
                    <a:latin typeface="Constantia" panose="02030602050306030303" pitchFamily="18" charset="0"/>
                  </a:rPr>
                  <a:t> использовал 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𝟏𝟗</m:t>
                        </m:r>
                      </m:num>
                      <m:den>
                        <m:r>
                          <a:rPr lang="ru-RU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ru-RU" b="1" dirty="0" smtClean="0">
                    <a:solidFill>
                      <a:schemeClr val="tx1"/>
                    </a:solidFill>
                    <a:latin typeface="Constantia" panose="02030602050306030303" pitchFamily="18" charset="0"/>
                  </a:rPr>
                  <a:t> т, а во второй день на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num>
                      <m:den>
                        <m:r>
                          <a:rPr lang="ru-RU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</m:oMath>
                </a14:m>
                <a:r>
                  <a:rPr lang="ru-RU" b="1" dirty="0" smtClean="0">
                    <a:solidFill>
                      <a:schemeClr val="tx1"/>
                    </a:solidFill>
                    <a:latin typeface="Constantia" panose="02030602050306030303" pitchFamily="18" charset="0"/>
                  </a:rPr>
                  <a:t> т  больше, чем в первый. Сколько тонн осталось на третий день?</a:t>
                </a:r>
              </a:p>
            </p:txBody>
          </p:sp>
        </mc:Choice>
        <mc:Fallback xmlns="">
          <p:sp>
            <p:nvSpPr>
              <p:cNvPr id="23554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350" y="3273329"/>
                <a:ext cx="8893379" cy="3268488"/>
              </a:xfrm>
              <a:blipFill rotWithShape="0">
                <a:blip r:embed="rId3"/>
                <a:stretch>
                  <a:fillRect t="-2985" r="-1919" b="-138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5536" y="2204864"/>
            <a:ext cx="3071979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44586" y="332656"/>
            <a:ext cx="4510577" cy="32025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2479" y="1556792"/>
            <a:ext cx="3400794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800" b="1" dirty="0">
                <a:solidFill>
                  <a:srgbClr val="002060"/>
                </a:solidFill>
                <a:latin typeface="Comic Sans MS" pitchFamily="66" charset="0"/>
                <a:ea typeface="+mn-ea"/>
                <a:cs typeface="Arial" pitchFamily="34" charset="0"/>
              </a:rPr>
              <a:t>Решение:</a:t>
            </a:r>
          </a:p>
        </p:txBody>
      </p:sp>
      <p:sp>
        <p:nvSpPr>
          <p:cNvPr id="3" name="Объект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296144" y="3212976"/>
            <a:ext cx="8640960" cy="3439594"/>
          </a:xfrm>
          <a:blipFill rotWithShape="1">
            <a:blip r:embed="rId3"/>
            <a:stretch>
              <a:fillRect l="-2188"/>
            </a:stretch>
          </a:blip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Diagram 17"/>
          <p:cNvGrpSpPr>
            <a:grpSpLocks noChangeAspect="1"/>
          </p:cNvGrpSpPr>
          <p:nvPr/>
        </p:nvGrpSpPr>
        <p:grpSpPr bwMode="auto">
          <a:xfrm>
            <a:off x="468313" y="692150"/>
            <a:ext cx="8229600" cy="5876925"/>
            <a:chOff x="266" y="291"/>
            <a:chExt cx="5184" cy="3702"/>
          </a:xfrm>
        </p:grpSpPr>
        <p:sp>
          <p:nvSpPr>
            <p:cNvPr id="3" name="_s1028"/>
            <p:cNvSpPr>
              <a:spLocks noChangeShapeType="1"/>
            </p:cNvSpPr>
            <p:nvPr/>
          </p:nvSpPr>
          <p:spPr bwMode="auto">
            <a:xfrm flipH="1" flipV="1">
              <a:off x="2378" y="1653"/>
              <a:ext cx="241" cy="2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" name="_s1029"/>
            <p:cNvSpPr>
              <a:spLocks noChangeArrowheads="1"/>
            </p:cNvSpPr>
            <p:nvPr/>
          </p:nvSpPr>
          <p:spPr bwMode="auto">
            <a:xfrm>
              <a:off x="1799" y="1074"/>
              <a:ext cx="679" cy="679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FF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3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22</a:t>
              </a:r>
            </a:p>
          </p:txBody>
        </p:sp>
        <p:sp>
          <p:nvSpPr>
            <p:cNvPr id="5" name="_s1030"/>
            <p:cNvSpPr>
              <a:spLocks noChangeShapeType="1"/>
            </p:cNvSpPr>
            <p:nvPr/>
          </p:nvSpPr>
          <p:spPr bwMode="auto">
            <a:xfrm flipH="1">
              <a:off x="2179" y="2133"/>
              <a:ext cx="34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_s1031"/>
            <p:cNvSpPr>
              <a:spLocks noChangeArrowheads="1"/>
            </p:cNvSpPr>
            <p:nvPr/>
          </p:nvSpPr>
          <p:spPr bwMode="auto">
            <a:xfrm>
              <a:off x="1501" y="1794"/>
              <a:ext cx="679" cy="679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FF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7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24</a:t>
              </a:r>
            </a:p>
          </p:txBody>
        </p:sp>
        <p:sp>
          <p:nvSpPr>
            <p:cNvPr id="7" name="_s1032"/>
            <p:cNvSpPr>
              <a:spLocks noChangeShapeType="1"/>
            </p:cNvSpPr>
            <p:nvPr/>
          </p:nvSpPr>
          <p:spPr bwMode="auto">
            <a:xfrm flipH="1">
              <a:off x="2378" y="2372"/>
              <a:ext cx="241" cy="2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_s1033"/>
            <p:cNvSpPr>
              <a:spLocks noChangeArrowheads="1"/>
            </p:cNvSpPr>
            <p:nvPr/>
          </p:nvSpPr>
          <p:spPr bwMode="auto">
            <a:xfrm>
              <a:off x="1799" y="2514"/>
              <a:ext cx="679" cy="679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FF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5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12</a:t>
              </a:r>
            </a:p>
          </p:txBody>
        </p:sp>
        <p:sp>
          <p:nvSpPr>
            <p:cNvPr id="9" name="_s1034"/>
            <p:cNvSpPr>
              <a:spLocks noChangeShapeType="1"/>
            </p:cNvSpPr>
            <p:nvPr/>
          </p:nvSpPr>
          <p:spPr bwMode="auto">
            <a:xfrm>
              <a:off x="2858" y="2471"/>
              <a:ext cx="0" cy="3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_s1035"/>
            <p:cNvSpPr>
              <a:spLocks noChangeArrowheads="1"/>
            </p:cNvSpPr>
            <p:nvPr/>
          </p:nvSpPr>
          <p:spPr bwMode="auto">
            <a:xfrm>
              <a:off x="2519" y="2812"/>
              <a:ext cx="679" cy="679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FF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5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8</a:t>
              </a:r>
            </a:p>
          </p:txBody>
        </p:sp>
        <p:sp>
          <p:nvSpPr>
            <p:cNvPr id="11" name="_s1036"/>
            <p:cNvSpPr>
              <a:spLocks noChangeShapeType="1"/>
            </p:cNvSpPr>
            <p:nvPr/>
          </p:nvSpPr>
          <p:spPr bwMode="auto">
            <a:xfrm>
              <a:off x="3097" y="2372"/>
              <a:ext cx="241" cy="2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_s1037"/>
            <p:cNvSpPr>
              <a:spLocks noChangeArrowheads="1"/>
            </p:cNvSpPr>
            <p:nvPr/>
          </p:nvSpPr>
          <p:spPr bwMode="auto">
            <a:xfrm>
              <a:off x="3239" y="2514"/>
              <a:ext cx="679" cy="679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FF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3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13" name="_s1038"/>
            <p:cNvSpPr>
              <a:spLocks noChangeShapeType="1"/>
            </p:cNvSpPr>
            <p:nvPr/>
          </p:nvSpPr>
          <p:spPr bwMode="auto">
            <a:xfrm>
              <a:off x="3196" y="2133"/>
              <a:ext cx="34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_s1039"/>
            <p:cNvSpPr>
              <a:spLocks noChangeArrowheads="1"/>
            </p:cNvSpPr>
            <p:nvPr/>
          </p:nvSpPr>
          <p:spPr bwMode="auto">
            <a:xfrm>
              <a:off x="3537" y="1794"/>
              <a:ext cx="679" cy="679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FF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1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6</a:t>
              </a:r>
            </a:p>
          </p:txBody>
        </p:sp>
        <p:sp>
          <p:nvSpPr>
            <p:cNvPr id="15" name="_s1040"/>
            <p:cNvSpPr>
              <a:spLocks noChangeShapeType="1"/>
            </p:cNvSpPr>
            <p:nvPr/>
          </p:nvSpPr>
          <p:spPr bwMode="auto">
            <a:xfrm flipV="1">
              <a:off x="3097" y="1653"/>
              <a:ext cx="241" cy="2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_s1041"/>
            <p:cNvSpPr>
              <a:spLocks noChangeArrowheads="1"/>
            </p:cNvSpPr>
            <p:nvPr/>
          </p:nvSpPr>
          <p:spPr bwMode="auto">
            <a:xfrm>
              <a:off x="3239" y="1074"/>
              <a:ext cx="679" cy="679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FF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2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17" name="_s1042"/>
            <p:cNvSpPr>
              <a:spLocks noChangeShapeType="1"/>
            </p:cNvSpPr>
            <p:nvPr/>
          </p:nvSpPr>
          <p:spPr bwMode="auto">
            <a:xfrm flipV="1">
              <a:off x="2858" y="1454"/>
              <a:ext cx="0" cy="3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_s1043"/>
            <p:cNvSpPr>
              <a:spLocks noChangeArrowheads="1"/>
            </p:cNvSpPr>
            <p:nvPr/>
          </p:nvSpPr>
          <p:spPr bwMode="auto">
            <a:xfrm>
              <a:off x="2519" y="776"/>
              <a:ext cx="679" cy="679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FF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sng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1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19" name="_s1044"/>
            <p:cNvSpPr>
              <a:spLocks noChangeArrowheads="1"/>
            </p:cNvSpPr>
            <p:nvPr/>
          </p:nvSpPr>
          <p:spPr bwMode="auto">
            <a:xfrm>
              <a:off x="2519" y="1795"/>
              <a:ext cx="679" cy="679"/>
            </a:xfrm>
            <a:prstGeom prst="ellipse">
              <a:avLst/>
            </a:prstGeom>
            <a:solidFill>
              <a:srgbClr val="F8C8EA"/>
            </a:solidFill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Х </a:t>
              </a:r>
              <a:r>
                <a:rPr kumimoji="0" lang="ru-RU" altLang="ru-RU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ru-RU" alt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3350" name="Oval 38"/>
          <p:cNvSpPr>
            <a:spLocks noChangeArrowheads="1"/>
          </p:cNvSpPr>
          <p:nvPr/>
        </p:nvSpPr>
        <p:spPr bwMode="auto">
          <a:xfrm>
            <a:off x="4067175" y="476250"/>
            <a:ext cx="1008063" cy="985838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008000"/>
                </a:solidFill>
              </a:rPr>
              <a:t>2</a:t>
            </a:r>
          </a:p>
        </p:txBody>
      </p:sp>
      <p:sp>
        <p:nvSpPr>
          <p:cNvPr id="13351" name="Oval 39"/>
          <p:cNvSpPr>
            <a:spLocks noChangeArrowheads="1"/>
          </p:cNvSpPr>
          <p:nvPr/>
        </p:nvSpPr>
        <p:spPr bwMode="auto">
          <a:xfrm>
            <a:off x="5940425" y="1268413"/>
            <a:ext cx="1008063" cy="985837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u="sng">
                <a:solidFill>
                  <a:srgbClr val="008000"/>
                </a:solidFill>
              </a:rPr>
              <a:t>8</a:t>
            </a:r>
          </a:p>
          <a:p>
            <a:pPr algn="ctr" eaLnBrk="1" hangingPunct="1"/>
            <a:r>
              <a:rPr lang="ru-RU" altLang="ru-RU" sz="2800" b="1">
                <a:solidFill>
                  <a:srgbClr val="008000"/>
                </a:solidFill>
              </a:rPr>
              <a:t>3</a:t>
            </a:r>
          </a:p>
        </p:txBody>
      </p:sp>
      <p:sp>
        <p:nvSpPr>
          <p:cNvPr id="13352" name="Oval 40"/>
          <p:cNvSpPr>
            <a:spLocks noChangeArrowheads="1"/>
          </p:cNvSpPr>
          <p:nvPr/>
        </p:nvSpPr>
        <p:spPr bwMode="auto">
          <a:xfrm>
            <a:off x="6732588" y="3068638"/>
            <a:ext cx="1008062" cy="985837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u="sng">
                <a:solidFill>
                  <a:srgbClr val="008000"/>
                </a:solidFill>
              </a:rPr>
              <a:t>2</a:t>
            </a:r>
          </a:p>
          <a:p>
            <a:pPr algn="ctr" eaLnBrk="1" hangingPunct="1"/>
            <a:r>
              <a:rPr lang="ru-RU" altLang="ru-RU" sz="2800" b="1">
                <a:solidFill>
                  <a:srgbClr val="008000"/>
                </a:solidFill>
              </a:rPr>
              <a:t>3</a:t>
            </a:r>
          </a:p>
        </p:txBody>
      </p:sp>
      <p:sp>
        <p:nvSpPr>
          <p:cNvPr id="13353" name="Oval 41"/>
          <p:cNvSpPr>
            <a:spLocks noChangeArrowheads="1"/>
          </p:cNvSpPr>
          <p:nvPr/>
        </p:nvSpPr>
        <p:spPr bwMode="auto">
          <a:xfrm>
            <a:off x="5940425" y="5013325"/>
            <a:ext cx="1008063" cy="985838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008000"/>
                </a:solidFill>
              </a:rPr>
              <a:t>3</a:t>
            </a:r>
          </a:p>
        </p:txBody>
      </p:sp>
      <p:sp>
        <p:nvSpPr>
          <p:cNvPr id="13354" name="Oval 42"/>
          <p:cNvSpPr>
            <a:spLocks noChangeArrowheads="1"/>
          </p:cNvSpPr>
          <p:nvPr/>
        </p:nvSpPr>
        <p:spPr bwMode="auto">
          <a:xfrm>
            <a:off x="4067175" y="5661025"/>
            <a:ext cx="1008063" cy="985838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u="sng">
                <a:solidFill>
                  <a:srgbClr val="008000"/>
                </a:solidFill>
              </a:rPr>
              <a:t>5</a:t>
            </a:r>
          </a:p>
          <a:p>
            <a:pPr algn="ctr" eaLnBrk="1" hangingPunct="1"/>
            <a:r>
              <a:rPr lang="ru-RU" altLang="ru-RU" sz="2800" b="1">
                <a:solidFill>
                  <a:srgbClr val="008000"/>
                </a:solidFill>
              </a:rPr>
              <a:t>2</a:t>
            </a:r>
          </a:p>
        </p:txBody>
      </p:sp>
      <p:sp>
        <p:nvSpPr>
          <p:cNvPr id="13355" name="Oval 43"/>
          <p:cNvSpPr>
            <a:spLocks noChangeArrowheads="1"/>
          </p:cNvSpPr>
          <p:nvPr/>
        </p:nvSpPr>
        <p:spPr bwMode="auto">
          <a:xfrm>
            <a:off x="2124075" y="4941888"/>
            <a:ext cx="1008063" cy="985837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u="sng">
                <a:solidFill>
                  <a:srgbClr val="008000"/>
                </a:solidFill>
              </a:rPr>
              <a:t>5</a:t>
            </a:r>
          </a:p>
          <a:p>
            <a:pPr algn="ctr" eaLnBrk="1" hangingPunct="1"/>
            <a:r>
              <a:rPr lang="ru-RU" altLang="ru-RU" sz="2800" b="1">
                <a:solidFill>
                  <a:srgbClr val="008000"/>
                </a:solidFill>
              </a:rPr>
              <a:t>3</a:t>
            </a:r>
          </a:p>
        </p:txBody>
      </p:sp>
      <p:sp>
        <p:nvSpPr>
          <p:cNvPr id="13356" name="Oval 44"/>
          <p:cNvSpPr>
            <a:spLocks noChangeArrowheads="1"/>
          </p:cNvSpPr>
          <p:nvPr/>
        </p:nvSpPr>
        <p:spPr bwMode="auto">
          <a:xfrm>
            <a:off x="1403350" y="3141663"/>
            <a:ext cx="1008063" cy="985837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u="sng">
                <a:solidFill>
                  <a:srgbClr val="008000"/>
                </a:solidFill>
              </a:rPr>
              <a:t>7</a:t>
            </a:r>
          </a:p>
          <a:p>
            <a:pPr algn="ctr" eaLnBrk="1" hangingPunct="1"/>
            <a:r>
              <a:rPr lang="ru-RU" altLang="ru-RU" sz="2800" b="1">
                <a:solidFill>
                  <a:srgbClr val="008000"/>
                </a:solidFill>
              </a:rPr>
              <a:t>6</a:t>
            </a:r>
          </a:p>
        </p:txBody>
      </p:sp>
      <p:sp>
        <p:nvSpPr>
          <p:cNvPr id="13357" name="Oval 45"/>
          <p:cNvSpPr>
            <a:spLocks noChangeArrowheads="1"/>
          </p:cNvSpPr>
          <p:nvPr/>
        </p:nvSpPr>
        <p:spPr bwMode="auto">
          <a:xfrm>
            <a:off x="2268538" y="1196975"/>
            <a:ext cx="1008062" cy="985838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u="sng">
                <a:solidFill>
                  <a:srgbClr val="008000"/>
                </a:solidFill>
              </a:rPr>
              <a:t>6</a:t>
            </a:r>
          </a:p>
          <a:p>
            <a:pPr algn="ctr" eaLnBrk="1" hangingPunct="1"/>
            <a:r>
              <a:rPr lang="ru-RU" altLang="ru-RU" sz="2800" b="1">
                <a:solidFill>
                  <a:srgbClr val="008000"/>
                </a:solidFill>
              </a:rPr>
              <a:t>11</a:t>
            </a:r>
          </a:p>
        </p:txBody>
      </p:sp>
      <p:sp>
        <p:nvSpPr>
          <p:cNvPr id="13361" name="Freeform 49"/>
          <p:cNvSpPr>
            <a:spLocks/>
          </p:cNvSpPr>
          <p:nvPr/>
        </p:nvSpPr>
        <p:spPr bwMode="auto">
          <a:xfrm>
            <a:off x="6011863" y="333375"/>
            <a:ext cx="2663825" cy="2087563"/>
          </a:xfrm>
          <a:custGeom>
            <a:avLst/>
            <a:gdLst>
              <a:gd name="T0" fmla="*/ 0 w 1678"/>
              <a:gd name="T1" fmla="*/ 0 h 1315"/>
              <a:gd name="T2" fmla="*/ 638 w 1678"/>
              <a:gd name="T3" fmla="*/ 64 h 1315"/>
              <a:gd name="T4" fmla="*/ 1134 w 1678"/>
              <a:gd name="T5" fmla="*/ 272 h 1315"/>
              <a:gd name="T6" fmla="*/ 1542 w 1678"/>
              <a:gd name="T7" fmla="*/ 771 h 1315"/>
              <a:gd name="T8" fmla="*/ 1678 w 1678"/>
              <a:gd name="T9" fmla="*/ 1315 h 13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78"/>
              <a:gd name="T16" fmla="*/ 0 h 1315"/>
              <a:gd name="T17" fmla="*/ 1678 w 1678"/>
              <a:gd name="T18" fmla="*/ 1315 h 13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78" h="1315">
                <a:moveTo>
                  <a:pt x="0" y="0"/>
                </a:moveTo>
                <a:cubicBezTo>
                  <a:pt x="106" y="11"/>
                  <a:pt x="449" y="19"/>
                  <a:pt x="638" y="64"/>
                </a:cubicBezTo>
                <a:cubicBezTo>
                  <a:pt x="827" y="109"/>
                  <a:pt x="983" y="154"/>
                  <a:pt x="1134" y="272"/>
                </a:cubicBezTo>
                <a:cubicBezTo>
                  <a:pt x="1285" y="390"/>
                  <a:pt x="1451" y="597"/>
                  <a:pt x="1542" y="771"/>
                </a:cubicBezTo>
                <a:cubicBezTo>
                  <a:pt x="1633" y="945"/>
                  <a:pt x="1655" y="1130"/>
                  <a:pt x="1678" y="1315"/>
                </a:cubicBezTo>
              </a:path>
            </a:pathLst>
          </a:custGeom>
          <a:noFill/>
          <a:ln w="85725">
            <a:solidFill>
              <a:srgbClr val="00FF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20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3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50" grpId="0" animBg="1"/>
      <p:bldP spid="13351" grpId="0" animBg="1"/>
      <p:bldP spid="13352" grpId="0" animBg="1"/>
      <p:bldP spid="13353" grpId="0" animBg="1"/>
      <p:bldP spid="13354" grpId="0" animBg="1"/>
      <p:bldP spid="13355" grpId="0" animBg="1"/>
      <p:bldP spid="13356" grpId="0" animBg="1"/>
      <p:bldP spid="13357" grpId="0" animBg="1"/>
      <p:bldP spid="1336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0"/>
            <a:ext cx="2666257" cy="13208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Задача</a:t>
            </a:r>
          </a:p>
        </p:txBody>
      </p:sp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3209" y="2673343"/>
            <a:ext cx="8385566" cy="3844646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216496" y="1320800"/>
                <a:ext cx="7776864" cy="11455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800" dirty="0" smtClean="0">
                    <a:latin typeface="+mn-lt"/>
                  </a:rPr>
                  <a:t>Автомашина движется со скоростью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1" i="0" smtClean="0">
                            <a:latin typeface="Cambria Math" panose="02040503050406030204" pitchFamily="18" charset="0"/>
                          </a:rPr>
                          <m:t>𝟏𝟕𝟐</m:t>
                        </m:r>
                      </m:num>
                      <m:den>
                        <m:r>
                          <a:rPr lang="ru-RU" sz="2800" b="1" i="0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800" dirty="0" smtClean="0">
                    <a:latin typeface="+mn-lt"/>
                  </a:rPr>
                  <a:t> </a:t>
                </a:r>
                <a:r>
                  <a:rPr lang="ru-RU" sz="2800" dirty="0">
                    <a:latin typeface="+mn-lt"/>
                  </a:rPr>
                  <a:t>км/ч. Какой </a:t>
                </a:r>
                <a:r>
                  <a:rPr lang="ru-RU" sz="2800" dirty="0">
                    <a:solidFill>
                      <a:srgbClr val="FF0000"/>
                    </a:solidFill>
                    <a:latin typeface="+mn-lt"/>
                  </a:rPr>
                  <a:t>путь</a:t>
                </a:r>
                <a:r>
                  <a:rPr lang="ru-RU" sz="2800" dirty="0">
                    <a:latin typeface="+mn-lt"/>
                  </a:rPr>
                  <a:t> прошла </a:t>
                </a:r>
                <a:r>
                  <a:rPr lang="ru-RU" sz="2800" dirty="0" smtClean="0">
                    <a:latin typeface="+mn-lt"/>
                  </a:rPr>
                  <a:t>автомашина </a:t>
                </a:r>
                <a:r>
                  <a:rPr lang="ru-RU" sz="2800" dirty="0">
                    <a:latin typeface="+mn-lt"/>
                  </a:rPr>
                  <a:t>за 9 ч?</a:t>
                </a: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96" y="1320800"/>
                <a:ext cx="7776864" cy="1145570"/>
              </a:xfrm>
              <a:prstGeom prst="rect">
                <a:avLst/>
              </a:prstGeom>
              <a:blipFill rotWithShape="0">
                <a:blip r:embed="rId3"/>
                <a:stretch>
                  <a:fillRect l="-1647" b="-1436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>
          <a:xfrm>
            <a:off x="449263" y="0"/>
            <a:ext cx="8229600" cy="1143000"/>
          </a:xfrm>
        </p:spPr>
        <p:txBody>
          <a:bodyPr/>
          <a:lstStyle/>
          <a:p>
            <a:r>
              <a:rPr lang="ru-RU" sz="6600" smtClean="0">
                <a:solidFill>
                  <a:srgbClr val="C00000"/>
                </a:solidFill>
              </a:rPr>
              <a:t>Личное первенство</a:t>
            </a:r>
          </a:p>
        </p:txBody>
      </p:sp>
      <p:pic>
        <p:nvPicPr>
          <p:cNvPr id="34818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341438"/>
            <a:ext cx="732790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smtClean="0">
                <a:solidFill>
                  <a:srgbClr val="006600"/>
                </a:solidFill>
                <a:latin typeface="Century Gothic" pitchFamily="34" charset="0"/>
              </a:rPr>
              <a:t>Подводим итоги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916113"/>
            <a:ext cx="869950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54038" y="52292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7200" smtClean="0">
                <a:solidFill>
                  <a:srgbClr val="C00000"/>
                </a:solidFill>
                <a:latin typeface="Century Gothic" pitchFamily="34" charset="0"/>
              </a:rPr>
              <a:t>До новых встреч!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225" y="1446213"/>
            <a:ext cx="8845550" cy="375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6000">
                <a:solidFill>
                  <a:srgbClr val="C00000"/>
                </a:solidFill>
                <a:latin typeface="Century Gothic" pitchFamily="34" charset="0"/>
              </a:rPr>
              <a:t>Спасибо за урок!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905</TotalTime>
  <Words>137</Words>
  <Application>Microsoft Office PowerPoint</Application>
  <PresentationFormat>Экран (4:3)</PresentationFormat>
  <Paragraphs>74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8" baseType="lpstr">
      <vt:lpstr>a_Stamper</vt:lpstr>
      <vt:lpstr>ABC_TypeWriterRussian</vt:lpstr>
      <vt:lpstr>Arial</vt:lpstr>
      <vt:lpstr>Arial Black</vt:lpstr>
      <vt:lpstr>Calibri</vt:lpstr>
      <vt:lpstr>Cambria Math</vt:lpstr>
      <vt:lpstr>Century Gothic</vt:lpstr>
      <vt:lpstr>Century Schoolbook</vt:lpstr>
      <vt:lpstr>Comic Sans MS</vt:lpstr>
      <vt:lpstr>Constantia</vt:lpstr>
      <vt:lpstr>Times New Roman</vt:lpstr>
      <vt:lpstr>Trebuchet MS</vt:lpstr>
      <vt:lpstr>Wingdings 3</vt:lpstr>
      <vt:lpstr>Грань</vt:lpstr>
      <vt:lpstr>Математическое ралли</vt:lpstr>
      <vt:lpstr>Презентация PowerPoint</vt:lpstr>
      <vt:lpstr>Презентация PowerPoint</vt:lpstr>
      <vt:lpstr>Презентация PowerPoint</vt:lpstr>
      <vt:lpstr>         Примеры  1) (6/14 + 11/7)∗ 7=       2) (21/4 - 1/2) * 4 =  3) 14/9 * 9 =                 4) (11/4 - 6/8) * 4 =  5) 35/9 * 9 =                  6) (3 - 21/2) * 2 =                   7) (2/9 + 12/3) * 3 = </vt:lpstr>
      <vt:lpstr> Гонка</vt:lpstr>
      <vt:lpstr>Презентация PowerPoint</vt:lpstr>
      <vt:lpstr>                 Решите задачу:  На строительство дороги  заготовлено 16 т раствора бетона. В первый день Молния МакКвин использовал 419/20 т, а во второй день на 19/20 т  больше, чем в первый. Сколько тонн осталось на третий день?</vt:lpstr>
      <vt:lpstr>Решение:</vt:lpstr>
      <vt:lpstr>Презентация PowerPoint</vt:lpstr>
      <vt:lpstr>Задача</vt:lpstr>
      <vt:lpstr>Личное первенство</vt:lpstr>
      <vt:lpstr>Подводим итоги</vt:lpstr>
      <vt:lpstr>До новых встреч!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qwe</dc:creator>
  <cp:lastModifiedBy>RePack by Diakov</cp:lastModifiedBy>
  <cp:revision>130</cp:revision>
  <dcterms:created xsi:type="dcterms:W3CDTF">2011-05-10T17:26:26Z</dcterms:created>
  <dcterms:modified xsi:type="dcterms:W3CDTF">2017-03-17T16:57:29Z</dcterms:modified>
</cp:coreProperties>
</file>