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58" r:id="rId15"/>
    <p:sldId id="260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61" r:id="rId26"/>
    <p:sldId id="29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099F4-8574-423D-8142-EB93F0E29A72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F7BF8-15D2-44E9-8CC0-9859F0B6A4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7085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F7BF8-15D2-44E9-8CC0-9859F0B6A4B1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560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F7BF8-15D2-44E9-8CC0-9859F0B6A4B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560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F7BF8-15D2-44E9-8CC0-9859F0B6A4B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560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F7BF8-15D2-44E9-8CC0-9859F0B6A4B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560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565A00-AA34-4D14-8C75-301AD57C4A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D65F6E-0C9E-412E-AC68-76CE37F0E782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565A00-AA34-4D14-8C75-301AD57C4A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D65F6E-0C9E-412E-AC68-76CE37F0E782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565A00-AA34-4D14-8C75-301AD57C4A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D65F6E-0C9E-412E-AC68-76CE37F0E782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565A00-AA34-4D14-8C75-301AD57C4A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D65F6E-0C9E-412E-AC68-76CE37F0E782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565A00-AA34-4D14-8C75-301AD57C4A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D65F6E-0C9E-412E-AC68-76CE37F0E782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565A00-AA34-4D14-8C75-301AD57C4A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D65F6E-0C9E-412E-AC68-76CE37F0E782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565A00-AA34-4D14-8C75-301AD57C4A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D65F6E-0C9E-412E-AC68-76CE37F0E782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565A00-AA34-4D14-8C75-301AD57C4A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D65F6E-0C9E-412E-AC68-76CE37F0E782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565A00-AA34-4D14-8C75-301AD57C4A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D65F6E-0C9E-412E-AC68-76CE37F0E782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565A00-AA34-4D14-8C75-301AD57C4A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D65F6E-0C9E-412E-AC68-76CE37F0E782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565A00-AA34-4D14-8C75-301AD57C4A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19.03.2017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D65F6E-0C9E-412E-AC68-76CE37F0E782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42844" y="142852"/>
            <a:ext cx="8858312" cy="65722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642556"/>
            <a:ext cx="135732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prstClr val="white">
                    <a:lumMod val="65000"/>
                  </a:prst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prstClr val="white">
                  <a:lumMod val="6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0_8b635_a1a63509_M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42844" y="142852"/>
            <a:ext cx="908306" cy="914402"/>
          </a:xfrm>
          <a:prstGeom prst="rect">
            <a:avLst/>
          </a:prstGeom>
        </p:spPr>
      </p:pic>
      <p:pic>
        <p:nvPicPr>
          <p:cNvPr id="14" name="Рисунок 13" descr="0_68e5a_6733dbf0_L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000100" y="0"/>
            <a:ext cx="4762500" cy="342900"/>
          </a:xfrm>
          <a:prstGeom prst="rect">
            <a:avLst/>
          </a:prstGeom>
        </p:spPr>
      </p:pic>
      <p:pic>
        <p:nvPicPr>
          <p:cNvPr id="15" name="Рисунок 14" descr="0_8b635_a1a63509_M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 rot="16200000">
            <a:off x="135698" y="5793600"/>
            <a:ext cx="928694" cy="914402"/>
          </a:xfrm>
          <a:prstGeom prst="rect">
            <a:avLst/>
          </a:prstGeom>
        </p:spPr>
      </p:pic>
      <p:pic>
        <p:nvPicPr>
          <p:cNvPr id="16" name="Рисунок 15" descr="0_8b635_a1a63509_M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 rot="5400000">
            <a:off x="8082656" y="132658"/>
            <a:ext cx="908306" cy="928694"/>
          </a:xfrm>
          <a:prstGeom prst="rect">
            <a:avLst/>
          </a:prstGeom>
        </p:spPr>
      </p:pic>
      <p:pic>
        <p:nvPicPr>
          <p:cNvPr id="17" name="Рисунок 16" descr="0_8b635_a1a63509_M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 rot="10800000">
            <a:off x="8072462" y="5786454"/>
            <a:ext cx="928694" cy="914402"/>
          </a:xfrm>
          <a:prstGeom prst="rect">
            <a:avLst/>
          </a:prstGeom>
        </p:spPr>
      </p:pic>
      <p:pic>
        <p:nvPicPr>
          <p:cNvPr id="18" name="Рисунок 17" descr="0_68e5a_6733dbf0_L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357554" y="6515100"/>
            <a:ext cx="4762500" cy="342900"/>
          </a:xfrm>
          <a:prstGeom prst="rect">
            <a:avLst/>
          </a:prstGeom>
        </p:spPr>
      </p:pic>
      <p:pic>
        <p:nvPicPr>
          <p:cNvPr id="21" name="Рисунок 20" descr="0_68e5a_6733dbf0_L.png"/>
          <p:cNvPicPr>
            <a:picLocks noChangeAspect="1"/>
          </p:cNvPicPr>
          <p:nvPr userDrawn="1"/>
        </p:nvPicPr>
        <p:blipFill>
          <a:blip r:embed="rId14" cstate="print"/>
          <a:srcRect t="20833" r="50500"/>
          <a:stretch>
            <a:fillRect/>
          </a:stretch>
        </p:blipFill>
        <p:spPr>
          <a:xfrm flipV="1">
            <a:off x="5715008" y="0"/>
            <a:ext cx="2357454" cy="271462"/>
          </a:xfrm>
          <a:prstGeom prst="rect">
            <a:avLst/>
          </a:prstGeom>
        </p:spPr>
      </p:pic>
      <p:pic>
        <p:nvPicPr>
          <p:cNvPr id="22" name="Рисунок 21" descr="0_68e5a_6733dbf0_L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 rot="5400000">
            <a:off x="6591300" y="3209908"/>
            <a:ext cx="4762500" cy="342900"/>
          </a:xfrm>
          <a:prstGeom prst="rect">
            <a:avLst/>
          </a:prstGeom>
        </p:spPr>
      </p:pic>
      <p:pic>
        <p:nvPicPr>
          <p:cNvPr id="23" name="Рисунок 22" descr="0_68e5a_6733dbf0_L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 rot="16200000">
            <a:off x="-2209800" y="3281346"/>
            <a:ext cx="4762500" cy="342900"/>
          </a:xfrm>
          <a:prstGeom prst="rect">
            <a:avLst/>
          </a:prstGeom>
        </p:spPr>
      </p:pic>
      <p:pic>
        <p:nvPicPr>
          <p:cNvPr id="24" name="Рисунок 23" descr="0_68e5a_6733dbf0_L.png"/>
          <p:cNvPicPr>
            <a:picLocks noChangeAspect="1"/>
          </p:cNvPicPr>
          <p:nvPr userDrawn="1"/>
        </p:nvPicPr>
        <p:blipFill>
          <a:blip r:embed="rId14" cstate="print"/>
          <a:srcRect t="20833" r="50500"/>
          <a:stretch>
            <a:fillRect/>
          </a:stretch>
        </p:blipFill>
        <p:spPr>
          <a:xfrm>
            <a:off x="1071538" y="6586538"/>
            <a:ext cx="2357454" cy="2714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slide" Target="slide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slide" Target="slide9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slide" Target="slide10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slide" Target="slide13.xml"/><Relationship Id="rId5" Type="http://schemas.openxmlformats.org/officeDocument/2006/relationships/slide" Target="slide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5.xml"/><Relationship Id="rId7" Type="http://schemas.openxmlformats.org/officeDocument/2006/relationships/image" Target="../media/image35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1.png"/><Relationship Id="rId7" Type="http://schemas.openxmlformats.org/officeDocument/2006/relationships/image" Target="../media/image3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slide" Target="slide15.xml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5.xml"/><Relationship Id="rId7" Type="http://schemas.openxmlformats.org/officeDocument/2006/relationships/image" Target="../media/image35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1.png"/><Relationship Id="rId7" Type="http://schemas.openxmlformats.org/officeDocument/2006/relationships/image" Target="../media/image3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slide" Target="slide15.xml"/><Relationship Id="rId9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1.png"/><Relationship Id="rId7" Type="http://schemas.openxmlformats.org/officeDocument/2006/relationships/image" Target="../media/image3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slide" Target="slide15.xml"/><Relationship Id="rId9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1.png"/><Relationship Id="rId7" Type="http://schemas.openxmlformats.org/officeDocument/2006/relationships/image" Target="../media/image3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slide" Target="slide15.xml"/><Relationship Id="rId9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15.xml"/><Relationship Id="rId7" Type="http://schemas.openxmlformats.org/officeDocument/2006/relationships/image" Target="../media/image35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15.xml"/><Relationship Id="rId7" Type="http://schemas.openxmlformats.org/officeDocument/2006/relationships/image" Target="../media/image35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15.xml"/><Relationship Id="rId7" Type="http://schemas.openxmlformats.org/officeDocument/2006/relationships/image" Target="../media/image35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" Target="slide15.xml"/><Relationship Id="rId7" Type="http://schemas.openxmlformats.org/officeDocument/2006/relationships/image" Target="../media/image35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slide" Target="slide26.xml"/><Relationship Id="rId4" Type="http://schemas.openxmlformats.org/officeDocument/2006/relationships/image" Target="../media/image39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ga-stars.ru/writers/sharl_perro.php" TargetMode="External"/><Relationship Id="rId2" Type="http://schemas.openxmlformats.org/officeDocument/2006/relationships/hyperlink" Target="http://ollforkids.ru/skazkart/5143-skazka-oslinaya-shkura-sharl-perro-ris-areypolskogo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kazvikt.ucoz.ru/publ/38-1-0-59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42844" y="2357430"/>
            <a:ext cx="8786874" cy="4327031"/>
            <a:chOff x="1115616" y="2146448"/>
            <a:chExt cx="7165477" cy="466143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20888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Шарль Перро.</a:t>
              </a:r>
            </a:p>
            <a:p>
              <a:pPr algn="ctr"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</a:rPr>
                <a:t>Ослиная шкура.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083301" y="4619574"/>
              <a:ext cx="4910120" cy="2188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ru-RU" dirty="0" err="1" smtClean="0">
                  <a:solidFill>
                    <a:prstClr val="black"/>
                  </a:solidFill>
                </a:rPr>
                <a:t>Вахитова</a:t>
              </a:r>
              <a:r>
                <a:rPr lang="ru-RU" dirty="0" smtClean="0">
                  <a:solidFill>
                    <a:prstClr val="black"/>
                  </a:solidFill>
                </a:rPr>
                <a:t> Марина </a:t>
              </a:r>
              <a:r>
                <a:rPr lang="ru-RU" dirty="0" err="1" smtClean="0">
                  <a:solidFill>
                    <a:prstClr val="black"/>
                  </a:solidFill>
                </a:rPr>
                <a:t>Рахимбердиевна</a:t>
              </a:r>
              <a:r>
                <a:rPr lang="ru-RU" dirty="0" smtClean="0">
                  <a:solidFill>
                    <a:prstClr val="black"/>
                  </a:solidFill>
                </a:rPr>
                <a:t>   </a:t>
              </a:r>
              <a:endParaRPr lang="ru-RU" dirty="0">
                <a:solidFill>
                  <a:prstClr val="black"/>
                </a:solidFill>
              </a:endParaRPr>
            </a:p>
            <a:p>
              <a:pPr algn="r">
                <a:defRPr/>
              </a:pPr>
              <a:r>
                <a:rPr lang="ru-RU" dirty="0" smtClean="0">
                  <a:solidFill>
                    <a:prstClr val="black"/>
                  </a:solidFill>
                </a:rPr>
                <a:t>Учитель начальных классов          </a:t>
              </a:r>
              <a:endParaRPr lang="ru-RU" dirty="0">
                <a:solidFill>
                  <a:prstClr val="black"/>
                </a:solidFill>
              </a:endParaRPr>
            </a:p>
            <a:p>
              <a:pPr algn="r">
                <a:defRPr/>
              </a:pPr>
              <a:r>
                <a:rPr lang="ru-RU" dirty="0">
                  <a:solidFill>
                    <a:prstClr val="black"/>
                  </a:solidFill>
                </a:rPr>
                <a:t>МБОУ-”CОШ №20”,</a:t>
              </a:r>
            </a:p>
            <a:p>
              <a:pPr algn="r">
                <a:defRPr/>
              </a:pPr>
              <a:r>
                <a:rPr lang="ru-RU" dirty="0">
                  <a:solidFill>
                    <a:prstClr val="black"/>
                  </a:solidFill>
                </a:rPr>
                <a:t>     Республика Татарстан, </a:t>
              </a:r>
            </a:p>
            <a:p>
              <a:pPr algn="r">
                <a:defRPr/>
              </a:pPr>
              <a:r>
                <a:rPr lang="ru-RU" dirty="0">
                  <a:solidFill>
                    <a:prstClr val="black"/>
                  </a:solidFill>
                </a:rPr>
                <a:t>г. Альметьевск</a:t>
              </a:r>
            </a:p>
            <a:p>
              <a:pPr algn="r">
                <a:defRPr/>
              </a:pPr>
              <a:endParaRPr lang="ru-RU" dirty="0">
                <a:solidFill>
                  <a:prstClr val="black"/>
                </a:solidFill>
              </a:endParaRPr>
            </a:p>
            <a:p>
              <a:pPr algn="r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15730" y="10976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i="1" dirty="0" smtClean="0">
                <a:solidFill>
                  <a:srgbClr val="7030A0"/>
                </a:solidFill>
              </a:rPr>
              <a:t>Шарль Перро</a:t>
            </a:r>
            <a:endParaRPr lang="ru-RU" sz="6600" b="1" i="1" dirty="0">
              <a:solidFill>
                <a:srgbClr val="7030A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844824"/>
            <a:ext cx="2796778" cy="3490288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203848" y="1268760"/>
            <a:ext cx="5482952" cy="4857403"/>
          </a:xfrm>
        </p:spPr>
        <p:txBody>
          <a:bodyPr/>
          <a:lstStyle/>
          <a:p>
            <a:pPr marL="0" indent="0">
              <a:buNone/>
            </a:pPr>
            <a:r>
              <a:rPr lang="ru-RU" sz="1600" i="1" dirty="0">
                <a:solidFill>
                  <a:srgbClr val="660066"/>
                </a:solidFill>
              </a:rPr>
              <a:t>Французский писатель-сказочник Шарль Перро </a:t>
            </a:r>
            <a:r>
              <a:rPr lang="ru-RU" sz="1600" i="1" dirty="0" smtClean="0">
                <a:solidFill>
                  <a:srgbClr val="660066"/>
                </a:solidFill>
              </a:rPr>
              <a:t>родился в </a:t>
            </a:r>
            <a:r>
              <a:rPr lang="ru-RU" sz="1600" i="1" dirty="0">
                <a:solidFill>
                  <a:srgbClr val="660066"/>
                </a:solidFill>
              </a:rPr>
              <a:t>семье Пьера Перро, судьи Парижского парламента, 12 января . в 1628 году </a:t>
            </a:r>
            <a:r>
              <a:rPr lang="ru-RU" sz="1600" i="1" dirty="0" smtClean="0">
                <a:solidFill>
                  <a:srgbClr val="660066"/>
                </a:solidFill>
              </a:rPr>
              <a:t>. Семья </a:t>
            </a:r>
            <a:r>
              <a:rPr lang="ru-RU" sz="1600" i="1" dirty="0">
                <a:solidFill>
                  <a:srgbClr val="660066"/>
                </a:solidFill>
              </a:rPr>
              <a:t>Шарля очень заботилась об образовании детей и мальчик в возрасте восьми лет был отправлен в колледж </a:t>
            </a:r>
            <a:r>
              <a:rPr lang="ru-RU" sz="1600" i="1" dirty="0" smtClean="0">
                <a:solidFill>
                  <a:srgbClr val="660066"/>
                </a:solidFill>
              </a:rPr>
              <a:t>. Историки отмечают , </a:t>
            </a:r>
            <a:r>
              <a:rPr lang="ru-RU" sz="1600" i="1" dirty="0">
                <a:solidFill>
                  <a:srgbClr val="660066"/>
                </a:solidFill>
              </a:rPr>
              <a:t>что школьная биография Перро – это </a:t>
            </a:r>
            <a:r>
              <a:rPr lang="ru-RU" sz="1600" i="1" dirty="0" smtClean="0">
                <a:solidFill>
                  <a:srgbClr val="660066"/>
                </a:solidFill>
              </a:rPr>
              <a:t>биография </a:t>
            </a:r>
            <a:r>
              <a:rPr lang="ru-RU" sz="1600" i="1" dirty="0">
                <a:solidFill>
                  <a:srgbClr val="660066"/>
                </a:solidFill>
              </a:rPr>
              <a:t>отличника. Ни он, ни его братья </a:t>
            </a:r>
            <a:r>
              <a:rPr lang="ru-RU" sz="1600" i="1" dirty="0" smtClean="0">
                <a:solidFill>
                  <a:srgbClr val="660066"/>
                </a:solidFill>
              </a:rPr>
              <a:t>ни </a:t>
            </a:r>
            <a:r>
              <a:rPr lang="ru-RU" sz="1600" i="1" dirty="0">
                <a:solidFill>
                  <a:srgbClr val="660066"/>
                </a:solidFill>
              </a:rPr>
              <a:t>разу не были за время обучения биты розгами — по тем временам случай исключительный. Тем не менее, Шарль не доучившись, бросил колледж</a:t>
            </a:r>
            <a:r>
              <a:rPr lang="ru-RU" sz="1600" i="1" dirty="0" smtClean="0">
                <a:solidFill>
                  <a:srgbClr val="660066"/>
                </a:solidFill>
              </a:rPr>
              <a:t>.</a:t>
            </a:r>
            <a:endParaRPr lang="ru-RU" sz="1600" i="1" dirty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ru-RU" sz="1600" i="1" dirty="0">
                <a:solidFill>
                  <a:srgbClr val="660066"/>
                </a:solidFill>
              </a:rPr>
              <a:t>После колледжа Перро брал в течение трех лет частные уроки права и купил, наконец, лицензию адвоката</a:t>
            </a:r>
            <a:r>
              <a:rPr lang="ru-RU" sz="1600" i="1" dirty="0" smtClean="0">
                <a:solidFill>
                  <a:srgbClr val="660066"/>
                </a:solidFill>
              </a:rPr>
              <a:t>.</a:t>
            </a:r>
            <a:endParaRPr lang="ru-RU" sz="1600" i="1" dirty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ru-RU" sz="1600" i="1" dirty="0">
                <a:solidFill>
                  <a:srgbClr val="660066"/>
                </a:solidFill>
              </a:rPr>
              <a:t>В двадцать три года Шарль вернулся в Париж и начал адвокатскую карьеру, но уже вскоре оставил это занятие и устроился клерком к своему брату Клоду Перро, известному </a:t>
            </a:r>
            <a:r>
              <a:rPr lang="ru-RU" sz="1600" i="1" dirty="0" smtClean="0">
                <a:solidFill>
                  <a:srgbClr val="660066"/>
                </a:solidFill>
              </a:rPr>
              <a:t>архитектору. </a:t>
            </a:r>
            <a:r>
              <a:rPr lang="ru-RU" sz="1600" i="1" dirty="0">
                <a:solidFill>
                  <a:srgbClr val="660066"/>
                </a:solidFill>
              </a:rPr>
              <a:t>Литературная деятельность Шарля Перро началась в то время, когда появилась мода на сказки в высшем обществе. Слушание сказок </a:t>
            </a:r>
            <a:r>
              <a:rPr lang="ru-RU" sz="1600" i="1" dirty="0" smtClean="0">
                <a:solidFill>
                  <a:srgbClr val="660066"/>
                </a:solidFill>
              </a:rPr>
              <a:t>стало распространенным  увлечением  </a:t>
            </a:r>
            <a:r>
              <a:rPr lang="ru-RU" sz="1600" i="1" dirty="0">
                <a:solidFill>
                  <a:srgbClr val="660066"/>
                </a:solidFill>
              </a:rPr>
              <a:t>светского общества.</a:t>
            </a: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0" y="11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3265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1168482"/>
            <a:ext cx="5184576" cy="5721499"/>
          </a:xfrm>
        </p:spPr>
        <p:txBody>
          <a:bodyPr/>
          <a:lstStyle/>
          <a:p>
            <a:pPr marL="0" indent="0">
              <a:buNone/>
            </a:pPr>
            <a:r>
              <a:rPr lang="ru-RU" sz="2000" i="1" dirty="0">
                <a:solidFill>
                  <a:srgbClr val="660066"/>
                </a:solidFill>
              </a:rPr>
              <a:t>Однако Перро не сразу решился опубликовать под своим именем сказки </a:t>
            </a:r>
            <a:r>
              <a:rPr lang="ru-RU" sz="2000" i="1" dirty="0" smtClean="0">
                <a:solidFill>
                  <a:srgbClr val="660066"/>
                </a:solidFill>
              </a:rPr>
              <a:t>. </a:t>
            </a:r>
            <a:r>
              <a:rPr lang="ru-RU" sz="2000" i="1" dirty="0">
                <a:solidFill>
                  <a:srgbClr val="660066"/>
                </a:solidFill>
              </a:rPr>
              <a:t>П</a:t>
            </a:r>
            <a:r>
              <a:rPr lang="ru-RU" sz="2000" i="1" dirty="0" smtClean="0">
                <a:solidFill>
                  <a:srgbClr val="660066"/>
                </a:solidFill>
              </a:rPr>
              <a:t>ервой книжкой  </a:t>
            </a:r>
            <a:r>
              <a:rPr lang="ru-RU" sz="2000" i="1" dirty="0">
                <a:solidFill>
                  <a:srgbClr val="660066"/>
                </a:solidFill>
              </a:rPr>
              <a:t>сказок значилось имя его восемнадцатилетнего </a:t>
            </a:r>
            <a:r>
              <a:rPr lang="ru-RU" sz="2000" i="1" dirty="0" smtClean="0">
                <a:solidFill>
                  <a:srgbClr val="660066"/>
                </a:solidFill>
              </a:rPr>
              <a:t>сына - </a:t>
            </a:r>
            <a:r>
              <a:rPr lang="ru-RU" sz="2000" i="1" dirty="0">
                <a:solidFill>
                  <a:srgbClr val="660066"/>
                </a:solidFill>
              </a:rPr>
              <a:t>Перро </a:t>
            </a:r>
            <a:r>
              <a:rPr lang="ru-RU" sz="2000" i="1" dirty="0" err="1" smtClean="0">
                <a:solidFill>
                  <a:srgbClr val="660066"/>
                </a:solidFill>
              </a:rPr>
              <a:t>д’Арманкура</a:t>
            </a:r>
            <a:r>
              <a:rPr lang="ru-RU" sz="2000" i="1" dirty="0" smtClean="0">
                <a:solidFill>
                  <a:srgbClr val="660066"/>
                </a:solidFill>
              </a:rPr>
              <a:t>. Шарль </a:t>
            </a:r>
            <a:r>
              <a:rPr lang="ru-RU" sz="2000" i="1" dirty="0">
                <a:solidFill>
                  <a:srgbClr val="660066"/>
                </a:solidFill>
              </a:rPr>
              <a:t>Перро опасался, по-видимому, что даже при всей любви общества к «сказочкам» написание сказок воспринято будет как занятие крайне </a:t>
            </a:r>
            <a:r>
              <a:rPr lang="ru-RU" sz="2000" i="1" dirty="0" smtClean="0">
                <a:solidFill>
                  <a:srgbClr val="660066"/>
                </a:solidFill>
              </a:rPr>
              <a:t>несерьезное.</a:t>
            </a:r>
          </a:p>
          <a:p>
            <a:pPr marL="0" indent="0">
              <a:buNone/>
            </a:pPr>
            <a:r>
              <a:rPr lang="ru-RU" sz="2000" i="1" dirty="0" smtClean="0">
                <a:solidFill>
                  <a:srgbClr val="660066"/>
                </a:solidFill>
              </a:rPr>
              <a:t>Мы </a:t>
            </a:r>
            <a:r>
              <a:rPr lang="ru-RU" sz="2000" i="1" dirty="0">
                <a:solidFill>
                  <a:srgbClr val="660066"/>
                </a:solidFill>
              </a:rPr>
              <a:t>называем Шарля Перро сейчас сказочником, однако он был известен при жизни как поэт и публицист, а также сановник и академик</a:t>
            </a:r>
            <a:r>
              <a:rPr lang="ru-RU" sz="2000" i="1" dirty="0" smtClean="0">
                <a:solidFill>
                  <a:srgbClr val="660066"/>
                </a:solidFill>
              </a:rPr>
              <a:t>.</a:t>
            </a:r>
            <a:endParaRPr lang="ru-RU" sz="2000" i="1" dirty="0">
              <a:solidFill>
                <a:srgbClr val="660066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112" y="1628800"/>
            <a:ext cx="3083818" cy="3083818"/>
          </a:xfrm>
        </p:spPr>
      </p:pic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14401" y="23259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9046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260648"/>
            <a:ext cx="4464496" cy="6236342"/>
          </a:xfrm>
          <a:prstGeom prst="rect">
            <a:avLst/>
          </a:prstGeom>
          <a:ln w="190500" cap="sq">
            <a:solidFill>
              <a:srgbClr val="7030A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-19491" y="11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0214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0" b="1" i="1" dirty="0" smtClean="0">
                <a:solidFill>
                  <a:srgbClr val="7030A0"/>
                </a:solidFill>
              </a:rPr>
              <a:t>1 глава </a:t>
            </a:r>
            <a:endParaRPr lang="ru-RU" sz="8000" b="1" i="1" dirty="0">
              <a:solidFill>
                <a:srgbClr val="7030A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846" y="1600200"/>
            <a:ext cx="3405307" cy="4525963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3278" y="1600200"/>
            <a:ext cx="3368443" cy="4525963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-19491" y="11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8657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r>
              <a:rPr lang="ru-RU" sz="8000" b="1" i="1" dirty="0" smtClean="0">
                <a:solidFill>
                  <a:srgbClr val="7030A0"/>
                </a:solidFill>
              </a:rPr>
              <a:t>2 глава </a:t>
            </a:r>
            <a:endParaRPr lang="ru-RU" sz="8000" b="1" i="1" dirty="0">
              <a:solidFill>
                <a:srgbClr val="7030A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8492" y="1600200"/>
            <a:ext cx="3396015" cy="4525963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201" r="618"/>
          <a:stretch/>
        </p:blipFill>
        <p:spPr>
          <a:xfrm>
            <a:off x="4387418" y="1268760"/>
            <a:ext cx="4330824" cy="2578421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460"/>
          <a:stretch/>
        </p:blipFill>
        <p:spPr>
          <a:xfrm>
            <a:off x="4495598" y="4077072"/>
            <a:ext cx="4160710" cy="2416790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-19491" y="11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4253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9175" y="620688"/>
            <a:ext cx="3414649" cy="5505475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64699" r="-1658"/>
          <a:stretch/>
        </p:blipFill>
        <p:spPr>
          <a:xfrm>
            <a:off x="4499992" y="2564904"/>
            <a:ext cx="4032448" cy="1873825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-19491" y="11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9491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b="1" i="1" dirty="0" smtClean="0">
                <a:solidFill>
                  <a:srgbClr val="7030A0"/>
                </a:solidFill>
              </a:rPr>
              <a:t>3 глава</a:t>
            </a:r>
            <a:endParaRPr lang="ru-RU" sz="7200" b="1" i="1" dirty="0">
              <a:solidFill>
                <a:srgbClr val="7030A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" t="58725" r="-2176" b="-1"/>
          <a:stretch/>
        </p:blipFill>
        <p:spPr>
          <a:xfrm>
            <a:off x="539553" y="1937658"/>
            <a:ext cx="4163076" cy="2238244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58205" r="-2616"/>
          <a:stretch/>
        </p:blipFill>
        <p:spPr>
          <a:xfrm>
            <a:off x="971600" y="4437112"/>
            <a:ext cx="3513608" cy="1891620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1612911"/>
            <a:ext cx="3440531" cy="4579034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-19491" y="11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3448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i="1" dirty="0" smtClean="0">
                <a:solidFill>
                  <a:srgbClr val="7030A0"/>
                </a:solidFill>
              </a:rPr>
              <a:t>4 глава </a:t>
            </a:r>
            <a:endParaRPr lang="ru-RU" sz="6600" b="1" i="1" dirty="0">
              <a:solidFill>
                <a:srgbClr val="7030A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762" r="-460"/>
          <a:stretch/>
        </p:blipFill>
        <p:spPr>
          <a:xfrm>
            <a:off x="827584" y="1484784"/>
            <a:ext cx="3435056" cy="1956934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52914" r="821"/>
          <a:stretch/>
        </p:blipFill>
        <p:spPr>
          <a:xfrm>
            <a:off x="827584" y="3861048"/>
            <a:ext cx="3331773" cy="2131106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1340768"/>
            <a:ext cx="3656555" cy="4866542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-19491" y="11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4230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b="1" i="1" dirty="0" smtClean="0">
                <a:solidFill>
                  <a:srgbClr val="7030A0"/>
                </a:solidFill>
              </a:rPr>
              <a:t>5 глава </a:t>
            </a:r>
            <a:endParaRPr lang="ru-RU" sz="7200" b="1" i="1" dirty="0">
              <a:solidFill>
                <a:srgbClr val="7030A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3" t="49489" r="686" b="961"/>
          <a:stretch/>
        </p:blipFill>
        <p:spPr>
          <a:xfrm>
            <a:off x="882013" y="1643744"/>
            <a:ext cx="3472273" cy="2242600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53635" r="314"/>
          <a:stretch/>
        </p:blipFill>
        <p:spPr>
          <a:xfrm>
            <a:off x="4788024" y="3284984"/>
            <a:ext cx="3744416" cy="2298853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-19491" y="11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5332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i="1" dirty="0" smtClean="0">
                <a:solidFill>
                  <a:srgbClr val="7030A0"/>
                </a:solidFill>
              </a:rPr>
              <a:t>6 глава </a:t>
            </a:r>
            <a:endParaRPr lang="ru-RU" sz="6600" b="1" i="1" dirty="0">
              <a:solidFill>
                <a:srgbClr val="7030A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609" r="245"/>
          <a:stretch/>
        </p:blipFill>
        <p:spPr>
          <a:xfrm>
            <a:off x="1331640" y="2492896"/>
            <a:ext cx="3024336" cy="2339979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1628800"/>
            <a:ext cx="3382173" cy="4525963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-19491" y="11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4494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b="1" i="1" dirty="0" smtClean="0">
                <a:solidFill>
                  <a:srgbClr val="7030A0"/>
                </a:solidFill>
              </a:rPr>
              <a:t>7 глава </a:t>
            </a:r>
            <a:endParaRPr lang="ru-RU" sz="7200" b="1" i="1" dirty="0">
              <a:solidFill>
                <a:srgbClr val="7030A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723" r="-668"/>
          <a:stretch/>
        </p:blipFill>
        <p:spPr>
          <a:xfrm>
            <a:off x="1043608" y="1268760"/>
            <a:ext cx="3250028" cy="2629347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48585" r="-113"/>
          <a:stretch/>
        </p:blipFill>
        <p:spPr>
          <a:xfrm>
            <a:off x="1115616" y="4365104"/>
            <a:ext cx="3024336" cy="2041782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730" r="2273"/>
          <a:stretch/>
        </p:blipFill>
        <p:spPr>
          <a:xfrm>
            <a:off x="4644469" y="2204864"/>
            <a:ext cx="3983855" cy="3337790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Прямоугольник 9">
            <a:hlinkClick r:id="rId5" action="ppaction://hlinksldjump"/>
          </p:cNvPr>
          <p:cNvSpPr/>
          <p:nvPr/>
        </p:nvSpPr>
        <p:spPr>
          <a:xfrm>
            <a:off x="-19491" y="11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6" action="ppaction://hlinksldjump"/>
          </p:cNvPr>
          <p:cNvSpPr/>
          <p:nvPr/>
        </p:nvSpPr>
        <p:spPr>
          <a:xfrm>
            <a:off x="132909" y="1535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3284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46" t="-722" r="-762" b="56226"/>
          <a:stretch/>
        </p:blipFill>
        <p:spPr>
          <a:xfrm>
            <a:off x="611560" y="620688"/>
            <a:ext cx="4464496" cy="2625019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99" t="36078" r="2335" b="2109"/>
          <a:stretch/>
        </p:blipFill>
        <p:spPr>
          <a:xfrm>
            <a:off x="4788024" y="3068960"/>
            <a:ext cx="3672408" cy="3210235"/>
          </a:xfrm>
          <a:prstGeom prst="rect">
            <a:avLst/>
          </a:prstGeom>
          <a:ln w="762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-19491" y="1197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4186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432181"/>
            <a:ext cx="8227317" cy="437042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Викторина по сказке</a:t>
            </a:r>
          </a:p>
          <a:p>
            <a:pPr algn="ctr"/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Шарля Перро </a:t>
            </a:r>
          </a:p>
          <a:p>
            <a:pPr algn="ctr"/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«Ослиная шкура</a:t>
            </a:r>
            <a:r>
              <a:rPr lang="ru-RU" sz="6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  <a:p>
            <a:pPr algn="ctr"/>
            <a:endParaRPr lang="ru-RU" sz="66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1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помощь кнопки, для выбора ответа нажимать в  </a:t>
            </a:r>
            <a:r>
              <a:rPr lang="ru-RU" sz="1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r>
              <a:rPr lang="ru-RU" sz="1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ружочек.</a:t>
            </a:r>
            <a:endParaRPr lang="ru-RU" sz="1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836712"/>
            <a:ext cx="1905000" cy="952500"/>
          </a:xfrm>
          <a:prstGeom prst="rect">
            <a:avLst/>
          </a:prstGeom>
        </p:spPr>
      </p:pic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b="1" i="1" dirty="0">
                <a:solidFill>
                  <a:srgbClr val="7030A0"/>
                </a:solidFill>
              </a:rPr>
              <a:t>Что попросила королева у короля перед смертью?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Букет роз</a:t>
            </a:r>
          </a:p>
          <a:p>
            <a:r>
              <a:rPr lang="ru-RU" dirty="0" smtClean="0"/>
              <a:t>Портрет короля на память </a:t>
            </a:r>
          </a:p>
          <a:p>
            <a:r>
              <a:rPr lang="ru-RU" dirty="0" smtClean="0"/>
              <a:t>Что бы он женился во второй раз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9552" y="17728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6" y="240337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5" y="292494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>
            <a:hlinkClick r:id="rId3" action="ppaction://hlinksldjump"/>
          </p:cNvPr>
          <p:cNvSpPr/>
          <p:nvPr/>
        </p:nvSpPr>
        <p:spPr>
          <a:xfrm flipV="1">
            <a:off x="579964" y="1833394"/>
            <a:ext cx="135199" cy="948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752" y="247639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638" y="299796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876256" y="5517232"/>
            <a:ext cx="158417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475" y="5485381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634" y="2751134"/>
            <a:ext cx="2538667" cy="32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81875"/>
            <a:ext cx="2736304" cy="351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9b3c7b23db0d199c35cf0c402defb363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76398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гнутая вверх стрелка 12"/>
          <p:cNvSpPr/>
          <p:nvPr/>
        </p:nvSpPr>
        <p:spPr>
          <a:xfrm>
            <a:off x="7169452" y="4725144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7164452" y="4725143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1" name="Picture 7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1475" y="5525541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75415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3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В какой раз принцесса попросила платье лунного цвета? 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 второй раз</a:t>
            </a:r>
          </a:p>
          <a:p>
            <a:r>
              <a:rPr lang="ru-RU" dirty="0" smtClean="0"/>
              <a:t>В пятый раз</a:t>
            </a:r>
          </a:p>
          <a:p>
            <a:r>
              <a:rPr lang="ru-RU" dirty="0" smtClean="0"/>
              <a:t>В третий раз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4467" y="292494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6" y="240337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5" y="1824001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flipV="1">
            <a:off x="562903" y="2985522"/>
            <a:ext cx="135199" cy="948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752" y="247639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804" y="1891545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876256" y="5517232"/>
            <a:ext cx="158417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475" y="5485381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 descr="Человечек-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634" y="2751134"/>
            <a:ext cx="2538667" cy="32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Человечек-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81875"/>
            <a:ext cx="2736304" cy="351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9b3c7b23db0d199c35cf0c402defb363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725" y="2322909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гнутая вверх стрелка 12"/>
          <p:cNvSpPr/>
          <p:nvPr/>
        </p:nvSpPr>
        <p:spPr>
          <a:xfrm>
            <a:off x="7169452" y="4725144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7164452" y="4725143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1" name="Picture 7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1475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09147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3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Что отдал король для платья, блестящего как солнце? 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Все деньги	</a:t>
            </a:r>
          </a:p>
          <a:p>
            <a:r>
              <a:rPr lang="ru-RU" dirty="0" smtClean="0"/>
              <a:t>Свой ум</a:t>
            </a:r>
          </a:p>
          <a:p>
            <a:r>
              <a:rPr lang="ru-RU" dirty="0" smtClean="0"/>
              <a:t>Все бриллианты и рубины со своей короны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9552" y="17728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6" y="240337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5" y="292494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>
            <a:hlinkClick r:id="rId3" action="ppaction://hlinksldjump"/>
          </p:cNvPr>
          <p:cNvSpPr/>
          <p:nvPr/>
        </p:nvSpPr>
        <p:spPr>
          <a:xfrm flipV="1">
            <a:off x="579964" y="1833394"/>
            <a:ext cx="135199" cy="948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752" y="247639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638" y="299796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876256" y="5517232"/>
            <a:ext cx="158417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475" y="5485381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634" y="2751134"/>
            <a:ext cx="2538667" cy="32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81875"/>
            <a:ext cx="2736304" cy="351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9b3c7b23db0d199c35cf0c402defb363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76398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гнутая вверх стрелка 12"/>
          <p:cNvSpPr/>
          <p:nvPr/>
        </p:nvSpPr>
        <p:spPr>
          <a:xfrm>
            <a:off x="7169452" y="4725144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7164452" y="4725143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1" name="Picture 7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1475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97462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3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Кто помогал принцессе?	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Волшебница-сирень </a:t>
            </a:r>
          </a:p>
          <a:p>
            <a:r>
              <a:rPr lang="ru-RU" dirty="0" smtClean="0"/>
              <a:t>Министры короля </a:t>
            </a:r>
          </a:p>
          <a:p>
            <a:r>
              <a:rPr lang="ru-RU" dirty="0" smtClean="0"/>
              <a:t>Она сама справлялась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4467" y="292494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6" y="240337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5" y="1824001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flipV="1">
            <a:off x="562903" y="2985522"/>
            <a:ext cx="135199" cy="948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752" y="247639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804" y="1891545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876256" y="5517232"/>
            <a:ext cx="158417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475" y="5485381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 descr="Человечек-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634" y="2751134"/>
            <a:ext cx="2538667" cy="32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Человечек-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81875"/>
            <a:ext cx="2736304" cy="351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9b3c7b23db0d199c35cf0c402defb363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725" y="2322909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гнутая вверх стрелка 12"/>
          <p:cNvSpPr/>
          <p:nvPr/>
        </p:nvSpPr>
        <p:spPr>
          <a:xfrm>
            <a:off x="7169452" y="4725144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7164452" y="4725143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1" name="Picture 7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1475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06285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3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Что потребовала принцесса у короля в четвертый раз? 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Ослиную шкуру </a:t>
            </a:r>
          </a:p>
          <a:p>
            <a:r>
              <a:rPr lang="ru-RU" dirty="0" smtClean="0"/>
              <a:t>Шкуру барана </a:t>
            </a:r>
          </a:p>
          <a:p>
            <a:r>
              <a:rPr lang="ru-RU" dirty="0" smtClean="0"/>
              <a:t>Ничего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4467" y="292494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6" y="240337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5" y="1824001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flipV="1">
            <a:off x="562903" y="2985522"/>
            <a:ext cx="135199" cy="948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752" y="247639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804" y="1891545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876256" y="5517232"/>
            <a:ext cx="158417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475" y="5485381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 descr="Человечек-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634" y="2751134"/>
            <a:ext cx="2538667" cy="32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Человечек-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81875"/>
            <a:ext cx="2736304" cy="351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9b3c7b23db0d199c35cf0c402defb363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725" y="2322909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гнутая вверх стрелка 12"/>
          <p:cNvSpPr/>
          <p:nvPr/>
        </p:nvSpPr>
        <p:spPr>
          <a:xfrm>
            <a:off x="7169452" y="4725144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7164452" y="4725143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1" name="Picture 7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1475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1503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3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Что дала волшебница-сирень принцессе? </a:t>
            </a:r>
            <a:br>
              <a:rPr lang="ru-RU" b="1" i="1" dirty="0" smtClean="0">
                <a:solidFill>
                  <a:srgbClr val="7030A0"/>
                </a:solidFill>
              </a:rPr>
            </a:b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Сундук с платьями и волшебную палочку </a:t>
            </a:r>
          </a:p>
          <a:p>
            <a:r>
              <a:rPr lang="ru-RU" dirty="0" smtClean="0"/>
              <a:t>Цветки сирени </a:t>
            </a:r>
          </a:p>
          <a:p>
            <a:r>
              <a:rPr lang="ru-RU" dirty="0" smtClean="0"/>
              <a:t>Ослиную шкуру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4467" y="292494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6" y="240337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5" y="1824001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 flipV="1">
            <a:off x="562903" y="2985522"/>
            <a:ext cx="135199" cy="948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752" y="247639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804" y="1891545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876256" y="5517232"/>
            <a:ext cx="158417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475" y="5485381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 descr="Человечек-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634" y="2751134"/>
            <a:ext cx="2538667" cy="32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Человечек-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81875"/>
            <a:ext cx="2736304" cy="351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9b3c7b23db0d199c35cf0c402defb363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725" y="2322909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гнутая вверх стрелка 12"/>
          <p:cNvSpPr/>
          <p:nvPr/>
        </p:nvSpPr>
        <p:spPr>
          <a:xfrm>
            <a:off x="7169452" y="4725144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7164452" y="4725143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1" name="Picture 7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1475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8259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3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На какую работу согласилась хозяйка принять принцессу? 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Свинопаской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Помогать своей дочери</a:t>
            </a:r>
          </a:p>
          <a:p>
            <a:r>
              <a:rPr lang="ru-RU" dirty="0" smtClean="0"/>
              <a:t>Работницей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9552" y="17728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6" y="240337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5" y="292494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>
            <a:hlinkClick r:id="rId3" action="ppaction://hlinksldjump"/>
          </p:cNvPr>
          <p:cNvSpPr/>
          <p:nvPr/>
        </p:nvSpPr>
        <p:spPr>
          <a:xfrm flipV="1">
            <a:off x="579964" y="1833394"/>
            <a:ext cx="135199" cy="948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752" y="247639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638" y="299796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876256" y="5517232"/>
            <a:ext cx="158417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475" y="5485381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634" y="2751134"/>
            <a:ext cx="2538667" cy="32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81875"/>
            <a:ext cx="2736304" cy="351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9b3c7b23db0d199c35cf0c402defb363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76398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гнутая вверх стрелка 12"/>
          <p:cNvSpPr/>
          <p:nvPr/>
        </p:nvSpPr>
        <p:spPr>
          <a:xfrm>
            <a:off x="7169452" y="4725144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7164452" y="4725143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1" name="Picture 7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1475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8444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3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Кто попросил испечь пирог?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Король </a:t>
            </a:r>
          </a:p>
          <a:p>
            <a:r>
              <a:rPr lang="ru-RU" dirty="0" smtClean="0"/>
              <a:t>Принц </a:t>
            </a:r>
          </a:p>
          <a:p>
            <a:r>
              <a:rPr lang="ru-RU" dirty="0" smtClean="0"/>
              <a:t>Королевич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9552" y="17728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6" y="240337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5" y="292494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>
            <a:hlinkClick r:id="rId3" action="ppaction://hlinksldjump"/>
          </p:cNvPr>
          <p:cNvSpPr/>
          <p:nvPr/>
        </p:nvSpPr>
        <p:spPr>
          <a:xfrm flipV="1">
            <a:off x="579964" y="1833394"/>
            <a:ext cx="135199" cy="948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752" y="247639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638" y="299796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876256" y="5517232"/>
            <a:ext cx="158417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475" y="5485381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634" y="2751134"/>
            <a:ext cx="2538667" cy="32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81875"/>
            <a:ext cx="2736304" cy="351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9b3c7b23db0d199c35cf0c402defb363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76398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гнутая вверх стрелка 12"/>
          <p:cNvSpPr/>
          <p:nvPr/>
        </p:nvSpPr>
        <p:spPr>
          <a:xfrm>
            <a:off x="7169452" y="4725144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7164452" y="4725143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1" name="Picture 7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1475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96419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3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Что нечаянно принцесса уронила в пирог?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Браслет </a:t>
            </a:r>
          </a:p>
          <a:p>
            <a:r>
              <a:rPr lang="ru-RU" dirty="0" smtClean="0"/>
              <a:t>Кольцо </a:t>
            </a:r>
          </a:p>
          <a:p>
            <a:r>
              <a:rPr lang="ru-RU" dirty="0" smtClean="0"/>
              <a:t>Цепочку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9552" y="17728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6" y="292494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757" y="2357335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>
            <a:hlinkClick r:id="rId3" action="ppaction://hlinksldjump"/>
          </p:cNvPr>
          <p:cNvSpPr/>
          <p:nvPr/>
        </p:nvSpPr>
        <p:spPr>
          <a:xfrm flipV="1">
            <a:off x="579964" y="1833394"/>
            <a:ext cx="135199" cy="948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464" y="299796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753" y="2430360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876256" y="5517232"/>
            <a:ext cx="158417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475" y="5485381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634" y="2751134"/>
            <a:ext cx="2538667" cy="32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81875"/>
            <a:ext cx="2736304" cy="351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9b3c7b23db0d199c35cf0c402defb363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76398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гнутая вверх стрелка 12"/>
          <p:cNvSpPr/>
          <p:nvPr/>
        </p:nvSpPr>
        <p:spPr>
          <a:xfrm>
            <a:off x="7169452" y="4725144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7164452" y="4725143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1" name="Picture 7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1475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03106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3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В какую очередь взяли Ослиную </a:t>
            </a:r>
            <a:r>
              <a:rPr lang="ru-RU" b="1" i="1" dirty="0" err="1" smtClean="0">
                <a:solidFill>
                  <a:srgbClr val="7030A0"/>
                </a:solidFill>
              </a:rPr>
              <a:t>шкуру,что</a:t>
            </a:r>
            <a:r>
              <a:rPr lang="ru-RU" b="1" i="1" dirty="0" smtClean="0">
                <a:solidFill>
                  <a:srgbClr val="7030A0"/>
                </a:solidFill>
              </a:rPr>
              <a:t> бы померить кольцо? 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последнюю </a:t>
            </a:r>
          </a:p>
          <a:p>
            <a:r>
              <a:rPr lang="ru-RU" dirty="0" smtClean="0"/>
              <a:t>В первую</a:t>
            </a:r>
          </a:p>
          <a:p>
            <a:r>
              <a:rPr lang="ru-RU" dirty="0" smtClean="0"/>
              <a:t>Не брали совсем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06025" y="2936373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366" y="2403374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924" y="1772816"/>
            <a:ext cx="2381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>
            <a:hlinkClick r:id="rId3" action="ppaction://hlinksldjump"/>
          </p:cNvPr>
          <p:cNvSpPr/>
          <p:nvPr/>
        </p:nvSpPr>
        <p:spPr>
          <a:xfrm flipV="1">
            <a:off x="546438" y="2996952"/>
            <a:ext cx="135199" cy="948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752" y="2476398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311" y="1845839"/>
            <a:ext cx="1333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876256" y="5517232"/>
            <a:ext cx="158417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475" y="5485381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634" y="2751134"/>
            <a:ext cx="2538667" cy="32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Человечек-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81875"/>
            <a:ext cx="2736304" cy="351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9b3c7b23db0d199c35cf0c402defb363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76398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гнутая вверх стрелка 12"/>
          <p:cNvSpPr/>
          <p:nvPr/>
        </p:nvSpPr>
        <p:spPr>
          <a:xfrm>
            <a:off x="7169452" y="4725144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7164452" y="4725143"/>
            <a:ext cx="1080120" cy="58616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31" name="Picture 7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1475" y="5485382"/>
            <a:ext cx="16160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98107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3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3181668"/>
            <a:ext cx="4038600" cy="1363027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428637"/>
            <a:ext cx="4038600" cy="2869088"/>
          </a:xfrm>
        </p:spPr>
      </p:pic>
      <p:pic>
        <p:nvPicPr>
          <p:cNvPr id="4" name="Picture 10" descr="звонок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1944340" cy="194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8550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i="1" dirty="0" smtClean="0">
                <a:solidFill>
                  <a:srgbClr val="7030A0"/>
                </a:solidFill>
              </a:rPr>
              <a:t>Ссылки на используемую литературу:</a:t>
            </a:r>
            <a:endParaRPr lang="ru-RU" sz="4800" b="1" i="1" dirty="0">
              <a:solidFill>
                <a:srgbClr val="7030A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ollforkids.ru/skazkart/5143-skazka-oslinaya-shkura-sharl-perro-ris-areypolskogo.html</a:t>
            </a: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www.mega-stars.ru/writers/sharl_perro.php</a:t>
            </a: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skazvikt.ucoz.ru/publ/38-1-0-592</a:t>
            </a: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16632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63782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F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450</Words>
  <Application>Microsoft Office PowerPoint</Application>
  <PresentationFormat>Экран (4:3)</PresentationFormat>
  <Paragraphs>75</Paragraphs>
  <Slides>26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1_Тема Office</vt:lpstr>
      <vt:lpstr>Слайд 1</vt:lpstr>
      <vt:lpstr>Шарль Перро</vt:lpstr>
      <vt:lpstr>Слайд 3</vt:lpstr>
      <vt:lpstr>Слайд 4</vt:lpstr>
      <vt:lpstr>1 глава </vt:lpstr>
      <vt:lpstr>2 глава </vt:lpstr>
      <vt:lpstr>Слайд 7</vt:lpstr>
      <vt:lpstr>3 глава</vt:lpstr>
      <vt:lpstr>4 глава </vt:lpstr>
      <vt:lpstr>5 глава </vt:lpstr>
      <vt:lpstr>6 глава </vt:lpstr>
      <vt:lpstr>7 глава </vt:lpstr>
      <vt:lpstr>Слайд 13</vt:lpstr>
      <vt:lpstr>Слайд 14</vt:lpstr>
      <vt:lpstr>Что попросила королева у короля перед смертью?</vt:lpstr>
      <vt:lpstr>В какой раз принцесса попросила платье лунного цвета? </vt:lpstr>
      <vt:lpstr>Что отдал король для платья, блестящего как солнце? </vt:lpstr>
      <vt:lpstr>Кто помогал принцессе? </vt:lpstr>
      <vt:lpstr>Что потребовала принцесса у короля в четвертый раз? </vt:lpstr>
      <vt:lpstr>Что дала волшебница-сирень принцессе?  </vt:lpstr>
      <vt:lpstr>На какую работу согласилась хозяйка принять принцессу? </vt:lpstr>
      <vt:lpstr>Кто попросил испечь пирог?</vt:lpstr>
      <vt:lpstr>Что нечаянно принцесса уронила в пирог?</vt:lpstr>
      <vt:lpstr>В какую очередь взяли Ослиную шкуру,что бы померить кольцо? </vt:lpstr>
      <vt:lpstr>Слайд 25</vt:lpstr>
      <vt:lpstr>Ссылки на используемую литературу: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24</cp:revision>
  <dcterms:created xsi:type="dcterms:W3CDTF">2014-05-31T13:21:18Z</dcterms:created>
  <dcterms:modified xsi:type="dcterms:W3CDTF">2017-03-19T10:37:56Z</dcterms:modified>
</cp:coreProperties>
</file>