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-120" y="95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C1CE1-B29D-40A3-8B42-B01FC6BD6290}" type="datetimeFigureOut">
              <a:rPr lang="ru-RU" smtClean="0"/>
              <a:pPr/>
              <a:t>01.03.2016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3786E-8D0D-4D5E-88A7-CAF29E949F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Имя существительное,Display Only,A,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fs00.infourok.ru/images/doc/246/250492/img14.jpg"/>
          <p:cNvPicPr>
            <a:picLocks noChangeAspect="1" noChangeArrowheads="1"/>
          </p:cNvPicPr>
          <p:nvPr/>
        </p:nvPicPr>
        <p:blipFill>
          <a:blip r:embed="rId2" cstate="print"/>
          <a:srcRect b="59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Рисунок 4" descr="http://n804.com/image/56a81b35a43b9.jpg"/>
          <p:cNvPicPr/>
          <p:nvPr/>
        </p:nvPicPr>
        <p:blipFill>
          <a:blip r:embed="rId3" cstate="print"/>
          <a:srcRect l="6269"/>
          <a:stretch>
            <a:fillRect/>
          </a:stretch>
        </p:blipFill>
        <p:spPr bwMode="auto">
          <a:xfrm>
            <a:off x="6804248" y="3281082"/>
            <a:ext cx="2339752" cy="3576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23728" y="1124744"/>
            <a:ext cx="669674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Имя существительное. Заглавная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буква в именах собственных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67744" y="5157192"/>
            <a:ext cx="46085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Русский язык. 2 класс.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Тест.</a:t>
            </a:r>
            <a:endParaRPr lang="ru-RU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1,3 Answers,B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download-free-wallpaper.com/img93/yvfvuuojfhqgvdopuxqw.jpg"/>
          <p:cNvPicPr>
            <a:picLocks noChangeAspect="1" noChangeArrowheads="1"/>
          </p:cNvPicPr>
          <p:nvPr/>
        </p:nvPicPr>
        <p:blipFill>
          <a:blip r:embed="rId2" cstate="print"/>
          <a:srcRect r="318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7" y="2636912"/>
          <a:ext cx="8496945" cy="35839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32315"/>
                <a:gridCol w="2832315"/>
                <a:gridCol w="2832315"/>
              </a:tblGrid>
              <a:tr h="1728425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555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Признак предмета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Предмет 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Действие предмета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1520" y="620688"/>
            <a:ext cx="864096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№1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Что обозначает имя существительное?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2,3 Answers,B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download-free-wallpaper.com/img93/yvfvuuojfhqgvdopuxqw.jpg"/>
          <p:cNvPicPr>
            <a:picLocks noChangeAspect="1" noChangeArrowheads="1"/>
          </p:cNvPicPr>
          <p:nvPr/>
        </p:nvPicPr>
        <p:blipFill>
          <a:blip r:embed="rId2" cstate="print"/>
          <a:srcRect r="318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55576" y="260648"/>
            <a:ext cx="78488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№2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Под какой цифрой записаны только имена существительные?</a:t>
            </a:r>
          </a:p>
          <a:p>
            <a:pPr algn="ctr"/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1" y="2276872"/>
          <a:ext cx="8712966" cy="3600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904322"/>
                <a:gridCol w="2904322"/>
                <a:gridCol w="2904322"/>
              </a:tblGrid>
              <a:tr h="1736352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640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Горсть, грозит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Бегун, ветер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Смелость, храбрый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3,3 Answers,A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download-free-wallpaper.com/img93/yvfvuuojfhqgvdopuxqw.jpg"/>
          <p:cNvPicPr>
            <a:picLocks noChangeAspect="1" noChangeArrowheads="1"/>
          </p:cNvPicPr>
          <p:nvPr/>
        </p:nvPicPr>
        <p:blipFill>
          <a:blip r:embed="rId2" cstate="print"/>
          <a:srcRect r="318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11560" y="332656"/>
            <a:ext cx="792088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№3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Укажи одушевлённые имена существительные.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2348880"/>
          <a:ext cx="8424936" cy="3240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08312"/>
                <a:gridCol w="2808312"/>
                <a:gridCol w="2808312"/>
              </a:tblGrid>
              <a:tr h="131170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2865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Комар, рыба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Гора, море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Молния, дерево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4,3 Answers,C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download-free-wallpaper.com/img93/yvfvuuojfhqgvdopuxqw.jpg"/>
          <p:cNvPicPr>
            <a:picLocks noChangeAspect="1" noChangeArrowheads="1"/>
          </p:cNvPicPr>
          <p:nvPr/>
        </p:nvPicPr>
        <p:blipFill>
          <a:blip r:embed="rId2" cstate="print"/>
          <a:srcRect r="318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39552" y="476672"/>
            <a:ext cx="82089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№4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Что не могут обозначать имена собственные?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2492896"/>
          <a:ext cx="8532441" cy="316835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844147"/>
                <a:gridCol w="2844147"/>
                <a:gridCol w="2844147"/>
              </a:tblGrid>
              <a:tr h="122321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4513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Названия художественных произведений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Имена, отчества, фамилии людей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Названия животных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5,3 Answers,B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download-free-wallpaper.com/img93/yvfvuuojfhqgvdopuxqw.jpg"/>
          <p:cNvPicPr>
            <a:picLocks noChangeAspect="1" noChangeArrowheads="1"/>
          </p:cNvPicPr>
          <p:nvPr/>
        </p:nvPicPr>
        <p:blipFill>
          <a:blip r:embed="rId2" cstate="print"/>
          <a:srcRect r="318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043608" y="404664"/>
            <a:ext cx="71287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№5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Отметь верное утверждение.  Имена собственные…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2636912"/>
          <a:ext cx="9144000" cy="36099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48000"/>
                <a:gridCol w="3048000"/>
                <a:gridCol w="3048000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90132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Всегда пишутся со</a:t>
                      </a:r>
                      <a:r>
                        <a:rPr lang="ru-RU" sz="3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строчной </a:t>
                      </a:r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буквы.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Всегда пишутся с заглавной буквы.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Иногда</a:t>
                      </a:r>
                      <a:r>
                        <a:rPr lang="ru-RU" sz="3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пишутся  с заглавной, иногда- со строчной.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6,3 Answers,A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download-free-wallpaper.com/img93/yvfvuuojfhqgvdopuxqw.jpg"/>
          <p:cNvPicPr>
            <a:picLocks noChangeAspect="1" noChangeArrowheads="1"/>
          </p:cNvPicPr>
          <p:nvPr/>
        </p:nvPicPr>
        <p:blipFill>
          <a:blip r:embed="rId2" cstate="print"/>
          <a:srcRect r="318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827584" y="260648"/>
            <a:ext cx="77048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№6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Укажи правильное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расположение слов по алфавиту.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2041099"/>
          <a:ext cx="9144000" cy="453306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48000"/>
                <a:gridCol w="3048000"/>
                <a:gridCol w="3048000"/>
              </a:tblGrid>
              <a:tr h="102786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1073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Андерсен, Бажов, Волков,  Драгунский,  Жуковский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3200" b="1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Аксакова, Больничная, Дорожная, Строителей,  Комарова </a:t>
                      </a:r>
                    </a:p>
                    <a:p>
                      <a:pPr algn="ctr"/>
                      <a:endParaRPr lang="ru-RU" sz="32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Ялта, Астрахань, Братск, Вологда,  </a:t>
                      </a:r>
                      <a:r>
                        <a:rPr lang="ru-RU" sz="32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Зеленогорск</a:t>
                      </a:r>
                      <a:endParaRPr lang="ru-RU" sz="32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7,2 Answers,A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download-free-wallpaper.com/img93/yvfvuuojfhqgvdopuxqw.jpg"/>
          <p:cNvPicPr>
            <a:picLocks noChangeAspect="1" noChangeArrowheads="1"/>
          </p:cNvPicPr>
          <p:nvPr/>
        </p:nvPicPr>
        <p:blipFill>
          <a:blip r:embed="rId2" cstate="print"/>
          <a:srcRect r="318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332656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№7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В каком случае слово нужно писать с заглавной буквы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51521" y="2996952"/>
          <a:ext cx="8568952" cy="271986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62866"/>
                <a:gridCol w="4506086"/>
              </a:tblGrid>
              <a:tr h="131170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081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Мой друг переехал в город (</a:t>
                      </a:r>
                      <a:r>
                        <a:rPr lang="ru-RU" sz="3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О,о</a:t>
                      </a:r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32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рёл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Наш герб</a:t>
                      </a:r>
                      <a:r>
                        <a:rPr lang="ru-RU" sz="3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украшает двуглавый (</a:t>
                      </a:r>
                      <a:r>
                        <a:rPr lang="ru-RU" sz="32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О,о</a:t>
                      </a:r>
                      <a:r>
                        <a:rPr lang="ru-RU" sz="3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lang="ru-RU" sz="3200" b="1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рёл</a:t>
                      </a:r>
                      <a:endParaRPr lang="ru-RU" sz="3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8,3 Answers,B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download-free-wallpaper.com/img93/yvfvuuojfhqgvdopuxqw.jpg"/>
          <p:cNvPicPr>
            <a:picLocks noChangeAspect="1" noChangeArrowheads="1"/>
          </p:cNvPicPr>
          <p:nvPr/>
        </p:nvPicPr>
        <p:blipFill>
          <a:blip r:embed="rId2" cstate="print"/>
          <a:srcRect r="318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№8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Ученица подчёркивала в предложениях имена собственные. В каком предложении допущена ошибка?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2492896"/>
          <a:ext cx="9144000" cy="316835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48000"/>
                <a:gridCol w="3048000"/>
                <a:gridCol w="3048000"/>
              </a:tblGrid>
              <a:tr h="131170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8566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Мою подругу зовут </a:t>
                      </a:r>
                      <a:r>
                        <a:rPr lang="ru-RU" sz="28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Алиса</a:t>
                      </a: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Басню написал Иван Андреевич </a:t>
                      </a:r>
                      <a:r>
                        <a:rPr lang="ru-RU" sz="28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Крылов.</a:t>
                      </a:r>
                      <a:endParaRPr lang="ru-RU" sz="2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Во дворе лаяла</a:t>
                      </a:r>
                      <a:r>
                        <a:rPr lang="ru-RU" sz="2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собака </a:t>
                      </a:r>
                      <a:r>
                        <a:rPr lang="ru-RU" sz="2800" b="1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Жучка.</a:t>
                      </a:r>
                      <a:endParaRPr lang="ru-RU" sz="2800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9,3 Answers,B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download-free-wallpaper.com/img93/yvfvuuojfhqgvdopuxqw.jpg"/>
          <p:cNvPicPr>
            <a:picLocks noChangeAspect="1" noChangeArrowheads="1"/>
          </p:cNvPicPr>
          <p:nvPr/>
        </p:nvPicPr>
        <p:blipFill>
          <a:blip r:embed="rId2" cstate="print"/>
          <a:srcRect r="318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548680"/>
            <a:ext cx="871296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№9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Укажи, в каком ряду допущены ошибки.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505" y="2060848"/>
          <a:ext cx="9036496" cy="399464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167674"/>
                <a:gridCol w="3117752"/>
                <a:gridCol w="2751070"/>
              </a:tblGrid>
              <a:tr h="1656183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3384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пёс Шарик,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коза</a:t>
                      </a:r>
                      <a:r>
                        <a:rPr lang="ru-RU" sz="28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Белянка, братик Ваня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шустрая</a:t>
                      </a:r>
                      <a:r>
                        <a:rPr lang="ru-RU" sz="2800" b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Обезьянка, курица пеструшка, будка собаки</a:t>
                      </a:r>
                      <a:endParaRPr lang="ru-RU" sz="2800" b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Самарская</a:t>
                      </a:r>
                      <a:r>
                        <a:rPr lang="ru-RU" sz="2800" b="1" u="non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область, село Приволжье, река Волга</a:t>
                      </a:r>
                      <a:endParaRPr lang="ru-RU" sz="2800" b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MagiClass,-10,3 Answers,B,60,0,0,0,Yes,0,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download-free-wallpaper.com/img93/yvfvuuojfhqgvdopuxqw.jpg"/>
          <p:cNvPicPr>
            <a:picLocks noChangeAspect="1" noChangeArrowheads="1"/>
          </p:cNvPicPr>
          <p:nvPr/>
        </p:nvPicPr>
        <p:blipFill>
          <a:blip r:embed="rId2" cstate="print"/>
          <a:srcRect r="3188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51520" y="0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 №10</a:t>
            </a:r>
          </a:p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Укажи, сколько имен собственных в предложениях.</a:t>
            </a: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Иванова (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П,п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оля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возвращалась с (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П,п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оля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. Механик (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В,в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интик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взял в руки маленький (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В,в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4000" b="1" dirty="0" err="1" smtClean="0">
                <a:latin typeface="Times New Roman" pitchFamily="18" charset="0"/>
                <a:cs typeface="Times New Roman" pitchFamily="18" charset="0"/>
              </a:rPr>
              <a:t>интик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0" y="3789040"/>
          <a:ext cx="9144000" cy="271986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48000"/>
                <a:gridCol w="3048000"/>
                <a:gridCol w="3048000"/>
              </a:tblGrid>
              <a:tr h="1311701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B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C</a:t>
                      </a:r>
                      <a:endParaRPr lang="ru-RU" sz="2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40816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2800" b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2800" b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800" b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u="none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2800" b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312</Words>
  <Application>Microsoft Office PowerPoint</Application>
  <PresentationFormat>Экран (4:3)</PresentationFormat>
  <Paragraphs>85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12</cp:revision>
  <dcterms:created xsi:type="dcterms:W3CDTF">2016-02-27T16:12:33Z</dcterms:created>
  <dcterms:modified xsi:type="dcterms:W3CDTF">2016-03-01T09:51:17Z</dcterms:modified>
</cp:coreProperties>
</file>