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sldIdLst>
    <p:sldId id="256" r:id="rId2"/>
    <p:sldId id="257" r:id="rId3"/>
    <p:sldId id="260" r:id="rId4"/>
    <p:sldId id="259" r:id="rId5"/>
    <p:sldId id="262" r:id="rId6"/>
    <p:sldId id="263" r:id="rId7"/>
    <p:sldId id="261" r:id="rId8"/>
    <p:sldId id="264" r:id="rId9"/>
    <p:sldId id="271" r:id="rId10"/>
    <p:sldId id="266" r:id="rId11"/>
    <p:sldId id="265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0" autoAdjust="0"/>
    <p:restoredTop sz="94660"/>
  </p:normalViewPr>
  <p:slideViewPr>
    <p:cSldViewPr>
      <p:cViewPr>
        <p:scale>
          <a:sx n="50" d="100"/>
          <a:sy n="50" d="100"/>
        </p:scale>
        <p:origin x="-1258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3A6AF-089E-4962-8AAE-52AD1930108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2F0FF-405C-44FC-A07C-06A7ABE56C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737BDB1-8EA7-4E46-85DD-BBD696E2752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2745B95-53F6-47B4-BA93-6BE4C86EE0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BDB1-8EA7-4E46-85DD-BBD696E2752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45B95-53F6-47B4-BA93-6BE4C86EE0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BDB1-8EA7-4E46-85DD-BBD696E2752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45B95-53F6-47B4-BA93-6BE4C86EE0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BDB1-8EA7-4E46-85DD-BBD696E2752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45B95-53F6-47B4-BA93-6BE4C86EE0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737BDB1-8EA7-4E46-85DD-BBD696E2752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2745B95-53F6-47B4-BA93-6BE4C86EE0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737BDB1-8EA7-4E46-85DD-BBD696E2752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2745B95-53F6-47B4-BA93-6BE4C86EE0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BDB1-8EA7-4E46-85DD-BBD696E2752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45B95-53F6-47B4-BA93-6BE4C86EE0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BDB1-8EA7-4E46-85DD-BBD696E2752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45B95-53F6-47B4-BA93-6BE4C86EE0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BDB1-8EA7-4E46-85DD-BBD696E2752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45B95-53F6-47B4-BA93-6BE4C86EE0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BDB1-8EA7-4E46-85DD-BBD696E2752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45B95-53F6-47B4-BA93-6BE4C86EE0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7BDB1-8EA7-4E46-85DD-BBD696E2752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45B95-53F6-47B4-BA93-6BE4C86EE0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737BDB1-8EA7-4E46-85DD-BBD696E2752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2745B95-53F6-47B4-BA93-6BE4C86EE0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ds03.infourok.ru/uploads/ex/0e4b/000048e2-75d39a6c/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71600" y="476672"/>
            <a:ext cx="6120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 русского языка 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2 классе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7784" y="5733256"/>
            <a:ext cx="38120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Тумановская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Татьяна Николаевна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читель начальных классов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ГБОУ СОШ №2 с. Приволжье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204864"/>
            <a:ext cx="78123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Monotype Corsiva" pitchFamily="66" charset="0"/>
              </a:rPr>
              <a:t>« Правописание с заглавной буквы имён собственных »</a:t>
            </a:r>
            <a:endParaRPr lang="ru-RU" sz="4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dsovet.su/_ld/455/5849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99592" y="2276872"/>
            <a:ext cx="712879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закрепить усвоенные </a:t>
            </a:r>
            <a:r>
              <a:rPr lang="ru-RU" sz="32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знания, понятия, способы действия по правописанию имён собственных с заглавной буквы.</a:t>
            </a:r>
          </a:p>
          <a:p>
            <a:pPr algn="ctr"/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1840" y="764704"/>
            <a:ext cx="3273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cs typeface="Times New Roman" pitchFamily="18" charset="0"/>
              </a:rPr>
              <a:t>Цель урока: </a:t>
            </a:r>
            <a:endParaRPr lang="ru-RU" sz="3600" b="1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dsovet.su/_ld/455/5849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http://ekaterinasmirnova.064vrspb.caduk.ru/images/0_ca2e5_39eb4984_orig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628800"/>
            <a:ext cx="2761769" cy="3804162"/>
          </a:xfrm>
          <a:prstGeom prst="rect">
            <a:avLst/>
          </a:prstGeom>
          <a:noFill/>
        </p:spPr>
      </p:pic>
      <p:pic>
        <p:nvPicPr>
          <p:cNvPr id="4" name="Picture 4" descr="http://www.ut.uz/images/news_img/full/1446184496_7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3573016"/>
            <a:ext cx="4639866" cy="28657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4048" y="1988840"/>
            <a:ext cx="16930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cs typeface="Times New Roman" pitchFamily="18" charset="0"/>
              </a:rPr>
              <a:t>Игра</a:t>
            </a:r>
            <a:endParaRPr lang="ru-RU" sz="44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dsovet.su/_ld/455/5849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Рисунок 6" descr="http://tsvetofor.ru/images/img_konvert_C65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268760"/>
            <a:ext cx="7776864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788024" y="335699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Ученикам 2 «А» класса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475656" y="1700808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г. цветочный</a:t>
            </a:r>
          </a:p>
          <a:p>
            <a:r>
              <a:rPr lang="ru-RU" dirty="0" smtClean="0"/>
              <a:t>ул. колокольчиков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547664" y="134076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 незнайки</a:t>
            </a:r>
            <a:endParaRPr lang="ru-RU" dirty="0"/>
          </a:p>
        </p:txBody>
      </p:sp>
      <p:pic>
        <p:nvPicPr>
          <p:cNvPr id="79874" name="Picture 2" descr="https://im0-tub-ru.yandex.net/i?id=a61debdf9607a7e819bd27ea26d404ea&amp;n=33&amp;h=215&amp;w=151"/>
          <p:cNvPicPr>
            <a:picLocks noChangeAspect="1" noChangeArrowheads="1"/>
          </p:cNvPicPr>
          <p:nvPr/>
        </p:nvPicPr>
        <p:blipFill>
          <a:blip r:embed="rId4" cstate="print"/>
          <a:srcRect b="5062"/>
          <a:stretch>
            <a:fillRect/>
          </a:stretch>
        </p:blipFill>
        <p:spPr bwMode="auto">
          <a:xfrm>
            <a:off x="6804248" y="1340768"/>
            <a:ext cx="1438275" cy="194421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dsovet.su/_ld/455/5849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395536" y="2332037"/>
            <a:ext cx="8229600" cy="4525963"/>
          </a:xfrm>
          <a:prstGeom prst="rect">
            <a:avLst/>
          </a:prstGeom>
        </p:spPr>
        <p:txBody>
          <a:bodyPr/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Город цветочный 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Улица колокольчиков Герой незнайка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43608" y="1052736"/>
            <a:ext cx="69723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j-ea"/>
                <a:cs typeface="+mj-cs"/>
              </a:rPr>
              <a:t>Исправь ошибки.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dsovet.su/_ld/455/5849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395536" y="2332037"/>
            <a:ext cx="8229600" cy="4525963"/>
          </a:xfrm>
          <a:prstGeom prst="rect">
            <a:avLst/>
          </a:prstGeom>
        </p:spPr>
        <p:txBody>
          <a:bodyPr/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lang="ru-RU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kumimoji="0" lang="ru-RU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ород</a:t>
            </a: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</a:t>
            </a: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веточный 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lang="ru-RU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лица </a:t>
            </a:r>
            <a:r>
              <a:rPr lang="ru-RU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kumimoji="0" lang="ru-RU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олокольчиков</a:t>
            </a: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</a:t>
            </a: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ерой </a:t>
            </a:r>
            <a:r>
              <a:rPr lang="ru-RU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kumimoji="0" lang="ru-RU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езнайка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43608" y="1052736"/>
            <a:ext cx="69723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j-ea"/>
                <a:cs typeface="+mj-cs"/>
              </a:rPr>
              <a:t>Проверь.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dsovet.su/_ld/455/5849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915816" y="1124744"/>
            <a:ext cx="55983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Роман-сказка «Приключения Незнайки 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и его друзей»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78904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Николай Николаевич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Носов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77826" name="Picture 2" descr="http://edikst.ru/misc/i/gallery/19003/3756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268760"/>
            <a:ext cx="1905000" cy="2409826"/>
          </a:xfrm>
          <a:prstGeom prst="rect">
            <a:avLst/>
          </a:prstGeom>
          <a:noFill/>
        </p:spPr>
      </p:pic>
      <p:pic>
        <p:nvPicPr>
          <p:cNvPr id="6" name="Рисунок 5" descr="http://qcapp.com/images/55ee2bdbb503f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4221088"/>
            <a:ext cx="1452869" cy="2151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allmum.ru/uploads/posts/2012-04/1334229517_7eac5b8f-6342-45aa-a5fa-08b624939d6c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4221088"/>
            <a:ext cx="158417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ironbux.com/photo/5624174f5be9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2996952"/>
            <a:ext cx="1640239" cy="310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dsovet.su/_ld/455/5849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483768" y="908720"/>
            <a:ext cx="36471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err="1" smtClean="0">
                <a:solidFill>
                  <a:srgbClr val="C00000"/>
                </a:solidFill>
              </a:rPr>
              <a:t>Физминутка</a:t>
            </a:r>
            <a:endParaRPr lang="ru-RU" sz="4000" dirty="0"/>
          </a:p>
        </p:txBody>
      </p:sp>
      <p:pic>
        <p:nvPicPr>
          <p:cNvPr id="8194" name="Picture 2" descr="http://img3.proshkolu.ru/content/media/pic/std/3000000/2334000/2333270-57d2d6a4303a71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420888"/>
            <a:ext cx="2009775" cy="3429001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dsovet.su/_ld/455/5849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Содержимое 3"/>
          <p:cNvGraphicFramePr>
            <a:graphicFrameLocks/>
          </p:cNvGraphicFramePr>
          <p:nvPr/>
        </p:nvGraphicFramePr>
        <p:xfrm>
          <a:off x="755576" y="836712"/>
          <a:ext cx="7272808" cy="5616624"/>
        </p:xfrm>
        <a:graphic>
          <a:graphicData uri="http://schemas.openxmlformats.org/drawingml/2006/table">
            <a:tbl>
              <a:tblPr/>
              <a:tblGrid>
                <a:gridCol w="7272808"/>
              </a:tblGrid>
              <a:tr h="5616624">
                <a:tc>
                  <a:txBody>
                    <a:bodyPr/>
                    <a:lstStyle/>
                    <a:p>
                      <a:pPr algn="ctr">
                        <a:spcBef>
                          <a:spcPts val="705"/>
                        </a:spcBef>
                        <a:spcAft>
                          <a:spcPts val="705"/>
                        </a:spcAft>
                      </a:pPr>
                      <a:r>
                        <a:rPr lang="ru-RU" sz="24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Здравствуйте, ребята !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spcBef>
                          <a:spcPts val="705"/>
                        </a:spcBef>
                        <a:spcAft>
                          <a:spcPts val="705"/>
                        </a:spcAft>
                      </a:pPr>
                      <a:r>
                        <a:rPr lang="ru-RU" sz="24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Пишет вам письмо незнайка. </a:t>
                      </a:r>
                      <a:r>
                        <a:rPr lang="ru-RU" sz="2400" b="1" dirty="0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 </a:t>
                      </a:r>
                      <a:r>
                        <a:rPr lang="ru-RU" sz="24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живу в цветочном Городе, в </a:t>
                      </a:r>
                      <a:r>
                        <a:rPr lang="ru-RU" sz="2400" b="1" dirty="0" err="1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огурцовой</a:t>
                      </a:r>
                      <a:r>
                        <a:rPr lang="ru-RU" sz="2400" b="1" dirty="0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долине, на Улице колокольчиков. В нашем городе есть аллея ромашек и бульвар васильков. Город цветочный стоит на </a:t>
                      </a:r>
                      <a:r>
                        <a:rPr lang="ru-RU" sz="2400" b="1" dirty="0" err="1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огурцовой</a:t>
                      </a:r>
                      <a:r>
                        <a:rPr lang="ru-RU" sz="24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реке. В этом городе живут мои друзья: пончик, гунька, </a:t>
                      </a:r>
                      <a:r>
                        <a:rPr lang="ru-RU" sz="2400" b="1" dirty="0" err="1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гусля</a:t>
                      </a:r>
                      <a:r>
                        <a:rPr lang="ru-RU" sz="24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пулька и Собака </a:t>
                      </a:r>
                      <a:r>
                        <a:rPr lang="ru-RU" sz="2400" b="1" dirty="0" err="1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булька</a:t>
                      </a:r>
                      <a:r>
                        <a:rPr lang="ru-RU" sz="24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2400" b="1" dirty="0" err="1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пилюлькин</a:t>
                      </a:r>
                      <a:r>
                        <a:rPr lang="ru-RU" sz="24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 </a:t>
                      </a:r>
                      <a:r>
                        <a:rPr lang="ru-RU" sz="2400" b="1" dirty="0" err="1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знайка</a:t>
                      </a:r>
                      <a:r>
                        <a:rPr lang="ru-RU" sz="24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Bef>
                          <a:spcPts val="705"/>
                        </a:spcBef>
                        <a:spcAft>
                          <a:spcPts val="705"/>
                        </a:spcAft>
                      </a:pPr>
                      <a:r>
                        <a:rPr lang="ru-RU" sz="2400" b="1" dirty="0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              Ребята</a:t>
                      </a:r>
                      <a:r>
                        <a:rPr lang="ru-RU" sz="24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мы шлем вам привет! 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https://im0-tub-ru.yandex.net/i?id=a61debdf9607a7e819bd27ea26d404ea&amp;n=33&amp;h=215&amp;w=151"/>
          <p:cNvPicPr>
            <a:picLocks noChangeAspect="1" noChangeArrowheads="1"/>
          </p:cNvPicPr>
          <p:nvPr/>
        </p:nvPicPr>
        <p:blipFill>
          <a:blip r:embed="rId3" cstate="print"/>
          <a:srcRect b="5062"/>
          <a:stretch>
            <a:fillRect/>
          </a:stretch>
        </p:blipFill>
        <p:spPr bwMode="auto">
          <a:xfrm>
            <a:off x="971600" y="4221088"/>
            <a:ext cx="1438275" cy="194421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dsovet.su/_ld/455/5849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33337" y="620688"/>
            <a:ext cx="77893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 smtClean="0">
                <a:solidFill>
                  <a:srgbClr val="C00000"/>
                </a:solidFill>
              </a:rPr>
              <a:t>Игра « Незнайка и его друзья»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C:\Users\Татьяна\Documents\скр урок.png"/>
          <p:cNvPicPr/>
          <p:nvPr/>
        </p:nvPicPr>
        <p:blipFill>
          <a:blip r:embed="rId3" cstate="print"/>
          <a:srcRect b="6757"/>
          <a:stretch>
            <a:fillRect/>
          </a:stretch>
        </p:blipFill>
        <p:spPr bwMode="auto">
          <a:xfrm>
            <a:off x="683568" y="1268760"/>
            <a:ext cx="7488832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60" name="Picture 4" descr="http://ligovospb.ru/assets/images/2016-%D0%B3%D0%BE%D0%B4/16-%D1%87%D0%B0%D1%81%D1%82%D1%8C-2/16-%D1%87%D0%B0%D1%81%D1%82%D1%8C-3/3243(1).jpg"/>
          <p:cNvPicPr>
            <a:picLocks noChangeAspect="1" noChangeArrowheads="1"/>
          </p:cNvPicPr>
          <p:nvPr/>
        </p:nvPicPr>
        <p:blipFill>
          <a:blip r:embed="rId4" cstate="print"/>
          <a:srcRect r="1429" b="10000"/>
          <a:stretch>
            <a:fillRect/>
          </a:stretch>
        </p:blipFill>
        <p:spPr bwMode="auto">
          <a:xfrm>
            <a:off x="1907704" y="5085184"/>
            <a:ext cx="4968552" cy="1296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dsovet.su/_ld/455/5849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Содержимое 3" descr="Рисунок1.png"/>
          <p:cNvPicPr>
            <a:picLocks noChangeAspect="1"/>
          </p:cNvPicPr>
          <p:nvPr/>
        </p:nvPicPr>
        <p:blipFill>
          <a:blip r:embed="rId3" cstate="print"/>
          <a:srcRect l="9538" r="9129" b="11863"/>
          <a:stretch>
            <a:fillRect/>
          </a:stretch>
        </p:blipFill>
        <p:spPr bwMode="auto">
          <a:xfrm>
            <a:off x="1331640" y="1196752"/>
            <a:ext cx="6408712" cy="4834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915816" y="620688"/>
            <a:ext cx="26837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 smtClean="0">
                <a:solidFill>
                  <a:srgbClr val="C00000"/>
                </a:solidFill>
              </a:rPr>
              <a:t>Открытие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97282" name="Picture 2" descr="https://ds03.infourok.ru/uploads/ex/0fb4/00014833-b49da670/hello_html_m609a3dc5.jpg"/>
          <p:cNvPicPr>
            <a:picLocks noChangeAspect="1" noChangeArrowheads="1"/>
          </p:cNvPicPr>
          <p:nvPr/>
        </p:nvPicPr>
        <p:blipFill>
          <a:blip r:embed="rId4" cstate="print"/>
          <a:srcRect l="6790" r="68312"/>
          <a:stretch>
            <a:fillRect/>
          </a:stretch>
        </p:blipFill>
        <p:spPr bwMode="auto">
          <a:xfrm>
            <a:off x="971600" y="4221088"/>
            <a:ext cx="792088" cy="1838325"/>
          </a:xfrm>
          <a:prstGeom prst="rect">
            <a:avLst/>
          </a:prstGeom>
          <a:noFill/>
        </p:spPr>
      </p:pic>
      <p:pic>
        <p:nvPicPr>
          <p:cNvPr id="6146" name="Picture 2" descr="http://img3.proshkolu.ru/content/media/pic/std/3000000/2346000/2345952-af22024e323d407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2" y="4293096"/>
            <a:ext cx="1038622" cy="16256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dsovet.su/_ld/455/5849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620688"/>
            <a:ext cx="6696744" cy="57606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Схема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+mj-cs"/>
              </a:rPr>
              <a:t> -помощник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411760" y="1772816"/>
          <a:ext cx="4320480" cy="490728"/>
        </p:xfrm>
        <a:graphic>
          <a:graphicData uri="http://schemas.openxmlformats.org/drawingml/2006/table">
            <a:tbl>
              <a:tblPr/>
              <a:tblGrid>
                <a:gridCol w="4320480"/>
              </a:tblGrid>
              <a:tr h="3219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8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Имена существительные</a:t>
                      </a:r>
                      <a:endParaRPr lang="ru-RU" sz="2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2" y="2996952"/>
          <a:ext cx="2483768" cy="420624"/>
        </p:xfrm>
        <a:graphic>
          <a:graphicData uri="http://schemas.openxmlformats.org/drawingml/2006/table">
            <a:tbl>
              <a:tblPr/>
              <a:tblGrid>
                <a:gridCol w="2483768"/>
              </a:tblGrid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87884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Нарицательные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932040" y="2996952"/>
          <a:ext cx="3240360" cy="420624"/>
        </p:xfrm>
        <a:graphic>
          <a:graphicData uri="http://schemas.openxmlformats.org/drawingml/2006/table">
            <a:tbl>
              <a:tblPr/>
              <a:tblGrid>
                <a:gridCol w="3240360"/>
              </a:tblGrid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Собственные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043608" y="4869160"/>
            <a:ext cx="1368152" cy="158417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Имена, отчества, фамилии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людей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699792" y="4941168"/>
            <a:ext cx="1512168" cy="7920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Клички животных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444208" y="5301208"/>
            <a:ext cx="2195736" cy="9361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Географические местоположения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499992" y="4581128"/>
            <a:ext cx="1835696" cy="1800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Название произведений, картин, спектаклей,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журналов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2267744" y="2276872"/>
            <a:ext cx="648072" cy="7200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148064" y="2276872"/>
            <a:ext cx="648072" cy="64807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5940152" y="3501008"/>
            <a:ext cx="306288" cy="10081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0" idx="0"/>
          </p:cNvCxnSpPr>
          <p:nvPr/>
        </p:nvCxnSpPr>
        <p:spPr>
          <a:xfrm>
            <a:off x="7164288" y="3429000"/>
            <a:ext cx="377788" cy="187220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4067944" y="3429000"/>
            <a:ext cx="1584176" cy="151216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2339752" y="3429000"/>
            <a:ext cx="2736304" cy="144016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306" name="Picture 2" descr="http://www.allbalances.ru/img/neznaika-animat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80728"/>
            <a:ext cx="1133475" cy="1352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dsovet.su/_ld/455/5849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23728" y="764704"/>
            <a:ext cx="50674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Проверь свои знания.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8" name="Picture 2" descr="http://fs00.infourok.ru/images/doc/246/250492/img14.jpg"/>
          <p:cNvPicPr>
            <a:picLocks noChangeAspect="1" noChangeArrowheads="1"/>
          </p:cNvPicPr>
          <p:nvPr/>
        </p:nvPicPr>
        <p:blipFill>
          <a:blip r:embed="rId3" cstate="print"/>
          <a:srcRect b="5901"/>
          <a:stretch>
            <a:fillRect/>
          </a:stretch>
        </p:blipFill>
        <p:spPr bwMode="auto">
          <a:xfrm>
            <a:off x="1163622" y="1484783"/>
            <a:ext cx="6504722" cy="487854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987824" y="2564904"/>
            <a:ext cx="53651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Имя существительное.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Заглавная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буква в именах собственных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55776" y="52292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Русский язык. 2 класс.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Тест.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9334" name="Picture 6" descr="http://foneyes.ru/img/picture/Jun/14/148887d5a14d08e8fcaa187a287fd90b/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596218" y="3861048"/>
            <a:ext cx="1165815" cy="1844824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dsovet.su/_ld/455/5849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00264" y="629072"/>
            <a:ext cx="28160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+mj-lt"/>
              </a:rPr>
              <a:t>Рефлексия</a:t>
            </a:r>
            <a:endParaRPr lang="ru-RU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2664" y="781472"/>
            <a:ext cx="28160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+mj-lt"/>
              </a:rPr>
              <a:t>Рефлексия</a:t>
            </a:r>
            <a:endParaRPr lang="ru-RU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1800" y="692696"/>
            <a:ext cx="2911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Рефлексия</a:t>
            </a:r>
            <a:endParaRPr lang="ru-RU" sz="3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67744" y="1628800"/>
            <a:ext cx="46038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Сегодня на уроке 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2852936"/>
            <a:ext cx="55083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узнал, открыл для себя…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3573016"/>
            <a:ext cx="37762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научился, смог…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221088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могу похвалить себя и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своих одноклассников</a:t>
            </a:r>
            <a:r>
              <a:rPr kumimoji="0" lang="ru-RU" sz="3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…</a:t>
            </a:r>
          </a:p>
        </p:txBody>
      </p:sp>
      <p:pic>
        <p:nvPicPr>
          <p:cNvPr id="100354" name="Picture 2" descr="http://foneyes.ru/img/picture/Jun/14/148887d5a14d08e8fcaa187a287fd90b/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948264" y="2564904"/>
            <a:ext cx="1368152" cy="235433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dsovet.su/_ld/455/5849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1378" name="Picture 2" descr="http://www.bookin.org.ru/book/36429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2276872"/>
            <a:ext cx="2109675" cy="275161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95736" y="980728"/>
            <a:ext cx="4909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Молодцы!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Спасибо за урок.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6" name="Picture 6" descr="http://foneyes.ru/img/picture/Jun/14/148887d5a14d08e8fcaa187a287fd90b/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348880"/>
            <a:ext cx="1984898" cy="314096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987824" y="5445224"/>
            <a:ext cx="36503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Читайте книги!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230</TotalTime>
  <Words>249</Words>
  <Application>Microsoft Office PowerPoint</Application>
  <PresentationFormat>Экран (4:3)</PresentationFormat>
  <Paragraphs>54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Городская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Татьяна</cp:lastModifiedBy>
  <cp:revision>3</cp:revision>
  <dcterms:created xsi:type="dcterms:W3CDTF">2017-02-05T06:04:10Z</dcterms:created>
  <dcterms:modified xsi:type="dcterms:W3CDTF">2017-02-06T16:01:12Z</dcterms:modified>
</cp:coreProperties>
</file>