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61" r:id="rId9"/>
    <p:sldId id="263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139F2F1-1626-4C4A-BDE1-A1EED92A88D6}" type="datetimeFigureOut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01C03C7-C298-423C-B63C-F7607FEA6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024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A76AC-DF26-415E-A9B7-7E20B9250C76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E7408-BFAE-405F-BBAB-44F1361C0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86ED-95D2-44AB-A2C7-F883EA52B830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6903B-E6A8-497F-B569-D952FA862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73D22-2BE1-4B06-8EA0-15C474DC36CF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BCD84-2333-4EA5-9565-2E946029B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A563B-E101-4AB9-8E37-29A9D17A98E8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74892-DCC1-4F0D-AC12-D33F24265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E2E2F-66BB-46C0-9760-3022D751BC42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E0921-11F1-4B56-BF56-6CC46A1D8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F218A-FD0B-4233-BB8C-B919FD48083E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CC3E8-A05E-4047-B891-68923767DE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C37C-057F-4011-9052-4AE1B8ACBBC9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63E96-FA06-4624-956A-E0D4277800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695F9-ACAF-498A-AFE1-5C0FE42C56EC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0EF34-CCBC-4BC7-92A6-1807D9D28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B1AFF-3605-4BEE-B1C0-E9C8ECF5A27F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6CEE2-CD82-454F-87F7-1873FFB6BB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21C9F-E77D-4CDA-B4AF-AF9BE2BC6CFA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4CB68-666F-4FD5-B569-A8E9C8EB7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2F622-FF86-4CA9-8C5A-4E980C543D3B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2864C-CC59-4ED9-96D8-E8101A2B75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ED3B78-1823-42D0-81DC-4854D794EFD8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32D9B4-B24F-4158-9433-7476423E3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71538" y="2714620"/>
            <a:ext cx="7772400" cy="1470025"/>
          </a:xfrm>
        </p:spPr>
        <p:txBody>
          <a:bodyPr/>
          <a:lstStyle/>
          <a:p>
            <a:r>
              <a:rPr lang="ru-RU" sz="4800" dirty="0" smtClean="0">
                <a:solidFill>
                  <a:srgbClr val="FF0000"/>
                </a:solidFill>
                <a:latin typeface="Book Antiqua" pitchFamily="18" charset="0"/>
                <a:cs typeface="Arial" charset="0"/>
              </a:rPr>
              <a:t>Падеж имен существительных</a:t>
            </a:r>
          </a:p>
        </p:txBody>
      </p:sp>
      <p:sp>
        <p:nvSpPr>
          <p:cNvPr id="4" name="Овал 3"/>
          <p:cNvSpPr/>
          <p:nvPr/>
        </p:nvSpPr>
        <p:spPr>
          <a:xfrm>
            <a:off x="4405313" y="47783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429125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714750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714750" y="42862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5243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5718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071938" y="128587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071938" y="35718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82004" y="608056"/>
            <a:ext cx="785818" cy="7858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1690688" y="835025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714500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000125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000125" y="78581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785938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57250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357313" y="164306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357313" y="64293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167360" y="965246"/>
            <a:ext cx="785818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</a:p>
        </p:txBody>
      </p:sp>
      <p:sp>
        <p:nvSpPr>
          <p:cNvPr id="22" name="Овал 21"/>
          <p:cNvSpPr/>
          <p:nvPr/>
        </p:nvSpPr>
        <p:spPr>
          <a:xfrm>
            <a:off x="8405813" y="1406525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8429625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715250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15250" y="135731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8501063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7572375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8072438" y="221456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072438" y="121443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858148" y="1571612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</a:t>
            </a:r>
          </a:p>
        </p:txBody>
      </p:sp>
      <p:sp>
        <p:nvSpPr>
          <p:cNvPr id="31" name="Овал 30"/>
          <p:cNvSpPr/>
          <p:nvPr/>
        </p:nvSpPr>
        <p:spPr>
          <a:xfrm rot="2585452">
            <a:off x="6340475" y="1196975"/>
            <a:ext cx="169863" cy="4603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357938" y="1357313"/>
            <a:ext cx="46037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Овал 32"/>
          <p:cNvSpPr/>
          <p:nvPr/>
        </p:nvSpPr>
        <p:spPr>
          <a:xfrm rot="19933222">
            <a:off x="6692900" y="1198563"/>
            <a:ext cx="46038" cy="330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 rot="19221648" flipH="1">
            <a:off x="5402263" y="1706563"/>
            <a:ext cx="455612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Овал 34"/>
          <p:cNvSpPr/>
          <p:nvPr/>
        </p:nvSpPr>
        <p:spPr>
          <a:xfrm rot="2352785" flipH="1">
            <a:off x="5319713" y="1398588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786438" y="1571625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715000" y="1785938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5715000" y="1285875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5286375" y="1571625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Овал 39"/>
          <p:cNvSpPr/>
          <p:nvPr/>
        </p:nvSpPr>
        <p:spPr>
          <a:xfrm rot="2585452">
            <a:off x="2957513" y="485775"/>
            <a:ext cx="169862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2974975" y="646113"/>
            <a:ext cx="46038" cy="2460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Овал 41"/>
          <p:cNvSpPr/>
          <p:nvPr/>
        </p:nvSpPr>
        <p:spPr>
          <a:xfrm rot="19933222">
            <a:off x="3311525" y="485775"/>
            <a:ext cx="44450" cy="3317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Овал 42"/>
          <p:cNvSpPr/>
          <p:nvPr/>
        </p:nvSpPr>
        <p:spPr>
          <a:xfrm rot="2585452">
            <a:off x="206375" y="1766888"/>
            <a:ext cx="169863" cy="444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23838" y="1927225"/>
            <a:ext cx="46037" cy="2460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 rot="19933222">
            <a:off x="560388" y="1766888"/>
            <a:ext cx="44450" cy="33178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Овал 45"/>
          <p:cNvSpPr/>
          <p:nvPr/>
        </p:nvSpPr>
        <p:spPr>
          <a:xfrm rot="2585452">
            <a:off x="8670925" y="1338263"/>
            <a:ext cx="169863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8929688" y="1071563"/>
            <a:ext cx="46037" cy="2460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 rot="19933222">
            <a:off x="9023350" y="1338263"/>
            <a:ext cx="46038" cy="3317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Овал 48"/>
          <p:cNvSpPr/>
          <p:nvPr/>
        </p:nvSpPr>
        <p:spPr>
          <a:xfrm rot="2585452">
            <a:off x="2992438" y="1838325"/>
            <a:ext cx="169862" cy="444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3009900" y="1998663"/>
            <a:ext cx="46038" cy="2460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Овал 50"/>
          <p:cNvSpPr/>
          <p:nvPr/>
        </p:nvSpPr>
        <p:spPr>
          <a:xfrm rot="19933222">
            <a:off x="3346450" y="1838325"/>
            <a:ext cx="44450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Овал 51"/>
          <p:cNvSpPr/>
          <p:nvPr/>
        </p:nvSpPr>
        <p:spPr>
          <a:xfrm rot="19221648" flipH="1">
            <a:off x="7980363" y="873125"/>
            <a:ext cx="455612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Овал 52"/>
          <p:cNvSpPr/>
          <p:nvPr/>
        </p:nvSpPr>
        <p:spPr>
          <a:xfrm rot="2352785" flipH="1">
            <a:off x="7897813" y="565150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8364538" y="738188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8293100" y="952500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8293100" y="452438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7864475" y="738188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Овал 57"/>
          <p:cNvSpPr/>
          <p:nvPr/>
        </p:nvSpPr>
        <p:spPr>
          <a:xfrm rot="19221648" flipH="1">
            <a:off x="115888" y="658813"/>
            <a:ext cx="455612" cy="87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Овал 58"/>
          <p:cNvSpPr/>
          <p:nvPr/>
        </p:nvSpPr>
        <p:spPr>
          <a:xfrm rot="2352785" flipH="1">
            <a:off x="33338" y="350838"/>
            <a:ext cx="454025" cy="619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500063" y="523875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428625" y="738188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428625" y="238125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0" y="523875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Овал 63"/>
          <p:cNvSpPr/>
          <p:nvPr/>
        </p:nvSpPr>
        <p:spPr>
          <a:xfrm rot="19221648" flipH="1">
            <a:off x="2479675" y="1587500"/>
            <a:ext cx="455613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Овал 64"/>
          <p:cNvSpPr/>
          <p:nvPr/>
        </p:nvSpPr>
        <p:spPr>
          <a:xfrm rot="2352785" flipH="1">
            <a:off x="2397125" y="1279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2863850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2792413" y="1666875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2792413" y="1166813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2363788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Овал 69"/>
          <p:cNvSpPr/>
          <p:nvPr/>
        </p:nvSpPr>
        <p:spPr>
          <a:xfrm rot="19221648" flipH="1">
            <a:off x="4979988" y="704850"/>
            <a:ext cx="455612" cy="8731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1" name="Овал 70"/>
          <p:cNvSpPr/>
          <p:nvPr/>
        </p:nvSpPr>
        <p:spPr>
          <a:xfrm rot="3744122" flipH="1">
            <a:off x="4965700" y="381001"/>
            <a:ext cx="454025" cy="635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5364163" y="569913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5292725" y="784225"/>
            <a:ext cx="71438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5292725" y="284163"/>
            <a:ext cx="71438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5" name="Овал 74"/>
          <p:cNvSpPr/>
          <p:nvPr/>
        </p:nvSpPr>
        <p:spPr>
          <a:xfrm rot="1391337">
            <a:off x="4932363" y="554038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>
            <a:off x="6619875" y="477838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6643688" y="114300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5929313" y="114300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5929313" y="42862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6715125" y="785813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5786438" y="785813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6286500" y="12858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6286500" y="28575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6072145" y="642918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</a:t>
            </a:r>
          </a:p>
        </p:txBody>
      </p:sp>
      <p:sp>
        <p:nvSpPr>
          <p:cNvPr id="85" name="Овал 84"/>
          <p:cNvSpPr/>
          <p:nvPr/>
        </p:nvSpPr>
        <p:spPr>
          <a:xfrm>
            <a:off x="7143750" y="1500188"/>
            <a:ext cx="46038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833438" y="2192338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857250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142875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142875" y="214312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928688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0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500063" y="300037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500063" y="200025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285720" y="2357430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</a:p>
        </p:txBody>
      </p:sp>
      <p:sp>
        <p:nvSpPr>
          <p:cNvPr id="95" name="Овал 94"/>
          <p:cNvSpPr/>
          <p:nvPr/>
        </p:nvSpPr>
        <p:spPr>
          <a:xfrm>
            <a:off x="1116013" y="2141538"/>
            <a:ext cx="46037" cy="24606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Овал 95"/>
          <p:cNvSpPr/>
          <p:nvPr/>
        </p:nvSpPr>
        <p:spPr>
          <a:xfrm rot="19221648" flipH="1">
            <a:off x="1479550" y="2516188"/>
            <a:ext cx="455613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Овал 96"/>
          <p:cNvSpPr/>
          <p:nvPr/>
        </p:nvSpPr>
        <p:spPr>
          <a:xfrm rot="2352785" flipH="1">
            <a:off x="1397000" y="2208213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1863725" y="238125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Овал 98"/>
          <p:cNvSpPr/>
          <p:nvPr/>
        </p:nvSpPr>
        <p:spPr>
          <a:xfrm>
            <a:off x="1792288" y="2595563"/>
            <a:ext cx="71437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Овал 99"/>
          <p:cNvSpPr/>
          <p:nvPr/>
        </p:nvSpPr>
        <p:spPr>
          <a:xfrm>
            <a:off x="1792288" y="2095500"/>
            <a:ext cx="71437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Овал 100"/>
          <p:cNvSpPr/>
          <p:nvPr/>
        </p:nvSpPr>
        <p:spPr>
          <a:xfrm>
            <a:off x="1363663" y="238125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Овал 101"/>
          <p:cNvSpPr/>
          <p:nvPr/>
        </p:nvSpPr>
        <p:spPr>
          <a:xfrm rot="19221648" flipH="1">
            <a:off x="7051675" y="2587625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Овал 102"/>
          <p:cNvSpPr/>
          <p:nvPr/>
        </p:nvSpPr>
        <p:spPr>
          <a:xfrm rot="2352785" flipH="1">
            <a:off x="6969125" y="2279650"/>
            <a:ext cx="454025" cy="619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7435850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7364413" y="2667000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7364413" y="2166938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Овал 106"/>
          <p:cNvSpPr/>
          <p:nvPr/>
        </p:nvSpPr>
        <p:spPr>
          <a:xfrm>
            <a:off x="6935788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Овал 107"/>
          <p:cNvSpPr/>
          <p:nvPr/>
        </p:nvSpPr>
        <p:spPr>
          <a:xfrm rot="18305469">
            <a:off x="5200650" y="2386013"/>
            <a:ext cx="169863" cy="460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Овал 108"/>
          <p:cNvSpPr/>
          <p:nvPr/>
        </p:nvSpPr>
        <p:spPr>
          <a:xfrm rot="15720017">
            <a:off x="5217319" y="2545557"/>
            <a:ext cx="46037" cy="2476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Овал 109"/>
          <p:cNvSpPr/>
          <p:nvPr/>
        </p:nvSpPr>
        <p:spPr>
          <a:xfrm rot="14053239">
            <a:off x="5553075" y="2386013"/>
            <a:ext cx="46037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Овал 110"/>
          <p:cNvSpPr/>
          <p:nvPr/>
        </p:nvSpPr>
        <p:spPr>
          <a:xfrm rot="13341665" flipH="1">
            <a:off x="4687888" y="2135188"/>
            <a:ext cx="455612" cy="87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Овал 111"/>
          <p:cNvSpPr/>
          <p:nvPr/>
        </p:nvSpPr>
        <p:spPr>
          <a:xfrm rot="18072802" flipH="1">
            <a:off x="4604544" y="1828006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Овал 112"/>
          <p:cNvSpPr/>
          <p:nvPr/>
        </p:nvSpPr>
        <p:spPr>
          <a:xfrm rot="15720017">
            <a:off x="5072857" y="1999456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Овал 113"/>
          <p:cNvSpPr/>
          <p:nvPr/>
        </p:nvSpPr>
        <p:spPr>
          <a:xfrm rot="15720017">
            <a:off x="5001419" y="2213769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Овал 114"/>
          <p:cNvSpPr/>
          <p:nvPr/>
        </p:nvSpPr>
        <p:spPr>
          <a:xfrm rot="15720017">
            <a:off x="5001419" y="1713707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Овал 115"/>
          <p:cNvSpPr/>
          <p:nvPr/>
        </p:nvSpPr>
        <p:spPr>
          <a:xfrm rot="15720017">
            <a:off x="4572794" y="1999456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Овал 116"/>
          <p:cNvSpPr/>
          <p:nvPr/>
        </p:nvSpPr>
        <p:spPr>
          <a:xfrm rot="2151103" flipH="1">
            <a:off x="1870075" y="704850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Овал 117"/>
          <p:cNvSpPr/>
          <p:nvPr/>
        </p:nvSpPr>
        <p:spPr>
          <a:xfrm rot="6882240" flipH="1">
            <a:off x="2110581" y="545307"/>
            <a:ext cx="454025" cy="61912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Овал 118"/>
          <p:cNvSpPr/>
          <p:nvPr/>
        </p:nvSpPr>
        <p:spPr>
          <a:xfrm rot="4529455">
            <a:off x="2577307" y="718344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0" name="Овал 119"/>
          <p:cNvSpPr/>
          <p:nvPr/>
        </p:nvSpPr>
        <p:spPr>
          <a:xfrm>
            <a:off x="2471738" y="671513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1" name="Овал 120"/>
          <p:cNvSpPr/>
          <p:nvPr/>
        </p:nvSpPr>
        <p:spPr>
          <a:xfrm rot="4529455">
            <a:off x="2505869" y="432594"/>
            <a:ext cx="71438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 rot="4529455">
            <a:off x="2077244" y="718344"/>
            <a:ext cx="285750" cy="71438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3" name="Овал 122"/>
          <p:cNvSpPr/>
          <p:nvPr/>
        </p:nvSpPr>
        <p:spPr>
          <a:xfrm>
            <a:off x="2571736" y="428604"/>
            <a:ext cx="428628" cy="42862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4" name="Овал 123"/>
          <p:cNvSpPr/>
          <p:nvPr/>
        </p:nvSpPr>
        <p:spPr>
          <a:xfrm>
            <a:off x="5143451" y="1285860"/>
            <a:ext cx="428628" cy="42862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5" name="Овал 124"/>
          <p:cNvSpPr/>
          <p:nvPr/>
        </p:nvSpPr>
        <p:spPr>
          <a:xfrm>
            <a:off x="214282" y="1285860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6" name="Овал 125"/>
          <p:cNvSpPr/>
          <p:nvPr/>
        </p:nvSpPr>
        <p:spPr>
          <a:xfrm>
            <a:off x="8572528" y="428604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7" name="Овал 126"/>
          <p:cNvSpPr/>
          <p:nvPr/>
        </p:nvSpPr>
        <p:spPr>
          <a:xfrm>
            <a:off x="7215206" y="107154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3714744" y="1785926"/>
            <a:ext cx="428628" cy="42862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 rot="2149859">
            <a:off x="4643438" y="2000250"/>
            <a:ext cx="357187" cy="3571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0" name="Прямоугольник 129"/>
          <p:cNvSpPr/>
          <p:nvPr/>
        </p:nvSpPr>
        <p:spPr>
          <a:xfrm rot="17447951">
            <a:off x="6572250" y="1928813"/>
            <a:ext cx="357187" cy="357188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 rot="1817353">
            <a:off x="3214688" y="1357313"/>
            <a:ext cx="357187" cy="3571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2" name="Прямоугольник 131"/>
          <p:cNvSpPr/>
          <p:nvPr/>
        </p:nvSpPr>
        <p:spPr>
          <a:xfrm rot="1279228">
            <a:off x="928688" y="357188"/>
            <a:ext cx="357187" cy="357187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" name="Прямоугольник 132"/>
          <p:cNvSpPr/>
          <p:nvPr/>
        </p:nvSpPr>
        <p:spPr>
          <a:xfrm rot="19653907">
            <a:off x="3071813" y="2071688"/>
            <a:ext cx="357187" cy="3571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129" grpId="0" animBg="1"/>
      <p:bldP spid="130" grpId="0" animBg="1"/>
      <p:bldP spid="131" grpId="0" animBg="1"/>
      <p:bldP spid="132" grpId="0" animBg="1"/>
      <p:bldP spid="1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>
                <a:solidFill>
                  <a:srgbClr val="FF0000"/>
                </a:solidFill>
                <a:ea typeface="+mn-ea"/>
                <a:cs typeface="+mn-cs"/>
              </a:rPr>
              <a:t>Цель урока:</a:t>
            </a:r>
            <a:endParaRPr lang="ru-RU" sz="5400" dirty="0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dirty="0" smtClean="0">
                <a:solidFill>
                  <a:srgbClr val="FF0000"/>
                </a:solidFill>
              </a:rPr>
              <a:t>1.</a:t>
            </a:r>
            <a:r>
              <a:rPr lang="ru-RU" dirty="0" smtClean="0"/>
              <a:t>Познакомить с падежами имен  существительных</a:t>
            </a:r>
            <a:r>
              <a:rPr lang="kk-KZ" dirty="0" smtClean="0"/>
              <a:t>, падежными вопросами</a:t>
            </a:r>
            <a:r>
              <a:rPr lang="ru-RU" dirty="0" smtClean="0"/>
              <a:t>;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FF0000"/>
                </a:solidFill>
              </a:rPr>
              <a:t>2.</a:t>
            </a:r>
            <a:r>
              <a:rPr lang="ru-RU" dirty="0" smtClean="0"/>
              <a:t>Развивать  навыки определения падежа имени существительного; 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FF0000"/>
                </a:solidFill>
              </a:rPr>
              <a:t>3.</a:t>
            </a:r>
            <a:r>
              <a:rPr lang="ru-RU" dirty="0" smtClean="0"/>
              <a:t>Воспитывать интерес  к изучению русского  языка.                                                           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47175C-8778-4A31-9EF5-9A798771B50F}" type="datetime1">
              <a:rPr lang="ru-RU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2E50A-906B-4447-B597-E9BB0330EE94}" type="slidenum">
              <a:rPr lang="ru-RU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>
                <a:solidFill>
                  <a:srgbClr val="FF0000"/>
                </a:solidFill>
                <a:latin typeface="Book Antiqua" pitchFamily="18" charset="0"/>
              </a:rPr>
              <a:t>Определите лексическое и  грамматическое значение слова, которое встречается во всех предложениях</a:t>
            </a:r>
            <a:endParaRPr lang="ru-RU" sz="30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dirty="0" smtClean="0">
                <a:latin typeface="Book Antiqua" pitchFamily="18" charset="0"/>
              </a:rPr>
              <a:t>1. Потом внезапно, в один миг наступила полная </a:t>
            </a:r>
            <a:r>
              <a:rPr lang="ru-RU" sz="3600" dirty="0" smtClean="0">
                <a:solidFill>
                  <a:srgbClr val="C00000"/>
                </a:solidFill>
                <a:latin typeface="Book Antiqua" pitchFamily="18" charset="0"/>
              </a:rPr>
              <a:t>тьма</a:t>
            </a:r>
            <a:r>
              <a:rPr lang="ru-RU" sz="3600" dirty="0" smtClean="0"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sz="3600" dirty="0" smtClean="0">
                <a:latin typeface="Book Antiqua" pitchFamily="18" charset="0"/>
              </a:rPr>
              <a:t>2. Ученье – свет, а </a:t>
            </a:r>
            <a:r>
              <a:rPr lang="ru-RU" sz="3600" dirty="0" err="1" smtClean="0">
                <a:latin typeface="Book Antiqua" pitchFamily="18" charset="0"/>
              </a:rPr>
              <a:t>неученье</a:t>
            </a:r>
            <a:r>
              <a:rPr lang="ru-RU" sz="3600" dirty="0" smtClean="0">
                <a:latin typeface="Book Antiqua" pitchFamily="18" charset="0"/>
              </a:rPr>
              <a:t> – </a:t>
            </a:r>
            <a:r>
              <a:rPr lang="ru-RU" sz="3600" dirty="0" smtClean="0">
                <a:solidFill>
                  <a:srgbClr val="C00000"/>
                </a:solidFill>
                <a:latin typeface="Book Antiqua" pitchFamily="18" charset="0"/>
              </a:rPr>
              <a:t>тьма</a:t>
            </a:r>
            <a:r>
              <a:rPr lang="ru-RU" sz="3600" dirty="0" smtClean="0"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sz="3600" dirty="0" smtClean="0">
                <a:latin typeface="Book Antiqua" pitchFamily="18" charset="0"/>
              </a:rPr>
              <a:t>3.Тому в истории мы </a:t>
            </a:r>
            <a:r>
              <a:rPr lang="ru-RU" sz="3600" dirty="0" smtClean="0">
                <a:solidFill>
                  <a:srgbClr val="C00000"/>
                </a:solidFill>
                <a:latin typeface="Book Antiqua" pitchFamily="18" charset="0"/>
              </a:rPr>
              <a:t>тьму</a:t>
            </a:r>
            <a:r>
              <a:rPr lang="ru-RU" sz="3600" dirty="0" smtClean="0">
                <a:latin typeface="Book Antiqua" pitchFamily="18" charset="0"/>
              </a:rPr>
              <a:t> примеров слышим.</a:t>
            </a:r>
            <a:endParaRPr lang="ru-RU" sz="3600" dirty="0">
              <a:latin typeface="Book Antiqu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Book Antiqua" pitchFamily="18" charset="0"/>
              </a:rPr>
              <a:t>Падежи</a:t>
            </a:r>
            <a:endParaRPr lang="ru-RU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FF0000"/>
                </a:solidFill>
              </a:rPr>
              <a:t>Именительный (Кто? Что?)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FF0000"/>
                </a:solidFill>
              </a:rPr>
              <a:t>Родительный (Кого? Чего?)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FF0000"/>
                </a:solidFill>
              </a:rPr>
              <a:t>Дательный (Кому? Чему?)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FF0000"/>
                </a:solidFill>
              </a:rPr>
              <a:t>Винительный (Кого? Что?)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FF0000"/>
                </a:solidFill>
              </a:rPr>
              <a:t>Творительный (Кем? Чем?)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FF0000"/>
                </a:solidFill>
              </a:rPr>
              <a:t>Предложный (О ком? О чем?)</a:t>
            </a:r>
          </a:p>
          <a:p>
            <a:pPr>
              <a:buFont typeface="Arial" pitchFamily="34" charset="0"/>
              <a:buChar char="•"/>
            </a:pP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593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21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  <a:spcAft>
                <a:spcPts val="0"/>
              </a:spcAft>
            </a:pPr>
            <a:r>
              <a:rPr lang="ru-RU" sz="4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Групповая </a:t>
            </a:r>
            <a:r>
              <a:rPr lang="ru-RU" sz="4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работа</a:t>
            </a:r>
            <a:endParaRPr lang="ru-RU" sz="40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accent4"/>
                </a:solidFill>
                <a:latin typeface="Times New Roman"/>
                <a:ea typeface="Calibri"/>
                <a:cs typeface="Times New Roman"/>
              </a:rPr>
              <a:t>Работа </a:t>
            </a:r>
            <a:r>
              <a:rPr lang="ru-RU" b="1" dirty="0">
                <a:solidFill>
                  <a:schemeClr val="accent4"/>
                </a:solidFill>
                <a:latin typeface="Times New Roman"/>
                <a:ea typeface="Calibri"/>
                <a:cs typeface="Times New Roman"/>
              </a:rPr>
              <a:t>по учебнику.</a:t>
            </a:r>
            <a:endParaRPr lang="ru-RU" sz="2800" b="1" dirty="0">
              <a:solidFill>
                <a:schemeClr val="accent4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1 группа-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упр.275, стр.118. Спишите, вставляя вместо точек нужные окончания, определить падеж имен существительных.</a:t>
            </a:r>
            <a:endParaRPr lang="ru-RU" sz="28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2 группа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– Упр.279, стр.120. Из слов каждой группы составьте предложения. Вставьте, где нужно предлоги, определите падеж существительных.</a:t>
            </a:r>
            <a:endParaRPr lang="ru-RU" sz="2800" dirty="0">
              <a:ea typeface="Calibri"/>
              <a:cs typeface="Times New Roman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959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  <a:latin typeface="Book Antiqua" pitchFamily="18" charset="0"/>
              </a:rPr>
              <a:t>Чтобы правильно определить падеж существительного, нужно:</a:t>
            </a:r>
            <a:endParaRPr lang="ru-RU" sz="36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4400" dirty="0" smtClean="0">
                <a:latin typeface="Book Antiqua" pitchFamily="18" charset="0"/>
              </a:rPr>
              <a:t>Найти слово, к которому относится существительное.</a:t>
            </a:r>
          </a:p>
          <a:p>
            <a:pPr marL="514350" indent="-514350">
              <a:buAutoNum type="arabicPeriod"/>
            </a:pPr>
            <a:r>
              <a:rPr lang="ru-RU" sz="4400" dirty="0" smtClean="0">
                <a:latin typeface="Book Antiqua" pitchFamily="18" charset="0"/>
              </a:rPr>
              <a:t>Поставить от этого слова к существительному вопрос.</a:t>
            </a:r>
            <a:endParaRPr lang="ru-RU" sz="4400" dirty="0">
              <a:latin typeface="Book Antiqu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  <a:latin typeface="Book Antiqua" pitchFamily="18" charset="0"/>
              </a:rPr>
              <a:t>Определите падеж слова </a:t>
            </a:r>
            <a:r>
              <a:rPr lang="ru-RU" b="1" i="1" dirty="0" smtClean="0">
                <a:solidFill>
                  <a:srgbClr val="FF0000"/>
                </a:solidFill>
                <a:latin typeface="Book Antiqua" pitchFamily="18" charset="0"/>
              </a:rPr>
              <a:t>дело</a:t>
            </a:r>
            <a:r>
              <a:rPr lang="ru-RU" i="1" dirty="0" smtClean="0">
                <a:solidFill>
                  <a:srgbClr val="002060"/>
                </a:solidFill>
                <a:latin typeface="Book Antiqua" pitchFamily="18" charset="0"/>
              </a:rPr>
              <a:t> в пословицах:</a:t>
            </a:r>
            <a:endParaRPr lang="ru-RU" i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dirty="0" smtClean="0">
                <a:latin typeface="Book Antiqua" pitchFamily="18" charset="0"/>
              </a:rPr>
              <a:t>Велик телом, да мал </a:t>
            </a:r>
            <a:r>
              <a:rPr lang="ru-RU" sz="4000" b="1" dirty="0" smtClean="0">
                <a:solidFill>
                  <a:srgbClr val="FF0000"/>
                </a:solidFill>
                <a:latin typeface="Book Antiqua" pitchFamily="18" charset="0"/>
              </a:rPr>
              <a:t>делом.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Book Antiqua" pitchFamily="18" charset="0"/>
              </a:rPr>
              <a:t>Дело</a:t>
            </a:r>
            <a:r>
              <a:rPr lang="ru-RU" sz="4000" dirty="0" smtClean="0">
                <a:latin typeface="Book Antiqua" pitchFamily="18" charset="0"/>
              </a:rPr>
              <a:t> шуток не любит.</a:t>
            </a:r>
          </a:p>
          <a:p>
            <a:pPr>
              <a:buNone/>
            </a:pPr>
            <a:r>
              <a:rPr lang="ru-RU" sz="4000" dirty="0" smtClean="0">
                <a:latin typeface="Book Antiqua" pitchFamily="18" charset="0"/>
              </a:rPr>
              <a:t>И умен, и крепок, и </a:t>
            </a:r>
            <a:r>
              <a:rPr lang="ru-RU" sz="4000" b="1" dirty="0" smtClean="0">
                <a:solidFill>
                  <a:srgbClr val="FF0000"/>
                </a:solidFill>
                <a:latin typeface="Book Antiqua" pitchFamily="18" charset="0"/>
              </a:rPr>
              <a:t>в деле </a:t>
            </a:r>
            <a:r>
              <a:rPr lang="ru-RU" sz="4000" dirty="0" smtClean="0">
                <a:latin typeface="Book Antiqua" pitchFamily="18" charset="0"/>
              </a:rPr>
              <a:t>гож.</a:t>
            </a:r>
          </a:p>
          <a:p>
            <a:pPr>
              <a:buNone/>
            </a:pPr>
            <a:r>
              <a:rPr lang="ru-RU" sz="4000" dirty="0" smtClean="0">
                <a:latin typeface="Book Antiqua" pitchFamily="18" charset="0"/>
              </a:rPr>
              <a:t>Жизнь дана на добрые </a:t>
            </a:r>
            <a:r>
              <a:rPr lang="ru-RU" sz="4000" b="1" dirty="0" smtClean="0">
                <a:solidFill>
                  <a:srgbClr val="FF0000"/>
                </a:solidFill>
                <a:latin typeface="Book Antiqua" pitchFamily="18" charset="0"/>
              </a:rPr>
              <a:t>дела</a:t>
            </a:r>
            <a:r>
              <a:rPr lang="ru-RU" sz="4000" dirty="0" smtClean="0">
                <a:solidFill>
                  <a:srgbClr val="FF0000"/>
                </a:solidFill>
                <a:latin typeface="Book Antiqua" pitchFamily="18" charset="0"/>
              </a:rPr>
              <a:t>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Book Antiqua" pitchFamily="18" charset="0"/>
              </a:rPr>
              <a:t>Делу</a:t>
            </a:r>
            <a:r>
              <a:rPr lang="ru-RU" sz="4000" dirty="0" smtClean="0">
                <a:latin typeface="Book Antiqua" pitchFamily="18" charset="0"/>
              </a:rPr>
              <a:t> время, потехе час.</a:t>
            </a:r>
            <a:endParaRPr lang="ru-RU" sz="4000" dirty="0">
              <a:latin typeface="Book Antiqu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  <a:latin typeface="Book Antiqua" pitchFamily="18" charset="0"/>
              </a:rPr>
              <a:t>Приключение зеленого листа.</a:t>
            </a:r>
            <a:endParaRPr lang="ru-RU" sz="36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</a:rPr>
              <a:t>Лист 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</a:rPr>
              <a:t>У листа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</a:rPr>
              <a:t>К листу</a:t>
            </a:r>
          </a:p>
          <a:p>
            <a:pPr>
              <a:buNone/>
            </a:pPr>
            <a:r>
              <a:rPr lang="ru-RU" b="1" dirty="0">
                <a:solidFill>
                  <a:srgbClr val="00B050"/>
                </a:solidFill>
              </a:rPr>
              <a:t>З</a:t>
            </a:r>
            <a:r>
              <a:rPr lang="ru-RU" b="1" dirty="0" smtClean="0">
                <a:solidFill>
                  <a:srgbClr val="00B050"/>
                </a:solidFill>
              </a:rPr>
              <a:t>еленый лист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</a:rPr>
              <a:t>С листом</a:t>
            </a:r>
          </a:p>
          <a:p>
            <a:pPr>
              <a:buNone/>
            </a:pPr>
            <a:r>
              <a:rPr lang="ru-RU" b="1" dirty="0">
                <a:solidFill>
                  <a:srgbClr val="00B050"/>
                </a:solidFill>
              </a:rPr>
              <a:t>О</a:t>
            </a:r>
            <a:r>
              <a:rPr lang="ru-RU" b="1" dirty="0" smtClean="0">
                <a:solidFill>
                  <a:srgbClr val="00B050"/>
                </a:solidFill>
              </a:rPr>
              <a:t> листике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latin typeface="Book Antiqua" pitchFamily="18" charset="0"/>
              </a:rPr>
              <a:t>Контрольное списывание</a:t>
            </a:r>
            <a:endParaRPr lang="ru-RU" sz="40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3000" dirty="0" smtClean="0">
                <a:latin typeface="Book Antiqua" pitchFamily="18" charset="0"/>
              </a:rPr>
              <a:t>В тайге.</a:t>
            </a:r>
          </a:p>
          <a:p>
            <a:pPr marL="0" indent="355600" algn="just">
              <a:buNone/>
            </a:pPr>
            <a:r>
              <a:rPr lang="ru-RU" sz="3000" dirty="0" smtClean="0">
                <a:latin typeface="Book Antiqua" pitchFamily="18" charset="0"/>
              </a:rPr>
              <a:t>Трудно идти по тайге. Упавшие деревья п..</a:t>
            </a:r>
            <a:r>
              <a:rPr lang="ru-RU" sz="3000" dirty="0" err="1" smtClean="0">
                <a:latin typeface="Book Antiqua" pitchFamily="18" charset="0"/>
              </a:rPr>
              <a:t>репутались</a:t>
            </a:r>
            <a:r>
              <a:rPr lang="ru-RU" sz="3000" dirty="0" smtClean="0">
                <a:latin typeface="Book Antiqua" pitchFamily="18" charset="0"/>
              </a:rPr>
              <a:t> </a:t>
            </a:r>
            <a:r>
              <a:rPr lang="ru-RU" sz="3000" dirty="0" err="1" smtClean="0">
                <a:latin typeface="Book Antiqua" pitchFamily="18" charset="0"/>
              </a:rPr>
              <a:t>ств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лами</a:t>
            </a:r>
            <a:r>
              <a:rPr lang="ru-RU" sz="3000" dirty="0" smtClean="0">
                <a:latin typeface="Book Antiqua" pitchFamily="18" charset="0"/>
              </a:rPr>
              <a:t> и в..</a:t>
            </a:r>
            <a:r>
              <a:rPr lang="ru-RU" sz="3000" dirty="0" err="1" smtClean="0">
                <a:latin typeface="Book Antiqua" pitchFamily="18" charset="0"/>
              </a:rPr>
              <a:t>твями</a:t>
            </a:r>
            <a:r>
              <a:rPr lang="ru-RU" sz="3000" dirty="0" smtClean="0">
                <a:latin typeface="Book Antiqua" pitchFamily="18" charset="0"/>
              </a:rPr>
              <a:t>. На них </a:t>
            </a:r>
            <a:r>
              <a:rPr lang="ru-RU" sz="3000" dirty="0" err="1" smtClean="0">
                <a:latin typeface="Book Antiqua" pitchFamily="18" charset="0"/>
              </a:rPr>
              <a:t>выр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сли</a:t>
            </a:r>
            <a:r>
              <a:rPr lang="ru-RU" sz="3000" dirty="0" smtClean="0">
                <a:latin typeface="Book Antiqua" pitchFamily="18" charset="0"/>
              </a:rPr>
              <a:t> травы мхи. Колючие ветви </a:t>
            </a:r>
            <a:r>
              <a:rPr lang="ru-RU" sz="3000" dirty="0" err="1" smtClean="0">
                <a:latin typeface="Book Antiqua" pitchFamily="18" charset="0"/>
              </a:rPr>
              <a:t>царапа</a:t>
            </a:r>
            <a:r>
              <a:rPr lang="ru-RU" sz="3000" dirty="0" smtClean="0">
                <a:latin typeface="Book Antiqua" pitchFamily="18" charset="0"/>
              </a:rPr>
              <a:t>..т руки и лицо т..</a:t>
            </a:r>
            <a:r>
              <a:rPr lang="ru-RU" sz="3000" dirty="0" err="1" smtClean="0">
                <a:latin typeface="Book Antiqua" pitchFamily="18" charset="0"/>
              </a:rPr>
              <a:t>желый</a:t>
            </a:r>
            <a:r>
              <a:rPr lang="ru-RU" sz="3000" dirty="0" smtClean="0">
                <a:latin typeface="Book Antiqua" pitchFamily="18" charset="0"/>
              </a:rPr>
              <a:t> </a:t>
            </a:r>
            <a:r>
              <a:rPr lang="ru-RU" sz="3000" dirty="0" err="1" smtClean="0">
                <a:latin typeface="Book Antiqua" pitchFamily="18" charset="0"/>
              </a:rPr>
              <a:t>рю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зак</a:t>
            </a:r>
            <a:r>
              <a:rPr lang="ru-RU" sz="3000" dirty="0" smtClean="0">
                <a:latin typeface="Book Antiqua" pitchFamily="18" charset="0"/>
              </a:rPr>
              <a:t> </a:t>
            </a:r>
            <a:r>
              <a:rPr lang="ru-RU" sz="3000" dirty="0" err="1" smtClean="0">
                <a:latin typeface="Book Antiqua" pitchFamily="18" charset="0"/>
              </a:rPr>
              <a:t>ц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пляет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ся</a:t>
            </a:r>
            <a:r>
              <a:rPr lang="ru-RU" sz="3000" dirty="0" smtClean="0">
                <a:latin typeface="Book Antiqua" pitchFamily="18" charset="0"/>
              </a:rPr>
              <a:t> за </a:t>
            </a:r>
            <a:r>
              <a:rPr lang="ru-RU" sz="3000" dirty="0" err="1" smtClean="0">
                <a:latin typeface="Book Antiqua" pitchFamily="18" charset="0"/>
              </a:rPr>
              <a:t>суч</a:t>
            </a:r>
            <a:r>
              <a:rPr lang="ru-RU" sz="3000" dirty="0" smtClean="0">
                <a:latin typeface="Book Antiqua" pitchFamily="18" charset="0"/>
              </a:rPr>
              <a:t>..я.</a:t>
            </a:r>
          </a:p>
          <a:p>
            <a:pPr marL="0" indent="355600" algn="just">
              <a:buNone/>
            </a:pPr>
            <a:r>
              <a:rPr lang="ru-RU" sz="3000" dirty="0" smtClean="0">
                <a:latin typeface="Book Antiqua" pitchFamily="18" charset="0"/>
              </a:rPr>
              <a:t>Перед нами целые </a:t>
            </a:r>
            <a:r>
              <a:rPr lang="ru-RU" sz="3000" dirty="0" err="1" smtClean="0">
                <a:latin typeface="Book Antiqua" pitchFamily="18" charset="0"/>
              </a:rPr>
              <a:t>зар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сли</a:t>
            </a:r>
            <a:r>
              <a:rPr lang="ru-RU" sz="3000" dirty="0" smtClean="0">
                <a:latin typeface="Book Antiqua" pitchFamily="18" charset="0"/>
              </a:rPr>
              <a:t> папоротников. Какое это интерес..</a:t>
            </a:r>
            <a:r>
              <a:rPr lang="ru-RU" sz="3000" dirty="0" err="1" smtClean="0">
                <a:latin typeface="Book Antiqua" pitchFamily="18" charset="0"/>
              </a:rPr>
              <a:t>ное</a:t>
            </a:r>
            <a:r>
              <a:rPr lang="ru-RU" sz="3000" dirty="0" smtClean="0">
                <a:latin typeface="Book Antiqua" pitchFamily="18" charset="0"/>
              </a:rPr>
              <a:t> р..</a:t>
            </a:r>
            <a:r>
              <a:rPr lang="ru-RU" sz="3000" dirty="0" err="1" smtClean="0">
                <a:latin typeface="Book Antiqua" pitchFamily="18" charset="0"/>
              </a:rPr>
              <a:t>стение</a:t>
            </a:r>
            <a:r>
              <a:rPr lang="ru-RU" sz="3000" dirty="0" smtClean="0">
                <a:latin typeface="Book Antiqua" pitchFamily="18" charset="0"/>
              </a:rPr>
              <a:t>! Под </a:t>
            </a:r>
            <a:r>
              <a:rPr lang="ru-RU" sz="3000" dirty="0" err="1" smtClean="0">
                <a:latin typeface="Book Antiqua" pitchFamily="18" charset="0"/>
              </a:rPr>
              <a:t>з</a:t>
            </a:r>
            <a:r>
              <a:rPr lang="ru-RU" sz="3000" dirty="0" smtClean="0">
                <a:latin typeface="Book Antiqua" pitchFamily="18" charset="0"/>
              </a:rPr>
              <a:t>..ленью папоротников чуть слышно журчит ручеек. Путь пр..</a:t>
            </a:r>
            <a:r>
              <a:rPr lang="ru-RU" sz="3000" dirty="0" err="1" smtClean="0">
                <a:latin typeface="Book Antiqua" pitchFamily="18" charset="0"/>
              </a:rPr>
              <a:t>дстоит</a:t>
            </a:r>
            <a:r>
              <a:rPr lang="ru-RU" sz="3000" dirty="0" smtClean="0">
                <a:latin typeface="Book Antiqua" pitchFamily="18" charset="0"/>
              </a:rPr>
              <a:t> д..</a:t>
            </a:r>
            <a:r>
              <a:rPr lang="ru-RU" sz="3000" dirty="0" err="1" smtClean="0">
                <a:latin typeface="Book Antiqua" pitchFamily="18" charset="0"/>
              </a:rPr>
              <a:t>лекий</a:t>
            </a:r>
            <a:r>
              <a:rPr lang="ru-RU" sz="3000" dirty="0" smtClean="0">
                <a:latin typeface="Book Antiqua" pitchFamily="18" charset="0"/>
              </a:rPr>
              <a:t> и мы </a:t>
            </a:r>
            <a:r>
              <a:rPr lang="ru-RU" sz="3000" dirty="0" err="1" smtClean="0">
                <a:latin typeface="Book Antiqua" pitchFamily="18" charset="0"/>
              </a:rPr>
              <a:t>распол</a:t>
            </a:r>
            <a:r>
              <a:rPr lang="ru-RU" sz="3000" dirty="0" smtClean="0">
                <a:latin typeface="Book Antiqua" pitchFamily="18" charset="0"/>
              </a:rPr>
              <a:t>..</a:t>
            </a:r>
            <a:r>
              <a:rPr lang="ru-RU" sz="3000" dirty="0" err="1" smtClean="0">
                <a:latin typeface="Book Antiqua" pitchFamily="18" charset="0"/>
              </a:rPr>
              <a:t>гаемся</a:t>
            </a:r>
            <a:r>
              <a:rPr lang="ru-RU" sz="3000" dirty="0" smtClean="0">
                <a:latin typeface="Book Antiqua" pitchFamily="18" charset="0"/>
              </a:rPr>
              <a:t> на о..дых.</a:t>
            </a:r>
          </a:p>
          <a:p>
            <a:pPr algn="just">
              <a:buNone/>
            </a:pPr>
            <a:endParaRPr lang="ru-RU" sz="2800" dirty="0" smtClean="0">
              <a:latin typeface="Book Antiqua" pitchFamily="18" charset="0"/>
            </a:endParaRPr>
          </a:p>
          <a:p>
            <a:pPr>
              <a:buNone/>
            </a:pPr>
            <a:endParaRPr lang="ru-RU" sz="2800" dirty="0">
              <a:latin typeface="Book Antiqu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 Antiqua" pitchFamily="18" charset="0"/>
              </a:rPr>
              <a:t>Домашнее задание</a:t>
            </a:r>
            <a:endParaRPr lang="ru-RU" dirty="0"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5400" dirty="0" smtClean="0">
                <a:latin typeface="Book Antiqua" pitchFamily="18" charset="0"/>
              </a:rPr>
              <a:t>стр. 208,210 </a:t>
            </a:r>
            <a:r>
              <a:rPr lang="ru-RU" sz="5400" smtClean="0">
                <a:latin typeface="Book Antiqua" pitchFamily="18" charset="0"/>
              </a:rPr>
              <a:t>– правило,</a:t>
            </a:r>
            <a:endParaRPr lang="ru-RU" sz="5400" dirty="0" smtClean="0">
              <a:latin typeface="Book Antiqua" pitchFamily="18" charset="0"/>
            </a:endParaRPr>
          </a:p>
          <a:p>
            <a:pPr algn="ctr">
              <a:buNone/>
            </a:pPr>
            <a:r>
              <a:rPr lang="ru-RU" sz="5400" dirty="0" smtClean="0">
                <a:latin typeface="Book Antiqua" pitchFamily="18" charset="0"/>
              </a:rPr>
              <a:t>Упражнение 525</a:t>
            </a:r>
            <a:endParaRPr lang="ru-RU" sz="5400" dirty="0">
              <a:latin typeface="Book Antiqua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686ED-95D2-44AB-A2C7-F883EA52B830}" type="datetime1">
              <a:rPr lang="ru-RU" smtClean="0"/>
              <a:pPr>
                <a:defRPr/>
              </a:pPr>
              <a:t>24.01.2017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903B-E6A8-497F-B569-D952FA86216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ч.школа 14. русский язы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14. русский язык</Template>
  <TotalTime>331</TotalTime>
  <Words>341</Words>
  <Application>Microsoft Office PowerPoint</Application>
  <PresentationFormat>Экран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нач.школа 14. русский язык</vt:lpstr>
      <vt:lpstr>Падеж имен существительных</vt:lpstr>
      <vt:lpstr>Цель урока:</vt:lpstr>
      <vt:lpstr>Определите лексическое и  грамматическое значение слова, которое встречается во всех предложениях</vt:lpstr>
      <vt:lpstr>Падежи</vt:lpstr>
      <vt:lpstr>Презентация PowerPoint</vt:lpstr>
      <vt:lpstr>Групповая работа</vt:lpstr>
      <vt:lpstr>Чтобы правильно определить падеж существительного, нужно:</vt:lpstr>
      <vt:lpstr>Определите падеж слова дело в пословицах:</vt:lpstr>
      <vt:lpstr>Приключение зеленого листа.</vt:lpstr>
      <vt:lpstr>Контрольное списывание</vt:lpstr>
      <vt:lpstr>Домашнее задание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Двенадцатое февраля Классная работа Падеж имен существительных</dc:title>
  <dc:creator>Пользователь</dc:creator>
  <cp:lastModifiedBy>user</cp:lastModifiedBy>
  <cp:revision>42</cp:revision>
  <dcterms:created xsi:type="dcterms:W3CDTF">2013-02-09T15:38:12Z</dcterms:created>
  <dcterms:modified xsi:type="dcterms:W3CDTF">2017-01-24T14:55:50Z</dcterms:modified>
</cp:coreProperties>
</file>