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9" r:id="rId3"/>
    <p:sldId id="258" r:id="rId4"/>
    <p:sldId id="260" r:id="rId5"/>
    <p:sldId id="261" r:id="rId6"/>
    <p:sldId id="262" r:id="rId7"/>
    <p:sldId id="277" r:id="rId8"/>
    <p:sldId id="263" r:id="rId9"/>
    <p:sldId id="264" r:id="rId10"/>
    <p:sldId id="275" r:id="rId11"/>
    <p:sldId id="265" r:id="rId12"/>
    <p:sldId id="266" r:id="rId13"/>
    <p:sldId id="283" r:id="rId14"/>
    <p:sldId id="284" r:id="rId15"/>
    <p:sldId id="285" r:id="rId16"/>
    <p:sldId id="286" r:id="rId17"/>
    <p:sldId id="267" r:id="rId18"/>
    <p:sldId id="281" r:id="rId19"/>
    <p:sldId id="268" r:id="rId20"/>
    <p:sldId id="269" r:id="rId21"/>
    <p:sldId id="270" r:id="rId22"/>
    <p:sldId id="271" r:id="rId23"/>
    <p:sldId id="272" r:id="rId24"/>
    <p:sldId id="273" r:id="rId25"/>
    <p:sldId id="279" r:id="rId26"/>
    <p:sldId id="280" r:id="rId27"/>
    <p:sldId id="27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>
        <p:scale>
          <a:sx n="71" d="100"/>
          <a:sy n="71" d="100"/>
        </p:scale>
        <p:origin x="-135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4A8CF9-68DE-4409-BAC3-F6625ACF652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29CFC-C9B6-4A7A-9D8C-5CCFFBCC14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FE4A05D-B7EE-434E-8162-9F81A92136F0}" type="datetimeFigureOut">
              <a:rPr lang="ru-RU" smtClean="0"/>
              <a:pPr/>
              <a:t>02.10.2013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B65E464-C5BE-444C-949E-34471D7CACC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23.png"/><Relationship Id="rId5" Type="http://schemas.openxmlformats.org/officeDocument/2006/relationships/image" Target="../media/image14.png"/><Relationship Id="rId10" Type="http://schemas.openxmlformats.org/officeDocument/2006/relationships/image" Target="../media/image20.png"/><Relationship Id="rId4" Type="http://schemas.openxmlformats.org/officeDocument/2006/relationships/image" Target="../media/image12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7;&#1074;&#1077;&#1090;&#1072;\AppData\Local\Microsoft\Windows\Temporary%20Internet%20Files\Content.IE5\RPA9EADM\6715_pJe%5b1%5d.wmv" TargetMode="Externa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hdphoto" Target="../media/hdphoto1.wdp"/><Relationship Id="rId18" Type="http://schemas.openxmlformats.org/officeDocument/2006/relationships/image" Target="../media/image4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4.png"/><Relationship Id="rId2" Type="http://schemas.openxmlformats.org/officeDocument/2006/relationships/audio" Target="../media/media2.mp3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audio" Target="../media/media1.mp3"/><Relationship Id="rId6" Type="http://schemas.microsoft.com/office/2007/relationships/media" Target="../media/media2.mp3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5" Type="http://schemas.openxmlformats.org/officeDocument/2006/relationships/image" Target="../media/image42.png"/><Relationship Id="rId10" Type="http://schemas.openxmlformats.org/officeDocument/2006/relationships/image" Target="../media/image38.png"/><Relationship Id="rId19" Type="http://schemas.openxmlformats.org/officeDocument/2006/relationships/image" Target="../media/image46.png"/><Relationship Id="rId4" Type="http://schemas.microsoft.com/office/2007/relationships/media" Target="../media/media1.mp3"/><Relationship Id="rId9" Type="http://schemas.openxmlformats.org/officeDocument/2006/relationships/image" Target="../media/image37.png"/><Relationship Id="rId1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14400" y="26035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Света\Desktop\лес с детьми 2013\IMG_1899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lum bright="10000"/>
          </a:blip>
          <a:srcRect/>
          <a:stretch>
            <a:fillRect/>
          </a:stretch>
        </p:blipFill>
        <p:spPr bwMode="auto">
          <a:xfrm>
            <a:off x="179512" y="2564904"/>
            <a:ext cx="4032250" cy="3384550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4099" name="Picture 3" descr="C:\Users\Света\Desktop\лес с детьми 2013\IMG_1900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3491880" y="2204864"/>
            <a:ext cx="5148064" cy="386104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5" name="Прямоугольник 4"/>
          <p:cNvSpPr/>
          <p:nvPr/>
        </p:nvSpPr>
        <p:spPr>
          <a:xfrm>
            <a:off x="2339752" y="0"/>
            <a:ext cx="44706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Девиз урока: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96344" y="836712"/>
            <a:ext cx="613110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«Хорошо учить того, </a:t>
            </a:r>
          </a:p>
          <a:p>
            <a:pPr algn="ctr"/>
            <a:r>
              <a:rPr lang="ru-RU" sz="4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кто хочет учиться»</a:t>
            </a:r>
            <a:endParaRPr lang="ru-RU" sz="4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Света\Desktop\лес с детьми 2013\IMG_19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24744"/>
            <a:ext cx="3744415" cy="2808311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123" name="Picture 3" descr="C:\Users\Света\Desktop\лес с детьми 2013\IMG_19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124744"/>
            <a:ext cx="3515883" cy="2736304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5124" name="Picture 4" descr="C:\Users\Света\Desktop\лес с детьми 2013\IMG_19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4095074"/>
            <a:ext cx="2880321" cy="2600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5" name="Picture 5" descr="C:\Users\Света\Desktop\лес с детьми 2013\IMG_19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3236979"/>
            <a:ext cx="2715766" cy="3621021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5126" name="Picture 6" descr="C:\Users\Света\Desktop\лес с детьми 2013\IMG_190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7" y="4005064"/>
            <a:ext cx="3168351" cy="26999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Заголовок 8"/>
          <p:cNvSpPr>
            <a:spLocks noGrp="1"/>
          </p:cNvSpPr>
          <p:nvPr>
            <p:ph type="title" idx="4294967295"/>
          </p:nvPr>
        </p:nvSpPr>
        <p:spPr>
          <a:xfrm>
            <a:off x="467544" y="260648"/>
            <a:ext cx="8229600" cy="1143000"/>
          </a:xfrm>
        </p:spPr>
        <p:txBody>
          <a:bodyPr>
            <a:prstTxWarp prst="textCanUp">
              <a:avLst/>
            </a:prstTxWarp>
            <a:normAutofit fontScale="90000"/>
          </a:bodyPr>
          <a:lstStyle/>
          <a:p>
            <a:pPr algn="ctr"/>
            <a:r>
              <a:rPr lang="ru-RU" sz="4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Экскурсия </a:t>
            </a:r>
            <a:r>
              <a:rPr lang="ru-RU" sz="4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  <a:t/>
            </a:r>
            <a:br>
              <a:rPr lang="ru-RU" sz="4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  <a:effectLst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Урок должен быть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i="1" dirty="0" smtClean="0"/>
              <a:t>Интересным </a:t>
            </a:r>
            <a:endParaRPr lang="ru-RU" dirty="0" smtClean="0"/>
          </a:p>
          <a:p>
            <a:r>
              <a:rPr lang="ru-RU" i="1" dirty="0" smtClean="0"/>
              <a:t>Необычным</a:t>
            </a:r>
            <a:endParaRPr lang="ru-RU" dirty="0" smtClean="0"/>
          </a:p>
          <a:p>
            <a:r>
              <a:rPr lang="ru-RU" i="1" dirty="0" smtClean="0"/>
              <a:t>Обучающим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Мы будем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r>
              <a:rPr lang="ru-RU" i="1" dirty="0" smtClean="0"/>
              <a:t>Внимательными</a:t>
            </a:r>
            <a:endParaRPr lang="ru-RU" dirty="0" smtClean="0"/>
          </a:p>
          <a:p>
            <a:r>
              <a:rPr lang="ru-RU" i="1" dirty="0" smtClean="0"/>
              <a:t>Сосредоточенными </a:t>
            </a:r>
            <a:endParaRPr lang="ru-RU" dirty="0" smtClean="0"/>
          </a:p>
          <a:p>
            <a:r>
              <a:rPr lang="ru-RU" i="1" dirty="0" smtClean="0"/>
              <a:t>Активными  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Реклама урока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430509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88640"/>
            <a:ext cx="172720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188640"/>
            <a:ext cx="216024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88640"/>
            <a:ext cx="216024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32240" y="188640"/>
            <a:ext cx="22322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3568" y="2492896"/>
            <a:ext cx="2016224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9992" y="2492896"/>
            <a:ext cx="230425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99792" y="2492896"/>
            <a:ext cx="184785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04248" y="2492896"/>
            <a:ext cx="216024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27784" y="4725144"/>
            <a:ext cx="1773743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355976" y="4725144"/>
            <a:ext cx="2088232" cy="184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444208" y="4725144"/>
            <a:ext cx="2448272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3568" y="4725144"/>
            <a:ext cx="1962919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79512" y="40466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1)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79512" y="2780928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2)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827584" y="220486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Береза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699792" y="220486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Ель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004048" y="220486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Осина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020272" y="220486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Черника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899592" y="443711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Акация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843808" y="443711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Рябина 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5004048" y="443711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Шиповник 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7092280" y="4437112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Сирень 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179512" y="501317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3)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899592" y="6488668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Орешник 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915816" y="6488668"/>
            <a:ext cx="1224136" cy="369332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Ромашка 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4499992" y="648866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Подорожник</a:t>
            </a:r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6516216" y="6488668"/>
            <a:ext cx="2411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Земляника лесная</a:t>
            </a:r>
            <a:endParaRPr lang="ru-RU" dirty="0"/>
          </a:p>
        </p:txBody>
      </p:sp>
      <p:sp>
        <p:nvSpPr>
          <p:cNvPr id="30" name="Пятно 1 29"/>
          <p:cNvSpPr/>
          <p:nvPr/>
        </p:nvSpPr>
        <p:spPr>
          <a:xfrm>
            <a:off x="6732240" y="188640"/>
            <a:ext cx="2267744" cy="197160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1" name="Пятно 1 30"/>
          <p:cNvSpPr/>
          <p:nvPr/>
        </p:nvSpPr>
        <p:spPr>
          <a:xfrm>
            <a:off x="2699792" y="2492896"/>
            <a:ext cx="1800200" cy="1944216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ятно 1 31"/>
          <p:cNvSpPr/>
          <p:nvPr/>
        </p:nvSpPr>
        <p:spPr>
          <a:xfrm>
            <a:off x="683568" y="4725144"/>
            <a:ext cx="1944216" cy="1800200"/>
          </a:xfrm>
          <a:prstGeom prst="irregularSeal1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1520" y="1124744"/>
            <a:ext cx="1080121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9" dur="1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9" dur="1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4" dur="5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  <p:bldP spid="17" grpId="0" build="p"/>
      <p:bldP spid="18" grpId="0" build="p"/>
      <p:bldP spid="19" grpId="0" build="p"/>
      <p:bldP spid="20" grpId="0" build="p"/>
      <p:bldP spid="21" grpId="0"/>
      <p:bldP spid="22" grpId="0"/>
      <p:bldP spid="23" grpId="0"/>
      <p:bldP spid="24" grpId="0"/>
      <p:bldP spid="25" grpId="0" build="p"/>
      <p:bldP spid="26" grpId="0"/>
      <p:bldP spid="27" grpId="0" animBg="1"/>
      <p:bldP spid="28" grpId="0"/>
      <p:bldP spid="28" grpId="1"/>
      <p:bldP spid="29" grpId="0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8641"/>
            <a:ext cx="2160240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188640"/>
            <a:ext cx="222694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80112" y="188640"/>
            <a:ext cx="2160240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2492896"/>
            <a:ext cx="216024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2492896"/>
            <a:ext cx="223224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80112" y="2492896"/>
            <a:ext cx="212427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55576" y="4653136"/>
            <a:ext cx="2160240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31840" y="4653136"/>
            <a:ext cx="2232248" cy="1872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580112" y="4653136"/>
            <a:ext cx="2106935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1403648" y="220486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Береза 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635896" y="2204864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Ель 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012160" y="220486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Осина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71600" y="43651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Акация 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419872" y="436510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Шиповник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5940152" y="43651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Сирень 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79512" y="69269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1)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179512" y="29969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2)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179512" y="508518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3)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827584" y="652534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Ромашка 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419872" y="6488668"/>
            <a:ext cx="172819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Подорожник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5292080" y="6488668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Земляника лесная</a:t>
            </a:r>
            <a:endParaRPr lang="ru-RU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7741052" y="764704"/>
            <a:ext cx="1402948" cy="46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деревья</a:t>
            </a:r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740352" y="2996952"/>
            <a:ext cx="1403648" cy="40011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Inverted">
              <a:avLst/>
            </a:prstTxWarp>
            <a:spAutoFit/>
          </a:bodyPr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кустарники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668344" y="5085184"/>
            <a:ext cx="1331640" cy="6161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травы</a:t>
            </a:r>
            <a:endParaRPr lang="ru-RU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0" y="1484784"/>
            <a:ext cx="1475656" cy="1278711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Тема урока: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«Дикорастущие деревья и кустарники»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71693" cy="2375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03640" y="0"/>
            <a:ext cx="3240360" cy="2427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133875"/>
            <a:ext cx="3636847" cy="27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73774" y="3893421"/>
            <a:ext cx="4070226" cy="2964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6715_pJe[1]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оставляй в лесу мусор.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шуми в лесу.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оставляй горящий костер.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вытаптывай траву, ходи по тропинкам.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ломай ветки деревьев и кустарников, не рви цветы.</a:t>
            </a:r>
          </a:p>
          <a:p>
            <a:pPr lvl="0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Будь другом лесу!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поведения в лесу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4149080"/>
            <a:ext cx="2647002" cy="2557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Сосновый лес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Еловый лес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4040188" cy="4619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2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 b="16298"/>
          <a:stretch>
            <a:fillRect/>
          </a:stretch>
        </p:blipFill>
        <p:spPr bwMode="auto">
          <a:xfrm>
            <a:off x="4644008" y="260648"/>
            <a:ext cx="4041775" cy="460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одержимое 12"/>
          <p:cNvSpPr>
            <a:spLocks noGrp="1"/>
          </p:cNvSpPr>
          <p:nvPr>
            <p:ph sz="half" idx="1"/>
          </p:nvPr>
        </p:nvSpPr>
        <p:spPr>
          <a:xfrm>
            <a:off x="467544" y="1484784"/>
            <a:ext cx="4038600" cy="4525963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Сосна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Форма (игольчатая, продолговатая);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Размер (длинные, короткие);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Как расположены на ветке (пучками, расположены по спирали  по одной)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Шишки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Размер (крупнее, мельче);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Форма (удлинённая, треугольная);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Толщина чешуек (толще, тоньше)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Верхушка кроны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Заострённая, закруглённая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Расположение ветвей над землёй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Высоко, низко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Ель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1.Форма (игольчатая, продолговатая);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2.Размер (длинные, короткие);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3.Как расположены на ветке (пучками, расположены по спирали  по одной)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Шишки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1.Размер (крупнее, мельче);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2.Форма (удлинённая, треугольная);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3.Толщина чешуек (толще, тоньше)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Верхушка кроны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Заострённая, закруглённая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Расположение ветвей над землёй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Высоко, низко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Практическая работа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188640"/>
            <a:ext cx="269979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Сосна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Форма (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игольчатая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продолговатая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Размер (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длинные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короткие);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Как расположены на ветке (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пучками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расположены по спирали  по одной)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Шишки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Размер (крупнее, 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мельче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Форма (удлинённая, 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треугольная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lvl="0"/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Толщина чешуек (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толще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тоньше)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Верхушка кроны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Заострённая, 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закруглённая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Расположение ветвей над землёй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Высоко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низко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Ель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Листья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Форма (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игольчатая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продолговатая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Размер (длинные,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 короткие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Как расположены на ветке (пучками, 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расположены по спирали  по одной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Шишки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Размер (к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рупнее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мельче);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Форма (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удлинённая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треугольная);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Толщина чешуек (толще,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 тоньше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Верхушка кроны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Заострённая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закруглённая</a:t>
            </a:r>
          </a:p>
          <a:p>
            <a:pPr>
              <a:buNone/>
            </a:pP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Расположение ветвей над землёй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Высоко, </a:t>
            </a:r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низко</a:t>
            </a:r>
            <a:endParaRPr lang="ru-RU" sz="3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Результаты исследования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6959" y="0"/>
            <a:ext cx="2607041" cy="22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09_В траве сидел кузнечик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092280" y="1412776"/>
            <a:ext cx="609600" cy="609600"/>
          </a:xfrm>
          <a:prstGeom prst="rect">
            <a:avLst/>
          </a:prstGeom>
        </p:spPr>
      </p:pic>
      <p:pic>
        <p:nvPicPr>
          <p:cNvPr id="3" name="Детские песни (минус) - В траве сидел кузнечик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xmlns="" r:embed="rId6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804248" y="1412776"/>
            <a:ext cx="609600" cy="6096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75856" y="2492896"/>
            <a:ext cx="27051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555776" y="1484784"/>
            <a:ext cx="43204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Triangle">
              <a:avLst/>
            </a:prstTxWarp>
            <a:spAutoFit/>
          </a:bodyPr>
          <a:lstStyle/>
          <a:p>
            <a:pPr algn="ctr"/>
            <a:r>
              <a:rPr lang="ru-RU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Физминутка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F:\Мамука\Презентация\ИЗО прозр. фон\цветв\9cefe1cebb0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5853" y="479702"/>
            <a:ext cx="1601327" cy="156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Мамука\Презентация\ИЗО прозр. фон\цветв\785173b60f0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5032" y="479702"/>
            <a:ext cx="1590800" cy="1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F:\Мамука\Презентация\ИЗО прозр. фон\цветв\6445e42ee1f7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626014"/>
            <a:ext cx="1912892" cy="1765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F:\Мамука\Презентация\ИЗО прозр. фон\цветв\jarkaja-roza_small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937463"/>
            <a:ext cx="1666132" cy="145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Мамука\Презентация\Презентации 1\616fbe9f621a.pn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43069" b="88967" l="372" r="501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" t="42951" r="49229" b="18108"/>
          <a:stretch/>
        </p:blipFill>
        <p:spPr bwMode="auto">
          <a:xfrm rot="4806484">
            <a:off x="1115707" y="568039"/>
            <a:ext cx="1728392" cy="1287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2398429">
            <a:off x="6779305" y="329371"/>
            <a:ext cx="17795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07769">
            <a:off x="1139883" y="5269218"/>
            <a:ext cx="2030413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707904" y="3933056"/>
            <a:ext cx="676275" cy="9292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99992" y="4365104"/>
            <a:ext cx="7334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347864" y="2852936"/>
            <a:ext cx="4476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220072" y="3645024"/>
            <a:ext cx="695325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7449296">
            <a:off x="6357707" y="4575424"/>
            <a:ext cx="1931987" cy="1427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3016283"/>
      </p:ext>
    </p:extLst>
  </p:cSld>
  <p:clrMapOvr>
    <a:masterClrMapping/>
  </p:clrMapOvr>
  <p:transition spd="slow" advClick="0" advTm="0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1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23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24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8" dur="1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9" dur="1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1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1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2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5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3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5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6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3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68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19755E-6 L 0.63004 -0.01249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93" y="-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"/>
                            </p:stCondLst>
                            <p:childTnLst>
                              <p:par>
                                <p:cTn id="7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8 -0.02151 L 0.04739 0.670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2" y="3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75272E-7 L -0.59219 0.0229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18" y="11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4.18228E-6 L -0.10417 -0.72149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8" y="-360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 showWhenStopped="0">
                <p:cTn id="80" repeatCount="4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numSld="4" showWhenStopped="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F:\Мамука\Презентация\ИЗО прозр. фон\солнце\85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77208"/>
            <a:ext cx="1043728" cy="9915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75067402"/>
      </p:ext>
    </p:extLst>
  </p:cSld>
  <p:clrMapOvr>
    <a:masterClrMapping/>
  </p:clrMapOvr>
  <p:transition spd="slow" advClick="0" advTm="0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0277 C -2.22222E-6 0.14018 0.0849 0.25191 0.18854 0.25191 C 0.31059 0.25191 0.35504 0.12769 0.37344 0.05274 L 0.39254 -0.04742 C 0.41163 -0.1226 0.45851 -0.2459 0.59653 -0.2459 C 0.6849 -0.2459 0.78559 -0.13486 0.78559 0.00277 C 0.78559 0.14018 0.6849 0.25191 0.59653 0.25191 C 0.45851 0.25191 0.41163 0.12769 0.39254 0.05274 L 0.37344 -0.04742 C 0.35504 -0.1226 0.31059 -0.2459 0.18854 -0.2459 C 0.0849 -0.2459 -2.22222E-6 -0.13486 -2.22222E-6 0.00277 Z " pathEditMode="relative" rAng="0" ptsTypes="ffFffffFfff">
                                      <p:cBhvr>
                                        <p:cTn id="6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71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00"/>
                            </p:stCondLst>
                            <p:childTnLst>
                              <p:par>
                                <p:cTn id="8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0.00277 C -2.22222E-6 0.13925 0.0849 0.25098 0.18854 0.25098 C 0.31077 0.25098 0.35486 0.12676 0.37344 0.05204 L 0.39254 -0.04743 C 0.41181 -0.12191 0.45868 -0.24521 0.5967 -0.24521 C 0.68507 -0.24521 0.78559 -0.13463 0.78559 0.00277 C 0.78559 0.13925 0.68507 0.25098 0.5967 0.25098 C 0.45868 0.25098 0.41181 0.12676 0.39254 0.05204 L 0.37344 -0.04743 C 0.35486 -0.12191 0.31077 -0.24521 0.18854 -0.24521 C 0.0849 -0.24521 -2.22222E-6 -0.13463 -2.22222E-6 0.00277 Z " pathEditMode="relative" rAng="0" ptsTypes="ffFffffFfff">
                                      <p:cBhvr>
                                        <p:cTn id="9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7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2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5896E-6 C -2.22222E-6 0.13648 0.08507 0.24821 0.18872 0.24821 C 0.31094 0.24821 0.35504 0.12399 0.37361 0.04974 L 0.39271 -0.0488 C 0.41181 -0.12283 0.45868 -0.24497 0.5967 -0.24497 C 0.68507 -0.24497 0.78559 -0.13578 0.78559 -3.75896E-6 C 0.78559 0.13648 0.68507 0.24821 0.5967 0.24821 C 0.45868 0.24821 0.41181 0.12399 0.39271 0.04974 L 0.37361 -0.0488 C 0.35504 -0.12283 0.31094 -0.24497 0.18872 -0.24497 C 0.08507 -0.24497 -2.22222E-6 -0.13578 -2.22222E-6 -3.75896E-6 Z " pathEditMode="relative" rAng="0" ptsTypes="ffFffffFfff">
                                      <p:cBhvr>
                                        <p:cTn id="12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71" y="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0"/>
                            </p:stCondLst>
                            <p:childTnLst>
                              <p:par>
                                <p:cTn id="1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PubPieSlice"/>
          <p:cNvSpPr>
            <a:spLocks noEditPoints="1" noChangeArrowheads="1"/>
          </p:cNvSpPr>
          <p:nvPr/>
        </p:nvSpPr>
        <p:spPr bwMode="auto">
          <a:xfrm>
            <a:off x="971550" y="332581"/>
            <a:ext cx="6911975" cy="61928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3163 w 21600"/>
              <a:gd name="T10" fmla="*/ 3163 h 21600"/>
              <a:gd name="T11" fmla="*/ 18437 w 21600"/>
              <a:gd name="T12" fmla="*/ 18437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>
                <a:moveTo>
                  <a:pt x="21599" y="10725"/>
                </a:moveTo>
                <a:cubicBezTo>
                  <a:pt x="21559" y="4790"/>
                  <a:pt x="16735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lnTo>
                  <a:pt x="10800" y="10800"/>
                </a:lnTo>
                <a:close/>
              </a:path>
            </a:pathLst>
          </a:custGeom>
          <a:gradFill rotWithShape="1">
            <a:gsLst>
              <a:gs pos="0">
                <a:srgbClr val="00CC00">
                  <a:lumMod val="96000"/>
                  <a:lumOff val="4000"/>
                  <a:alpha val="82000"/>
                </a:srgbClr>
              </a:gs>
              <a:gs pos="100000">
                <a:srgbClr val="005E00"/>
              </a:gs>
            </a:gsLst>
            <a:path path="rect">
              <a:fillToRect l="50000" t="50000" r="50000" b="50000"/>
            </a:path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</a:endParaRPr>
          </a:p>
        </p:txBody>
      </p:sp>
      <p:sp>
        <p:nvSpPr>
          <p:cNvPr id="9219" name="Oval 3"/>
          <p:cNvSpPr>
            <a:spLocks noChangeArrowheads="1"/>
          </p:cNvSpPr>
          <p:nvPr/>
        </p:nvSpPr>
        <p:spPr bwMode="auto">
          <a:xfrm>
            <a:off x="4067175" y="3213100"/>
            <a:ext cx="720725" cy="6477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0818345"/>
      </p:ext>
    </p:extLst>
  </p:cSld>
  <p:clrMapOvr>
    <a:masterClrMapping/>
  </p:clrMapOvr>
  <p:transition spd="slow" advClick="0" advTm="0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path" presetSubtype="0" repeatCount="500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6267 -0.03191 C 0.346 -0.28931 0.17222 -0.48335 -0.02691 -0.45953 C -0.21771 -0.43871 -0.37639 -0.23473 -0.36042 0.01688 C -0.34809 0.25 -0.20104 0.43872 -0.02257 0.41952 C 0.14097 0.40079 0.27968 0.22711 0.2684 0.00971 C 0.25729 -0.18802 0.13298 -0.3506 -0.01927 -0.33603 C -0.15868 -0.31984 -0.275 -0.17599 -0.26424 0.00717 C -0.25608 0.17137 -0.15538 0.30921 -0.0316 0.29232 C 0.08246 0.28099 0.17934 0.17045 0.17274 0.02105 C 0.16389 -0.10985 0.08628 -0.22317 -0.01198 -0.21022 C -0.09757 -0.20282 -0.17587 -0.11702 -0.16962 -0.003 C -0.16459 0.09228 -0.10973 0.17507 -0.03785 0.16929 C 0.02135 0.16397 0.07916 0.10939 0.07343 0.0333 C 0.07205 -0.02937 0.03854 -0.09066 -0.00417 -0.0895 C -0.03941 -0.08256 -0.0724 -0.06036 -0.07448 -0.01572 C -0.07379 0.01342 -0.06372 0.0377 -0.04601 0.0444 C -0.03525 0.04764 -0.03125 0.04464 -0.02223 0.04117 " pathEditMode="relative" rAng="-503041" ptsTypes="fffffffffffffffff">
                                      <p:cBhvr>
                                        <p:cTn id="11" dur="7000" spd="-100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58" y="5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9219" grpId="0" animBg="1"/>
      <p:bldP spid="9219" grpId="1" animBg="1"/>
      <p:bldP spid="9219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66900" y="963613"/>
            <a:ext cx="4967288" cy="4967287"/>
            <a:chOff x="1066" y="482"/>
            <a:chExt cx="3129" cy="3129"/>
          </a:xfrm>
        </p:grpSpPr>
        <p:sp>
          <p:nvSpPr>
            <p:cNvPr id="16388" name="Oval 3"/>
            <p:cNvSpPr>
              <a:spLocks noChangeArrowheads="1"/>
            </p:cNvSpPr>
            <p:nvPr/>
          </p:nvSpPr>
          <p:spPr bwMode="auto">
            <a:xfrm rot="-5400000">
              <a:off x="3129" y="1322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66FF33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389" name="Oval 4"/>
            <p:cNvSpPr>
              <a:spLocks noChangeArrowheads="1"/>
            </p:cNvSpPr>
            <p:nvPr/>
          </p:nvSpPr>
          <p:spPr bwMode="auto">
            <a:xfrm rot="-5400000">
              <a:off x="1496" y="1322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66FF33"/>
                </a:gs>
                <a:gs pos="100000">
                  <a:srgbClr val="FFFFFF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390" name="Oval 5"/>
            <p:cNvSpPr>
              <a:spLocks noChangeArrowheads="1"/>
            </p:cNvSpPr>
            <p:nvPr/>
          </p:nvSpPr>
          <p:spPr bwMode="auto">
            <a:xfrm>
              <a:off x="2336" y="2115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4BFB53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391" name="Oval 6"/>
            <p:cNvSpPr>
              <a:spLocks noChangeArrowheads="1"/>
            </p:cNvSpPr>
            <p:nvPr/>
          </p:nvSpPr>
          <p:spPr bwMode="auto">
            <a:xfrm>
              <a:off x="2336" y="482"/>
              <a:ext cx="635" cy="1496"/>
            </a:xfrm>
            <a:prstGeom prst="ellipse">
              <a:avLst/>
            </a:prstGeom>
            <a:gradFill rotWithShape="1">
              <a:gsLst>
                <a:gs pos="0">
                  <a:srgbClr val="4BFB53"/>
                </a:gs>
                <a:gs pos="100000">
                  <a:srgbClr val="FFFFFF"/>
                </a:gs>
              </a:gsLst>
              <a:lin ang="5400000" scaled="1"/>
            </a:gra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  <p:sp>
          <p:nvSpPr>
            <p:cNvPr id="16392" name="Oval 7"/>
            <p:cNvSpPr>
              <a:spLocks noChangeArrowheads="1"/>
            </p:cNvSpPr>
            <p:nvPr/>
          </p:nvSpPr>
          <p:spPr bwMode="auto">
            <a:xfrm>
              <a:off x="2381" y="1797"/>
              <a:ext cx="545" cy="545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mtClean="0">
                <a:solidFill>
                  <a:srgbClr val="FFFFFF"/>
                </a:solidFill>
                <a:latin typeface="Arial" charset="0"/>
              </a:endParaRPr>
            </a:p>
          </p:txBody>
        </p:sp>
      </p:grp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4241007" y="764705"/>
            <a:ext cx="403002" cy="359246"/>
          </a:xfrm>
          <a:prstGeom prst="ellipse">
            <a:avLst/>
          </a:prstGeom>
          <a:solidFill>
            <a:srgbClr val="7030A0">
              <a:alpha val="69000"/>
            </a:srgbClr>
          </a:solidFill>
          <a:ln w="57150" cap="rnd">
            <a:solidFill>
              <a:srgbClr val="FF00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697445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63 -0.00324 C -0.00746 -0.00417 0.0007 -0.00532 0.00504 -0.00139 C 0.00938 0.00254 0.00973 0.00971 0.01476 0.02081 C 0.0198 0.03192 0.03073 0.04672 0.03559 0.06523 C 0.04046 0.08373 0.04254 0.10756 0.04393 0.13185 C 0.04532 0.15637 0.04549 0.18829 0.04393 0.21165 C 0.04237 0.23479 0.03855 0.25514 0.03421 0.27272 C 0.02987 0.2903 0.01598 0.31089 0.01754 0.31714 C 0.0191 0.32315 0.0316 0.3132 0.04393 0.30973 C 0.05625 0.30603 0.07379 0.29933 0.09115 0.29655 C 0.10851 0.29424 0.13073 0.294 0.14809 0.2947 C 0.16546 0.29586 0.1816 0.29771 0.19532 0.3021 C 0.20903 0.30696 0.21945 0.31529 0.23004 0.32269 C 0.24063 0.33009 0.25521 0.33657 0.25921 0.34651 C 0.2632 0.35646 0.25938 0.3708 0.25365 0.38191 C 0.24792 0.39301 0.23559 0.40527 0.22448 0.41337 C 0.21337 0.42146 0.20243 0.42539 0.18698 0.43002 C 0.17153 0.43465 0.14862 0.44089 0.13143 0.44112 C 0.11424 0.44136 0.09966 0.43534 0.08421 0.43187 C 0.06875 0.4284 0.04792 0.42354 0.03837 0.42077 C 0.02882 0.41799 0.02743 0.41128 0.02726 0.41522 C 0.02709 0.41915 0.03368 0.42886 0.03698 0.44483 C 0.04028 0.46079 0.04549 0.49248 0.04671 0.51168 C 0.04792 0.53088 0.0441 0.54406 0.04393 0.55956 C 0.04375 0.57506 0.04723 0.58593 0.04532 0.60421 C 0.04341 0.62225 0.03837 0.65163 0.03282 0.66874 C 0.02726 0.68632 0.01771 0.69905 0.01198 0.70784 C 0.00625 0.7164 0.00452 0.71964 -0.00191 0.72079 C -0.00833 0.72172 -0.01909 0.72172 -0.02691 0.71501 C -0.03472 0.70853 -0.04288 0.69697 -0.04913 0.67985 C -0.05538 0.66319 -0.06145 0.63289 -0.06441 0.61323 C -0.06736 0.5938 -0.06701 0.57876 -0.06718 0.56164 C -0.06736 0.54406 -0.0677 0.52718 -0.06579 0.5096 C -0.06388 0.49248 -0.06007 0.47328 -0.05607 0.45778 C -0.05208 0.44228 -0.04409 0.42563 -0.04218 0.41707 C -0.04027 0.40851 -0.0427 0.4062 -0.04496 0.40596 C -0.04722 0.40573 -0.04566 0.40967 -0.05607 0.41522 C -0.06649 0.42077 -0.08888 0.43534 -0.10746 0.43927 C -0.12604 0.44321 -0.15104 0.4402 -0.16718 0.43927 C -0.18333 0.43835 -0.19132 0.43719 -0.20468 0.43372 C -0.21805 0.43025 -0.23715 0.4247 -0.24774 0.41892 C -0.25833 0.41313 -0.2625 0.40596 -0.26857 0.39856 C -0.27465 0.39116 -0.28263 0.38491 -0.28385 0.3745 C -0.28507 0.36409 -0.28316 0.34605 -0.27552 0.33541 C -0.26788 0.325 -0.25052 0.3176 -0.23802 0.31159 C -0.22552 0.30534 -0.2118 0.30118 -0.20052 0.2984 C -0.18923 0.29609 -0.18246 0.29678 -0.16996 0.29655 C -0.15746 0.29632 -0.13715 0.29632 -0.12552 0.29655 C -0.11388 0.29678 -0.11007 0.29586 -0.10052 0.2984 C -0.09097 0.30141 -0.07777 0.30881 -0.06857 0.31344 C -0.05937 0.31783 -0.04826 0.32893 -0.04496 0.32639 C -0.04166 0.32361 -0.04583 0.31575 -0.04913 0.2984 C -0.05243 0.28105 -0.06163 0.24219 -0.06441 0.22276 C -0.06718 0.2031 -0.06579 0.19569 -0.06579 0.18019 C -0.06579 0.1647 -0.06527 0.1455 -0.06441 0.13 C -0.06354 0.1145 -0.0625 0.10016 -0.06024 0.08744 C -0.05798 0.07471 -0.05399 0.06361 -0.05052 0.05412 C -0.04704 0.04464 -0.0434 0.03724 -0.03941 0.03007 C -0.03541 0.0229 -0.0302 0.01596 -0.02691 0.01156 C -0.02361 0.00717 -0.02274 0.0067 -0.01996 0.00416 C -0.01718 0.00162 -0.01579 -0.00232 -0.01163 -0.00324 Z " pathEditMode="relative" rAng="0" ptsTypes="aaaaaaaaaaaaaaaaaaaaaaaaaaaaaaaaaaaaaaaaaaaaaaaaaaaaaaaaaaaaa">
                                      <p:cBhvr>
                                        <p:cTn id="9" dur="50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" y="3613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2" grpId="0" animBg="1"/>
      <p:bldP spid="2151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018">
            <a:off x="1933088" y="1998228"/>
            <a:ext cx="5056861" cy="3302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303957">
            <a:off x="6629016" y="98873"/>
            <a:ext cx="2379662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712023"/>
            <a:ext cx="2861303" cy="2145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188640"/>
            <a:ext cx="261937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101454">
            <a:off x="178308" y="685821"/>
            <a:ext cx="2088232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79512" y="4293096"/>
            <a:ext cx="2476500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12160" y="3284984"/>
            <a:ext cx="23622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01600" prst="riblet"/>
          </a:sp3d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843808" y="5114925"/>
            <a:ext cx="262890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21054541">
            <a:off x="4558857" y="188988"/>
            <a:ext cx="2539972" cy="1858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2" name="Прямоугольник 11"/>
          <p:cNvSpPr/>
          <p:nvPr/>
        </p:nvSpPr>
        <p:spPr>
          <a:xfrm>
            <a:off x="2267744" y="1412776"/>
            <a:ext cx="146923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800" b="1" dirty="0" smtClean="0">
                <a:ln w="50800"/>
                <a:solidFill>
                  <a:schemeClr val="accent6">
                    <a:lumMod val="50000"/>
                  </a:schemeClr>
                </a:solidFill>
              </a:rPr>
              <a:t>Береза</a:t>
            </a:r>
            <a:endParaRPr lang="ru-RU" sz="2800" b="1" cap="none" spc="0" dirty="0">
              <a:ln w="50800"/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21074803">
            <a:off x="935601" y="2672395"/>
            <a:ext cx="14574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Осина</a:t>
            </a:r>
            <a:endParaRPr lang="ru-RU" sz="32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 rot="304636">
            <a:off x="6531962" y="2813596"/>
            <a:ext cx="238605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Лиственница</a:t>
            </a:r>
            <a:endParaRPr lang="ru-RU" sz="24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23528" y="5517232"/>
            <a:ext cx="136287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Липа</a:t>
            </a:r>
            <a:endParaRPr lang="ru-RU" sz="3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724128" y="6273225"/>
            <a:ext cx="20746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Орешник</a:t>
            </a:r>
            <a:endParaRPr lang="ru-RU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6156176" y="4653136"/>
            <a:ext cx="1611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Рябина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987824" y="6334780"/>
            <a:ext cx="151195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Тополь</a:t>
            </a:r>
            <a:endParaRPr lang="ru-RU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8" name="Прямоугольник 27"/>
          <p:cNvSpPr/>
          <p:nvPr/>
        </p:nvSpPr>
        <p:spPr>
          <a:xfrm rot="21062449">
            <a:off x="4961150" y="1486010"/>
            <a:ext cx="1906291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Черемуха</a:t>
            </a:r>
            <a:endParaRPr lang="ru-RU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Работа с учебником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852936"/>
            <a:ext cx="2842542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2852936"/>
            <a:ext cx="2861303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2780928"/>
            <a:ext cx="1951956" cy="22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 cstate="print"/>
          <a:srcRect b="16298"/>
          <a:stretch>
            <a:fillRect/>
          </a:stretch>
        </p:blipFill>
        <p:spPr bwMode="auto">
          <a:xfrm>
            <a:off x="1187624" y="4725144"/>
            <a:ext cx="1705123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11" name="TextBox 10"/>
          <p:cNvSpPr txBox="1"/>
          <p:nvPr/>
        </p:nvSpPr>
        <p:spPr>
          <a:xfrm>
            <a:off x="251520" y="1412776"/>
            <a:ext cx="20162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 ряд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Сосна и ель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  42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31840" y="1412776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 ряд 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Липа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 с. 42-43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56176" y="1412776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 ряд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Орешник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С. с. 43-44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Дерево какао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412776"/>
            <a:ext cx="2880320" cy="2891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0187" y="4365104"/>
            <a:ext cx="3485045" cy="23191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4302903"/>
            <a:ext cx="3095997" cy="23611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412776"/>
            <a:ext cx="4310871" cy="290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Банановое дерево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365104"/>
            <a:ext cx="3043039" cy="2279342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340768"/>
            <a:ext cx="3854218" cy="2890664"/>
          </a:xfrm>
          <a:prstGeom prst="rect">
            <a:avLst/>
          </a:prstGeom>
          <a:noFill/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340768"/>
            <a:ext cx="4485693" cy="52928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Железное дерево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340768"/>
            <a:ext cx="2808312" cy="193471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609159"/>
            <a:ext cx="4176464" cy="306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1196752"/>
            <a:ext cx="4544767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4437112"/>
            <a:ext cx="3024336" cy="1886829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Конфетное дерево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645024"/>
            <a:ext cx="2808312" cy="2370952"/>
          </a:xfrm>
          <a:prstGeom prst="rect">
            <a:avLst/>
          </a:prstGeom>
          <a:ln>
            <a:headEnd/>
            <a:tailEnd/>
          </a:ln>
          <a:scene3d>
            <a:camera prst="isometricOffAxis1Right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1988840"/>
            <a:ext cx="2946796" cy="2376264"/>
          </a:xfrm>
          <a:prstGeom prst="rect">
            <a:avLst/>
          </a:prstGeom>
          <a:ln>
            <a:headEnd/>
            <a:tailEnd/>
          </a:ln>
          <a:scene3d>
            <a:camera prst="isometricOffAxis2Left"/>
            <a:lightRig rig="threePt" dir="t"/>
          </a:scene3d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1340768"/>
            <a:ext cx="2572718" cy="532859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Мыльное дерево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836712"/>
            <a:ext cx="292950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581128"/>
            <a:ext cx="2820638" cy="1757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2636912"/>
            <a:ext cx="5383526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115238"/>
            <a:ext cx="3168352" cy="32685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Кокосовое дерево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256" y="1844824"/>
            <a:ext cx="259487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844824"/>
            <a:ext cx="2376264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412776"/>
            <a:ext cx="3428319" cy="25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4077072"/>
            <a:ext cx="288032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Above"/>
            <a:lightRig rig="threePt" dir="t"/>
          </a:scene3d>
          <a:sp3d>
            <a:bevelT w="139700" h="139700" prst="divot"/>
          </a:sp3d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536504" cy="339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60648"/>
            <a:ext cx="4176465" cy="342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3645024"/>
            <a:ext cx="4481235" cy="302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3665496"/>
            <a:ext cx="4214242" cy="301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12776"/>
            <a:ext cx="6137738" cy="496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 rot="21117019">
            <a:off x="4360064" y="1519790"/>
            <a:ext cx="1612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+mj-lt"/>
                <a:cs typeface="Times New Roman" pitchFamily="18" charset="0"/>
              </a:rPr>
              <a:t>А теперь не ленись, дома тоже потрудись</a:t>
            </a:r>
            <a:r>
              <a:rPr lang="ru-RU" b="1" dirty="0" smtClean="0"/>
              <a:t>!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516216" y="1484784"/>
            <a:ext cx="2448272" cy="4832092"/>
          </a:xfrm>
          <a:prstGeom prst="rect">
            <a:avLst/>
          </a:prstGeom>
          <a:noFill/>
        </p:spPr>
        <p:txBody>
          <a:bodyPr wrap="square" rtlCol="0">
            <a:prstTxWarp prst="textDeflate">
              <a:avLst/>
            </a:prstTxWarp>
            <a:spAutoFit/>
          </a:bodyPr>
          <a:lstStyle/>
          <a:p>
            <a:pPr algn="ctr" rtl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С. с. 42-44 читать, отвечать на вопросы. </a:t>
            </a:r>
          </a:p>
          <a:p>
            <a:pPr algn="ctr" rtl="1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желанию     С. с. 45-46, найти еще интересные факты о растениях в лесу.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124744"/>
            <a:ext cx="4392488" cy="5211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1556792"/>
            <a:ext cx="99060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8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9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3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3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4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43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54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55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66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67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8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7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78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79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8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90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91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02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03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4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4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15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6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2288</TotalTime>
  <Words>343</Words>
  <Application>Microsoft Office PowerPoint</Application>
  <PresentationFormat>Экран (4:3)</PresentationFormat>
  <Paragraphs>160</Paragraphs>
  <Slides>27</Slides>
  <Notes>0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Открытая</vt:lpstr>
      <vt:lpstr>  </vt:lpstr>
      <vt:lpstr>Экскурсия   </vt:lpstr>
      <vt:lpstr>Реклама урока</vt:lpstr>
      <vt:lpstr>Слайд 4</vt:lpstr>
      <vt:lpstr>Слайд 5</vt:lpstr>
      <vt:lpstr>Слайд 6</vt:lpstr>
      <vt:lpstr>Тема урока: «Дикорастущие деревья и кустарники»</vt:lpstr>
      <vt:lpstr>Слайд 8</vt:lpstr>
      <vt:lpstr>Правила поведения в лесу</vt:lpstr>
      <vt:lpstr>Слайд 10</vt:lpstr>
      <vt:lpstr>Практическая работа</vt:lpstr>
      <vt:lpstr>Результаты исследования</vt:lpstr>
      <vt:lpstr>Слайд 13</vt:lpstr>
      <vt:lpstr>Слайд 14</vt:lpstr>
      <vt:lpstr>Слайд 15</vt:lpstr>
      <vt:lpstr>Слайд 16</vt:lpstr>
      <vt:lpstr>Слайд 17</vt:lpstr>
      <vt:lpstr>Работа с учебником</vt:lpstr>
      <vt:lpstr>Дерево какао</vt:lpstr>
      <vt:lpstr>Банановое дерево</vt:lpstr>
      <vt:lpstr>Железное дерево</vt:lpstr>
      <vt:lpstr>Конфетное дерево</vt:lpstr>
      <vt:lpstr>Мыльное дерево</vt:lpstr>
      <vt:lpstr>Кокосовое дерево</vt:lpstr>
      <vt:lpstr>Слайд 25</vt:lpstr>
      <vt:lpstr>Домашнее задание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урока: «Дикорастущие деревья и кустарники»</dc:title>
  <dc:creator>Света</dc:creator>
  <cp:lastModifiedBy>Света</cp:lastModifiedBy>
  <cp:revision>220</cp:revision>
  <dcterms:created xsi:type="dcterms:W3CDTF">2013-09-19T17:43:45Z</dcterms:created>
  <dcterms:modified xsi:type="dcterms:W3CDTF">2013-10-02T07:43:17Z</dcterms:modified>
</cp:coreProperties>
</file>