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8"/>
  </p:notesMasterIdLst>
  <p:sldIdLst>
    <p:sldId id="256" r:id="rId2"/>
    <p:sldId id="275" r:id="rId3"/>
    <p:sldId id="298" r:id="rId4"/>
    <p:sldId id="313" r:id="rId5"/>
    <p:sldId id="299" r:id="rId6"/>
    <p:sldId id="300" r:id="rId7"/>
    <p:sldId id="301" r:id="rId8"/>
    <p:sldId id="302" r:id="rId9"/>
    <p:sldId id="303" r:id="rId10"/>
    <p:sldId id="305" r:id="rId11"/>
    <p:sldId id="306" r:id="rId12"/>
    <p:sldId id="307" r:id="rId13"/>
    <p:sldId id="309" r:id="rId14"/>
    <p:sldId id="310" r:id="rId15"/>
    <p:sldId id="311" r:id="rId16"/>
    <p:sldId id="30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7266134-1C86-498E-9A34-74B283629DDC}">
          <p14:sldIdLst>
            <p14:sldId id="256"/>
            <p14:sldId id="275"/>
            <p14:sldId id="298"/>
            <p14:sldId id="313"/>
            <p14:sldId id="299"/>
            <p14:sldId id="300"/>
            <p14:sldId id="301"/>
            <p14:sldId id="302"/>
            <p14:sldId id="303"/>
            <p14:sldId id="305"/>
            <p14:sldId id="306"/>
            <p14:sldId id="307"/>
            <p14:sldId id="309"/>
            <p14:sldId id="310"/>
            <p14:sldId id="311"/>
            <p14:sldId id="30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A922"/>
    <a:srgbClr val="09A723"/>
    <a:srgbClr val="1C9422"/>
    <a:srgbClr val="0B3D0D"/>
    <a:srgbClr val="0D4B10"/>
    <a:srgbClr val="0DA334"/>
    <a:srgbClr val="FB800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ED78DF-BB30-4F3F-9117-F93924B6A226}" type="datetimeFigureOut">
              <a:rPr lang="ru-RU" smtClean="0"/>
              <a:t>03.03.2017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5C02C-949C-4FF7-BD0A-2098609A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314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5C02C-949C-4FF7-BD0A-2098609A2FA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424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5C02C-949C-4FF7-BD0A-2098609A2FA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768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4.ftcdn.net/jpg/00/68/10/35/500_F_68103593_VCGrWaTqfp56wKk4tDM7rP7MpALLnhB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9375"/>
            <a:ext cx="9144000" cy="61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4" y="44624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29108" y="71414"/>
            <a:ext cx="410036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Автономное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учреждение профессионального образования Ханты-Мансийского автономного округа – Югры </a:t>
            </a:r>
          </a:p>
          <a:p>
            <a:pPr algn="ctr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«Нефтеюганский политехнический колледж</a:t>
            </a:r>
            <a:r>
              <a:rPr lang="ru-RU" sz="1100" dirty="0">
                <a:cs typeface="Arial" panose="020B0604020202020204" pitchFamily="34" charset="0"/>
              </a:rPr>
              <a:t>»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13640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214942" y="335756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679517" y="1700808"/>
            <a:ext cx="560778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Классификация педагогических технологий  профессора </a:t>
            </a:r>
            <a:endParaRPr lang="ru-RU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Т.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Фоменко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536" y="6668169"/>
            <a:ext cx="1633537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86953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previews.123rf.com/images/pixdesign123/pixdesign1231410/pixdesign123141000958/32428684-Illustration-of-corporate-lady-with-display-board-Stock-Ph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466"/>
            <a:ext cx="9181690" cy="610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268760"/>
            <a:ext cx="547260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Технологии, предполагающие построение учебного процесса на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деятельностной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pPr algn="ctr"/>
            <a:endParaRPr lang="ru-RU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Традиционное 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обучение оценивается </a:t>
            </a:r>
            <a:endParaRPr lang="ru-RU" sz="20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 </a:t>
            </a:r>
            <a:r>
              <a:rPr lang="ru-RU" sz="2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малодеятельностное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излишне                           созерцательное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в противовес чему </a:t>
            </a:r>
            <a:endParaRPr lang="ru-RU" sz="20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используется 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эта технология.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539330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t4.ftcdn.net/jpg/00/68/09/99/500_F_68099954_L0TXzSpXyFFDOXM3VoPh186w5aNEEpY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86" y="871911"/>
            <a:ext cx="9144000" cy="599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1329608"/>
            <a:ext cx="655272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Технологии, предполагающие построение учебного процесса на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деятельностной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основе</a:t>
            </a:r>
          </a:p>
          <a:p>
            <a:pPr algn="ctr"/>
            <a:endParaRPr lang="ru-RU" sz="23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Предполагает </a:t>
            </a: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несколько планов действий: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 предметный план действий;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ru-RU" sz="23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внешнеречевой</a:t>
            </a: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план действий;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 свернутый, или сокращенный план действий, т. е. "про себя".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650528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31" y="6660284"/>
            <a:ext cx="1633537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80511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650528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0" y="1412776"/>
            <a:ext cx="352350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69748" y="1268760"/>
            <a:ext cx="5544616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концептуальной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pPr algn="ctr"/>
            <a:endParaRPr lang="ru-RU" sz="23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Концептуальная основа предполагает: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 вычленение единой основы;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 вычленение сквозных идей курса;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 вычленение </a:t>
            </a:r>
            <a:r>
              <a:rPr lang="ru-RU" sz="23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межпредмстных</a:t>
            </a: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идей.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588196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484784"/>
            <a:ext cx="64135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крупноблочной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Крупноблочная 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технология (научная разработка </a:t>
            </a:r>
            <a:endParaRPr lang="ru-RU" sz="20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Эрдниева и В. Шаталова) предполагает ряд интересных в дидактическом отношении приемов; например, объединение нескольких правил,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определений, что 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увеличивает их информационную емкость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temp\Desktop\IMG_60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4208" y="1497245"/>
            <a:ext cx="2490126" cy="536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657" y="603162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8" y="-49473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805116"/>
      </p:ext>
    </p:extLst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880889"/>
            <a:ext cx="3092326" cy="590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71838" y="1052736"/>
            <a:ext cx="590465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опережающей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endParaRPr lang="ru-RU" sz="2000" b="1" dirty="0">
              <a:solidFill>
                <a:srgbClr val="09A72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Классическая </a:t>
            </a:r>
            <a:r>
              <a:rPr lang="ru-RU" sz="2400" b="1" dirty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дидактика </a:t>
            </a:r>
            <a:endParaRPr lang="ru-RU" sz="2400" b="1" dirty="0" smtClean="0">
              <a:solidFill>
                <a:srgbClr val="09A72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ориентирована </a:t>
            </a:r>
            <a:r>
              <a:rPr lang="ru-RU" sz="2400" b="1" dirty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b="1" dirty="0" smtClean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</a:p>
          <a:p>
            <a:r>
              <a:rPr lang="ru-RU" sz="2400" b="1" dirty="0" smtClean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400" b="1" dirty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известного к неизвестному: </a:t>
            </a:r>
            <a:endParaRPr lang="ru-RU" sz="2400" b="1" dirty="0" smtClean="0">
              <a:solidFill>
                <a:srgbClr val="09A72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иди</a:t>
            </a:r>
            <a:r>
              <a:rPr lang="ru-RU" sz="2400" b="1" dirty="0">
                <a:solidFill>
                  <a:srgbClr val="09A723"/>
                </a:solidFill>
                <a:latin typeface="Times New Roman" pitchFamily="18" charset="0"/>
                <a:cs typeface="Times New Roman" pitchFamily="18" charset="0"/>
              </a:rPr>
              <a:t>, так сказать, вперед, глядя назад.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846" y="497616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18" y="-99392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309320"/>
            <a:ext cx="1633537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575142"/>
            <a:ext cx="1633537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25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876" y="1174259"/>
            <a:ext cx="61926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опережающей основе</a:t>
            </a:r>
          </a:p>
          <a:p>
            <a:endParaRPr lang="ru-RU" sz="2080" b="1" dirty="0" smtClean="0">
              <a:solidFill>
                <a:srgbClr val="07A9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8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Новая </a:t>
            </a:r>
            <a:r>
              <a:rPr lang="ru-RU" sz="2080" b="1" dirty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дидактика, не отрицая пути движения от известного к неизвестному, в то же время обосновывает принцип перекрестной деятельности учителя, на линии которой располагаются опережающие задания, опережающие наблюдения и опережающие эксперименты как разновидности опережающих заданий, изложенных с элементами опережения. Перечисленное в совокупности называют опережением; оно способствует эффективной подготовке учащихся к восприятию нового материала, активизирует их познавательную деятельность, повышает мотивацию учения, выполняет другие педагогические функции.</a:t>
            </a:r>
          </a:p>
        </p:txBody>
      </p:sp>
      <p:pic>
        <p:nvPicPr>
          <p:cNvPr id="3075" name="Picture 3" descr="C:\Users\temp\Desktop\IMG_6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926" y="1156570"/>
            <a:ext cx="2967761" cy="566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605628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465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184" y="6619163"/>
            <a:ext cx="1421504" cy="187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45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emp\Desktop\IMG_60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8" y="1124744"/>
            <a:ext cx="3526837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04616" y="1124744"/>
            <a:ext cx="5472606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проблемной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200" b="1" dirty="0">
                <a:solidFill>
                  <a:srgbClr val="0DA334"/>
                </a:solidFill>
                <a:latin typeface="Times New Roman" pitchFamily="18" charset="0"/>
                <a:cs typeface="Times New Roman" pitchFamily="18" charset="0"/>
              </a:rPr>
              <a:t>  Проблемная технология предполагает раскрытие того способа, который приведет к проблемному знанию. Следовательно, ученик должен уходить с урока с проблемой.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718" y="482191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207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93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6" y="1052736"/>
            <a:ext cx="58326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проблемной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endParaRPr lang="ru-RU" sz="2000" b="1" dirty="0">
              <a:solidFill>
                <a:srgbClr val="07A9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Чтобы </a:t>
            </a:r>
            <a:r>
              <a:rPr lang="ru-RU" sz="2000" b="1" dirty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обеспечить развитие, необходимо ввести учебный процесс "в зону ближайшего развития" (Л. Выготский, Л. </a:t>
            </a:r>
            <a:r>
              <a:rPr lang="ru-RU" sz="2000" b="1" dirty="0" err="1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Занков</a:t>
            </a:r>
            <a:r>
              <a:rPr lang="ru-RU" sz="2000" b="1" dirty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). Этим и обладает проблемное обучение. Оно предполагает наличие особого, внутренне -противоречивого, проблемного содержания; но чтобы обучение приобрело проблемный характер, этого недостаточно.</a:t>
            </a:r>
          </a:p>
          <a:p>
            <a:pPr algn="just"/>
            <a:r>
              <a:rPr lang="ru-RU" sz="2000" b="1" dirty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Проблемы </a:t>
            </a:r>
            <a:r>
              <a:rPr lang="ru-RU" sz="2000" b="1" dirty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с объективной необходимостью должны возникнуть в сознании учащихся через проблемную ситуацию.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740" y="526528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2" y="-70114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32648" y="1268760"/>
            <a:ext cx="3277678" cy="560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1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55" y="929663"/>
            <a:ext cx="3097213" cy="589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3847" y="1196752"/>
            <a:ext cx="5724128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предполагающая построение учебного материала на личностно-смысловой и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эмоционально-психологической основе</a:t>
            </a:r>
            <a:r>
              <a:rPr lang="ru-RU" sz="2400" b="1" dirty="0" smtClean="0">
                <a:solidFill>
                  <a:srgbClr val="1C942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2400" b="1" dirty="0" smtClean="0">
              <a:solidFill>
                <a:srgbClr val="1C94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100" b="1" dirty="0">
                <a:solidFill>
                  <a:srgbClr val="1C9422"/>
                </a:solidFill>
                <a:latin typeface="Times New Roman" pitchFamily="18" charset="0"/>
                <a:cs typeface="Times New Roman" pitchFamily="18" charset="0"/>
              </a:rPr>
              <a:t>Личностно-смысловая организация учебного процесса предполагает создание эмоционально-психологических установок.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622062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29" y="-50618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619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793" y="868526"/>
            <a:ext cx="597666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построение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учебного материала на личностно-смысловой и эмоционально-психологической основе </a:t>
            </a:r>
          </a:p>
          <a:p>
            <a:endParaRPr lang="ru-RU" sz="2400" b="1" dirty="0" smtClean="0">
              <a:solidFill>
                <a:srgbClr val="07A9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В педагогический инструментарий этой технологии входит создание эмоционально-психологических установок посредством ярких образов. Технология предполагает создание эмоционально-психологического фона, на котором развертывается основное содержание урока; в ряде точек она пересекается с известными методами: внушения, погружения, мозговой</a:t>
            </a:r>
            <a:r>
              <a:rPr lang="ru-RU" sz="240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атаки.</a:t>
            </a:r>
            <a:r>
              <a:rPr lang="ru-RU" sz="2400" b="1" dirty="0" smtClean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7A92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528868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43185"/>
            <a:ext cx="1860718" cy="879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260" y="1193800"/>
            <a:ext cx="2968625" cy="566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383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75248" y="774227"/>
            <a:ext cx="62646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 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альтернативной основе</a:t>
            </a:r>
          </a:p>
          <a:p>
            <a:endParaRPr lang="ru-RU" sz="2800" b="1" dirty="0" smtClean="0">
              <a:solidFill>
                <a:srgbClr val="1C94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1C9422"/>
                </a:solidFill>
                <a:latin typeface="Times New Roman" pitchFamily="18" charset="0"/>
                <a:cs typeface="Times New Roman" pitchFamily="18" charset="0"/>
              </a:rPr>
              <a:t>Одно из правил этой технологии гласит: излагай несколько точек зрения, подходов, теорий как истинные (в то время как истинной среди них является лишь одна точка зрения, теория, один подход).</a:t>
            </a:r>
          </a:p>
        </p:txBody>
      </p:sp>
      <p:pic>
        <p:nvPicPr>
          <p:cNvPr id="8194" name="Picture 2" descr="C:\Users\temp\Desktop\IMG_60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908720"/>
            <a:ext cx="2123728" cy="577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474277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4" y="-71560"/>
            <a:ext cx="1860718" cy="8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78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96952" y="988728"/>
            <a:ext cx="70212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построение учебного процесса на ситуативной, прежде всего на игровой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</a:p>
          <a:p>
            <a:pPr algn="ctr"/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7A922"/>
                </a:solidFill>
                <a:latin typeface="Times New Roman" pitchFamily="18" charset="0"/>
                <a:cs typeface="Times New Roman" pitchFamily="18" charset="0"/>
              </a:rPr>
              <a:t>Наблюдается слишком большой разрыв между академической и практической деятельностью, имитирующей реальную действительность и тем самым помогающей вписать учебный процесс в контекст реальной жизнедеятельности детей.</a:t>
            </a:r>
          </a:p>
        </p:txBody>
      </p:sp>
      <p:pic>
        <p:nvPicPr>
          <p:cNvPr id="9218" name="Picture 2" descr="C:\Users\temp\Desktop\IMG_60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983100"/>
            <a:ext cx="1996860" cy="584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497616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640" y="-118498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41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45448"/>
            <a:ext cx="64087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Технология, предполагающая 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построение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учебного процесса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диалоговой основе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>
                <a:solidFill>
                  <a:srgbClr val="1C9422"/>
                </a:solidFill>
                <a:latin typeface="Times New Roman" pitchFamily="18" charset="0"/>
                <a:cs typeface="Times New Roman" pitchFamily="18" charset="0"/>
              </a:rPr>
              <a:t>Ценность диалога в том, что вопрос учителя вызывает у учащихся не только и не столько ответ, сколько, в свою очередь, вопрос. Учитель и учащиеся выступают на равных. Смысл диалога, таким образом, в том, что субъект-субъектные отношения реализуются на уроке не только в </a:t>
            </a:r>
            <a:r>
              <a:rPr lang="ru-RU" sz="2400" b="1" dirty="0" err="1">
                <a:solidFill>
                  <a:srgbClr val="1C9422"/>
                </a:solidFill>
                <a:latin typeface="Times New Roman" pitchFamily="18" charset="0"/>
                <a:cs typeface="Times New Roman" pitchFamily="18" charset="0"/>
              </a:rPr>
              <a:t>знаниевой</a:t>
            </a:r>
            <a:r>
              <a:rPr lang="ru-RU" sz="2400" b="1" dirty="0">
                <a:solidFill>
                  <a:srgbClr val="1C9422"/>
                </a:solidFill>
                <a:latin typeface="Times New Roman" pitchFamily="18" charset="0"/>
                <a:cs typeface="Times New Roman" pitchFamily="18" charset="0"/>
              </a:rPr>
              <a:t>, но и в нравственно-этической сфере.</a:t>
            </a:r>
          </a:p>
        </p:txBody>
      </p:sp>
      <p:pic>
        <p:nvPicPr>
          <p:cNvPr id="10242" name="Picture 2" descr="C:\Users\temp\Desktop\IMG_60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1124744"/>
            <a:ext cx="3491880" cy="559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163" y="514050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01" y="-99392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47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979" y="728700"/>
            <a:ext cx="9175851" cy="6266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804" y="620688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651"/>
            <a:ext cx="1860718" cy="98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54219" y="1484784"/>
            <a:ext cx="5832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Технологии, построенные на алгоритмической основе </a:t>
            </a:r>
            <a:endParaRPr lang="ru-RU" sz="2400" b="1" dirty="0" smtClean="0">
              <a:solidFill>
                <a:srgbClr val="C00000"/>
              </a:solidFill>
            </a:endParaRPr>
          </a:p>
          <a:p>
            <a:pPr algn="ctr"/>
            <a:endParaRPr lang="ru-RU" sz="2400" b="1" dirty="0">
              <a:solidFill>
                <a:srgbClr val="C00000"/>
              </a:solidFill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Технологии, построенные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на программированной основе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24328" y="6691672"/>
            <a:ext cx="1619672" cy="1663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85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temp\Desktop\IMG_601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38275"/>
            <a:ext cx="5200650" cy="54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2" y="368660"/>
            <a:ext cx="7272808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23451"/>
            <a:ext cx="1860718" cy="82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52198" y="704641"/>
            <a:ext cx="5844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14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2029</TotalTime>
  <Words>577</Words>
  <Application>Microsoft Office PowerPoint</Application>
  <PresentationFormat>Экран (4:3)</PresentationFormat>
  <Paragraphs>67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Официальная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Витальевич Гребенец</dc:creator>
  <cp:lastModifiedBy>temp</cp:lastModifiedBy>
  <cp:revision>205</cp:revision>
  <dcterms:created xsi:type="dcterms:W3CDTF">2014-12-23T05:41:21Z</dcterms:created>
  <dcterms:modified xsi:type="dcterms:W3CDTF">2017-03-03T07:34:44Z</dcterms:modified>
</cp:coreProperties>
</file>