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4" r:id="rId5"/>
    <p:sldId id="263" r:id="rId6"/>
    <p:sldId id="259" r:id="rId7"/>
    <p:sldId id="260" r:id="rId8"/>
    <p:sldId id="261" r:id="rId9"/>
    <p:sldId id="262" r:id="rId10"/>
    <p:sldId id="266" r:id="rId11"/>
    <p:sldId id="265"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07.12.2016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07.12.2016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knigi.net/books_files/online_html/95149/i_169.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60648"/>
            <a:ext cx="7772400" cy="1470025"/>
          </a:xfrm>
        </p:spPr>
        <p:txBody>
          <a:bodyPr/>
          <a:lstStyle/>
          <a:p>
            <a:r>
              <a:rPr lang="ru-RU" dirty="0" smtClean="0"/>
              <a:t>ТИП ГУБКИ</a:t>
            </a:r>
            <a:endParaRPr lang="ru-RU" dirty="0"/>
          </a:p>
        </p:txBody>
      </p:sp>
      <p:sp>
        <p:nvSpPr>
          <p:cNvPr id="3" name="Подзаголовок 2"/>
          <p:cNvSpPr>
            <a:spLocks noGrp="1"/>
          </p:cNvSpPr>
          <p:nvPr>
            <p:ph type="subTitle" idx="1"/>
          </p:nvPr>
        </p:nvSpPr>
        <p:spPr>
          <a:xfrm>
            <a:off x="251520" y="1412776"/>
            <a:ext cx="8712968" cy="5184576"/>
          </a:xfrm>
        </p:spPr>
        <p:txBody>
          <a:bodyPr>
            <a:normAutofit fontScale="77500" lnSpcReduction="20000"/>
          </a:bodyPr>
          <a:lstStyle/>
          <a:p>
            <a:pPr algn="just"/>
            <a:r>
              <a:rPr lang="ru-RU" dirty="0" smtClean="0">
                <a:solidFill>
                  <a:schemeClr val="tx1"/>
                </a:solidFill>
                <a:latin typeface="Times New Roman" pitchFamily="18" charset="0"/>
                <a:cs typeface="Times New Roman" pitchFamily="18" charset="0"/>
              </a:rPr>
              <a:t>       </a:t>
            </a:r>
            <a:r>
              <a:rPr lang="ru-RU" b="1" dirty="0" smtClean="0">
                <a:solidFill>
                  <a:schemeClr val="tx1"/>
                </a:solidFill>
                <a:latin typeface="Times New Roman" pitchFamily="18" charset="0"/>
                <a:cs typeface="Times New Roman" pitchFamily="18" charset="0"/>
              </a:rPr>
              <a:t>     </a:t>
            </a:r>
            <a:r>
              <a:rPr lang="ru-RU" b="1" dirty="0" smtClean="0">
                <a:solidFill>
                  <a:srgbClr val="FF0000"/>
                </a:solidFill>
                <a:latin typeface="Times New Roman" pitchFamily="18" charset="0"/>
                <a:cs typeface="Times New Roman" pitchFamily="18" charset="0"/>
              </a:rPr>
              <a:t>Губки</a:t>
            </a:r>
            <a:r>
              <a:rPr lang="ru-RU" b="1" dirty="0" smtClean="0">
                <a:solidFill>
                  <a:schemeClr val="tx1"/>
                </a:solidFill>
                <a:latin typeface="Times New Roman" pitchFamily="18" charset="0"/>
                <a:cs typeface="Times New Roman" pitchFamily="18" charset="0"/>
              </a:rPr>
              <a:t> </a:t>
            </a:r>
            <a:r>
              <a:rPr lang="ru-RU" b="1" dirty="0" smtClean="0">
                <a:solidFill>
                  <a:schemeClr val="tx1"/>
                </a:solidFill>
                <a:latin typeface="Times New Roman" pitchFamily="18" charset="0"/>
                <a:cs typeface="Times New Roman" pitchFamily="18" charset="0"/>
              </a:rPr>
              <a:t>– наиболее примитивные многоклеточные беспозвоночные животные. Зоологи предполагают, что они произошли от </a:t>
            </a:r>
            <a:r>
              <a:rPr lang="ru-RU" b="1" i="1" dirty="0" smtClean="0">
                <a:solidFill>
                  <a:srgbClr val="FF0000"/>
                </a:solidFill>
                <a:latin typeface="Times New Roman" pitchFamily="18" charset="0"/>
                <a:cs typeface="Times New Roman" pitchFamily="18" charset="0"/>
              </a:rPr>
              <a:t>колониальных жгутиковых. </a:t>
            </a:r>
            <a:r>
              <a:rPr lang="ru-RU" b="1" dirty="0" smtClean="0">
                <a:solidFill>
                  <a:schemeClr val="tx1"/>
                </a:solidFill>
                <a:latin typeface="Times New Roman" pitchFamily="18" charset="0"/>
                <a:cs typeface="Times New Roman" pitchFamily="18" charset="0"/>
              </a:rPr>
              <a:t>Современная фауна включает более 5 тыс. видов. Губки – главным образом морские животные, прикреплённые ко дну и подводным предметам. Часто образуют колонии. </a:t>
            </a:r>
            <a:r>
              <a:rPr lang="ru-RU" b="1" dirty="0" smtClean="0">
                <a:solidFill>
                  <a:srgbClr val="FF0000"/>
                </a:solidFill>
                <a:latin typeface="Times New Roman" pitchFamily="18" charset="0"/>
                <a:cs typeface="Times New Roman" pitchFamily="18" charset="0"/>
              </a:rPr>
              <a:t>Органы и ткани </a:t>
            </a:r>
            <a:r>
              <a:rPr lang="ru-RU" b="1" dirty="0" smtClean="0">
                <a:solidFill>
                  <a:schemeClr val="tx1"/>
                </a:solidFill>
                <a:latin typeface="Times New Roman" pitchFamily="18" charset="0"/>
                <a:cs typeface="Times New Roman" pitchFamily="18" charset="0"/>
              </a:rPr>
              <a:t>у них отсутствуют. Почти все представители этого типа имеют минеральный или органический скелет.</a:t>
            </a:r>
          </a:p>
          <a:p>
            <a:pPr algn="just"/>
            <a:r>
              <a:rPr lang="ru-RU" b="1" dirty="0" smtClean="0">
                <a:solidFill>
                  <a:schemeClr val="tx1"/>
                </a:solidFill>
                <a:latin typeface="Times New Roman" pitchFamily="18" charset="0"/>
                <a:cs typeface="Times New Roman" pitchFamily="18" charset="0"/>
              </a:rPr>
              <a:t>            </a:t>
            </a:r>
            <a:r>
              <a:rPr lang="ru-RU" b="1" dirty="0" smtClean="0">
                <a:solidFill>
                  <a:srgbClr val="FF0000"/>
                </a:solidFill>
                <a:latin typeface="Times New Roman" pitchFamily="18" charset="0"/>
                <a:cs typeface="Times New Roman" pitchFamily="18" charset="0"/>
              </a:rPr>
              <a:t>Форма </a:t>
            </a:r>
            <a:r>
              <a:rPr lang="ru-RU" b="1" dirty="0" smtClean="0">
                <a:solidFill>
                  <a:srgbClr val="FF0000"/>
                </a:solidFill>
                <a:latin typeface="Times New Roman" pitchFamily="18" charset="0"/>
                <a:cs typeface="Times New Roman" pitchFamily="18" charset="0"/>
              </a:rPr>
              <a:t>тела губок </a:t>
            </a:r>
            <a:r>
              <a:rPr lang="ru-RU" b="1" dirty="0" smtClean="0">
                <a:solidFill>
                  <a:schemeClr val="tx1"/>
                </a:solidFill>
                <a:latin typeface="Times New Roman" pitchFamily="18" charset="0"/>
                <a:cs typeface="Times New Roman" pitchFamily="18" charset="0"/>
              </a:rPr>
              <a:t>напоминает бокал или мешок. Всё тело губки пронизано порами. Сквозь них в губку проникает вода с растворённым кислородом и плавающими мелкими организмами, которые губка использует как пищу. Вода выходит из губки через выводное отверстие – </a:t>
            </a:r>
            <a:r>
              <a:rPr lang="ru-RU" b="1" i="1" dirty="0" smtClean="0">
                <a:solidFill>
                  <a:srgbClr val="FF0000"/>
                </a:solidFill>
                <a:latin typeface="Times New Roman" pitchFamily="18" charset="0"/>
                <a:cs typeface="Times New Roman" pitchFamily="18" charset="0"/>
              </a:rPr>
              <a:t>устье</a:t>
            </a:r>
            <a:r>
              <a:rPr lang="ru-RU" b="1" i="1" dirty="0" smtClean="0">
                <a:solidFill>
                  <a:srgbClr val="FF0000"/>
                </a:solidFill>
                <a:latin typeface="Times New Roman" pitchFamily="18" charset="0"/>
                <a:cs typeface="Times New Roman" pitchFamily="18" charset="0"/>
              </a:rPr>
              <a:t>,</a:t>
            </a:r>
            <a:r>
              <a:rPr lang="ru-RU" b="1" i="1" dirty="0" smtClean="0">
                <a:solidFill>
                  <a:schemeClr val="tx1"/>
                </a:solidFill>
                <a:latin typeface="Times New Roman" pitchFamily="18" charset="0"/>
                <a:cs typeface="Times New Roman" pitchFamily="18" charset="0"/>
              </a:rPr>
              <a:t> </a:t>
            </a:r>
            <a:r>
              <a:rPr lang="ru-RU" b="1" dirty="0" smtClean="0">
                <a:solidFill>
                  <a:schemeClr val="tx1"/>
                </a:solidFill>
                <a:latin typeface="Times New Roman" pitchFamily="18" charset="0"/>
                <a:cs typeface="Times New Roman" pitchFamily="18" charset="0"/>
              </a:rPr>
              <a:t>расположенное </a:t>
            </a:r>
            <a:r>
              <a:rPr lang="ru-RU" b="1" dirty="0" smtClean="0">
                <a:solidFill>
                  <a:schemeClr val="tx1"/>
                </a:solidFill>
                <a:latin typeface="Times New Roman" pitchFamily="18" charset="0"/>
                <a:cs typeface="Times New Roman" pitchFamily="18" charset="0"/>
              </a:rPr>
              <a:t>на свободном конце тела.</a:t>
            </a:r>
          </a:p>
          <a:p>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0" name="Picture 4" descr="http://900igr.net/datai/biologija/Tip-Gubki/0004-007-Klassifikatsija-Gubok.png"/>
          <p:cNvPicPr>
            <a:picLocks noChangeAspect="1" noChangeArrowheads="1"/>
          </p:cNvPicPr>
          <p:nvPr/>
        </p:nvPicPr>
        <p:blipFill>
          <a:blip r:embed="rId2" cstate="print"/>
          <a:srcRect/>
          <a:stretch>
            <a:fillRect/>
          </a:stretch>
        </p:blipFill>
        <p:spPr bwMode="auto">
          <a:xfrm>
            <a:off x="0" y="404664"/>
            <a:ext cx="9094561" cy="3456384"/>
          </a:xfrm>
          <a:prstGeom prst="rect">
            <a:avLst/>
          </a:prstGeom>
          <a:noFill/>
        </p:spPr>
      </p:pic>
      <p:pic>
        <p:nvPicPr>
          <p:cNvPr id="14342" name="Picture 6" descr="http://www.ammonit.ru/upload/foto/2577/136021150625435-med.jpg"/>
          <p:cNvPicPr>
            <a:picLocks noChangeAspect="1" noChangeArrowheads="1"/>
          </p:cNvPicPr>
          <p:nvPr/>
        </p:nvPicPr>
        <p:blipFill>
          <a:blip r:embed="rId3" cstate="print"/>
          <a:srcRect/>
          <a:stretch>
            <a:fillRect/>
          </a:stretch>
        </p:blipFill>
        <p:spPr bwMode="auto">
          <a:xfrm>
            <a:off x="395536" y="3861048"/>
            <a:ext cx="2180431" cy="2801410"/>
          </a:xfrm>
          <a:prstGeom prst="rect">
            <a:avLst/>
          </a:prstGeom>
          <a:noFill/>
        </p:spPr>
      </p:pic>
      <p:pic>
        <p:nvPicPr>
          <p:cNvPr id="14350" name="Picture 14" descr="http://factroom.trusttown.net/wp-content/uploads/2015/06/315-640x530.jpg"/>
          <p:cNvPicPr>
            <a:picLocks noChangeAspect="1" noChangeArrowheads="1"/>
          </p:cNvPicPr>
          <p:nvPr/>
        </p:nvPicPr>
        <p:blipFill>
          <a:blip r:embed="rId4" cstate="print"/>
          <a:srcRect/>
          <a:stretch>
            <a:fillRect/>
          </a:stretch>
        </p:blipFill>
        <p:spPr bwMode="auto">
          <a:xfrm>
            <a:off x="3203848" y="4005064"/>
            <a:ext cx="2767328" cy="2291694"/>
          </a:xfrm>
          <a:prstGeom prst="rect">
            <a:avLst/>
          </a:prstGeom>
          <a:noFill/>
        </p:spPr>
      </p:pic>
      <p:pic>
        <p:nvPicPr>
          <p:cNvPr id="14352" name="Picture 16" descr="стеклянные губки"/>
          <p:cNvPicPr>
            <a:picLocks noChangeAspect="1" noChangeArrowheads="1"/>
          </p:cNvPicPr>
          <p:nvPr/>
        </p:nvPicPr>
        <p:blipFill>
          <a:blip r:embed="rId5" cstate="print"/>
          <a:srcRect/>
          <a:stretch>
            <a:fillRect/>
          </a:stretch>
        </p:blipFill>
        <p:spPr bwMode="auto">
          <a:xfrm>
            <a:off x="6300192" y="4005064"/>
            <a:ext cx="2664296" cy="206997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322714"/>
          </a:xfrm>
        </p:spPr>
        <p:txBody>
          <a:bodyPr>
            <a:normAutofit/>
          </a:bodyPr>
          <a:lstStyle/>
          <a:p>
            <a:pPr algn="just"/>
            <a:r>
              <a:rPr lang="ru-RU" sz="2400" b="1" dirty="0" smtClean="0">
                <a:latin typeface="Times New Roman" pitchFamily="18" charset="0"/>
                <a:cs typeface="Times New Roman" pitchFamily="18" charset="0"/>
              </a:rPr>
              <a:t>            Класс </a:t>
            </a:r>
            <a:r>
              <a:rPr lang="ru-RU" sz="2400" b="1" dirty="0" smtClean="0">
                <a:latin typeface="Times New Roman" pitchFamily="18" charset="0"/>
                <a:cs typeface="Times New Roman" pitchFamily="18" charset="0"/>
              </a:rPr>
              <a:t>Известковые губки (</a:t>
            </a:r>
            <a:r>
              <a:rPr lang="ru-RU" sz="2400" b="1" dirty="0" err="1" smtClean="0">
                <a:latin typeface="Times New Roman" pitchFamily="18" charset="0"/>
                <a:cs typeface="Times New Roman" pitchFamily="18" charset="0"/>
              </a:rPr>
              <a:t>Calcispongia</a:t>
            </a:r>
            <a:r>
              <a:rPr lang="ru-RU" sz="2400" b="1" dirty="0" smtClean="0">
                <a:latin typeface="Times New Roman" pitchFamily="18" charset="0"/>
                <a:cs typeface="Times New Roman" pitchFamily="18" charset="0"/>
              </a:rPr>
              <a:t>)</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Имеют известковый скелет, обитают только в морях, обычно на мелководьях. Губки небольших размеров.</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Класс </a:t>
            </a:r>
            <a:r>
              <a:rPr lang="ru-RU" sz="2400" b="1" dirty="0" smtClean="0">
                <a:latin typeface="Times New Roman" pitchFamily="18" charset="0"/>
                <a:cs typeface="Times New Roman" pitchFamily="18" charset="0"/>
              </a:rPr>
              <a:t>Стеклянные губки (</a:t>
            </a:r>
            <a:r>
              <a:rPr lang="ru-RU" sz="2400" b="1" dirty="0" err="1" smtClean="0">
                <a:latin typeface="Times New Roman" pitchFamily="18" charset="0"/>
                <a:cs typeface="Times New Roman" pitchFamily="18" charset="0"/>
              </a:rPr>
              <a:t>Hyalospongia</a:t>
            </a:r>
            <a:r>
              <a:rPr lang="ru-RU" sz="2400" b="1" dirty="0" smtClean="0">
                <a:latin typeface="Times New Roman" pitchFamily="18" charset="0"/>
                <a:cs typeface="Times New Roman" pitchFamily="18" charset="0"/>
              </a:rPr>
              <a:t>)</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Относительно крупные, глубоководные морские губки, обычно одиночные. Имеют кремниевый скелет из игл разнообразной формы, которые, спаиваясь, образуют решетку.</a:t>
            </a:r>
            <a:br>
              <a:rPr lang="ru-RU" sz="2400"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Класс </a:t>
            </a:r>
            <a:r>
              <a:rPr lang="ru-RU" sz="2400" b="1" dirty="0" smtClean="0">
                <a:latin typeface="Times New Roman" pitchFamily="18" charset="0"/>
                <a:cs typeface="Times New Roman" pitchFamily="18" charset="0"/>
              </a:rPr>
              <a:t>Обыкновенные губки (</a:t>
            </a:r>
            <a:r>
              <a:rPr lang="ru-RU" sz="2400" b="1" dirty="0" err="1" smtClean="0">
                <a:latin typeface="Times New Roman" pitchFamily="18" charset="0"/>
                <a:cs typeface="Times New Roman" pitchFamily="18" charset="0"/>
              </a:rPr>
              <a:t>Demospongia</a:t>
            </a:r>
            <a:r>
              <a:rPr lang="ru-RU" sz="2400" b="1" dirty="0" smtClean="0">
                <a:latin typeface="Times New Roman" pitchFamily="18" charset="0"/>
                <a:cs typeface="Times New Roman" pitchFamily="18" charset="0"/>
              </a:rPr>
              <a:t>)</a:t>
            </a:r>
            <a:br>
              <a:rPr lang="ru-RU" sz="2400" b="1" dirty="0" smtClean="0">
                <a:latin typeface="Times New Roman" pitchFamily="18" charset="0"/>
                <a:cs typeface="Times New Roman" pitchFamily="18" charset="0"/>
              </a:rPr>
            </a:br>
            <a:r>
              <a:rPr lang="ru-RU" sz="2400" dirty="0" smtClean="0">
                <a:latin typeface="Times New Roman" pitchFamily="18" charset="0"/>
                <a:cs typeface="Times New Roman" pitchFamily="18" charset="0"/>
              </a:rPr>
              <a:t>Скелет кремниевый или органический, чаще образован сочетанием того и другого. Сюда относятся туалетные губки и пресноводные губки — </a:t>
            </a:r>
            <a:r>
              <a:rPr lang="ru-RU" sz="2400" dirty="0" err="1" smtClean="0">
                <a:latin typeface="Times New Roman" pitchFamily="18" charset="0"/>
                <a:cs typeface="Times New Roman" pitchFamily="18" charset="0"/>
              </a:rPr>
              <a:t>бадяги</a:t>
            </a:r>
            <a:r>
              <a:rPr lang="ru-RU" sz="2400" dirty="0" smtClean="0">
                <a:latin typeface="Times New Roman" pitchFamily="18" charset="0"/>
                <a:cs typeface="Times New Roman" pitchFamily="18" charset="0"/>
              </a:rPr>
              <a:t>. Имеют крупные размеры, обитают на разных глубинах.</a:t>
            </a:r>
            <a:r>
              <a:rPr lang="ru-RU" dirty="0" smtClean="0"/>
              <a:t/>
            </a:r>
            <a:br>
              <a:rPr lang="ru-RU" dirty="0" smtClean="0"/>
            </a:b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knigi.net/books_files/online_html/95149/i_168.jpg"/>
          <p:cNvPicPr>
            <a:picLocks noChangeAspect="1" noChangeArrowheads="1"/>
          </p:cNvPicPr>
          <p:nvPr/>
        </p:nvPicPr>
        <p:blipFill>
          <a:blip r:embed="rId2" cstate="print"/>
          <a:srcRect/>
          <a:stretch>
            <a:fillRect/>
          </a:stretch>
        </p:blipFill>
        <p:spPr bwMode="auto">
          <a:xfrm>
            <a:off x="3131840" y="692696"/>
            <a:ext cx="3103984" cy="6165304"/>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48680"/>
            <a:ext cx="8640960" cy="6120680"/>
          </a:xfrm>
        </p:spPr>
        <p:txBody>
          <a:bodyPr>
            <a:noAutofit/>
          </a:bodyPr>
          <a:lstStyle/>
          <a:p>
            <a:pPr algn="just"/>
            <a:r>
              <a:rPr lang="ru-RU" sz="2200" b="1" dirty="0" smtClean="0">
                <a:solidFill>
                  <a:srgbClr val="FF0000"/>
                </a:solidFill>
                <a:latin typeface="Times New Roman" pitchFamily="18" charset="0"/>
                <a:cs typeface="Times New Roman" pitchFamily="18" charset="0"/>
              </a:rPr>
              <a:t>Наружный слой </a:t>
            </a:r>
            <a:r>
              <a:rPr lang="ru-RU" sz="2200" b="1" dirty="0" smtClean="0">
                <a:latin typeface="Times New Roman" pitchFamily="18" charset="0"/>
                <a:cs typeface="Times New Roman" pitchFamily="18" charset="0"/>
              </a:rPr>
              <a:t>– </a:t>
            </a:r>
            <a:r>
              <a:rPr lang="ru-RU" sz="2200" b="1" u="sng" dirty="0" smtClean="0">
                <a:solidFill>
                  <a:srgbClr val="0070C0"/>
                </a:solidFill>
                <a:latin typeface="Times New Roman" pitchFamily="18" charset="0"/>
                <a:cs typeface="Times New Roman" pitchFamily="18" charset="0"/>
              </a:rPr>
              <a:t>эктодерма</a:t>
            </a:r>
            <a:r>
              <a:rPr lang="ru-RU" sz="2200" b="1" dirty="0" smtClean="0">
                <a:latin typeface="Times New Roman" pitchFamily="18" charset="0"/>
                <a:cs typeface="Times New Roman" pitchFamily="18" charset="0"/>
              </a:rPr>
              <a:t> – состоит из плоских поверхностных клеток. </a:t>
            </a:r>
            <a:r>
              <a:rPr lang="ru-RU" sz="2200" b="1" dirty="0" smtClean="0">
                <a:solidFill>
                  <a:srgbClr val="FF0000"/>
                </a:solidFill>
                <a:latin typeface="Times New Roman" pitchFamily="18" charset="0"/>
                <a:cs typeface="Times New Roman" pitchFamily="18" charset="0"/>
              </a:rPr>
              <a:t>Внутренний слой </a:t>
            </a:r>
            <a:r>
              <a:rPr lang="ru-RU" sz="2200" b="1" dirty="0" smtClean="0">
                <a:latin typeface="Times New Roman" pitchFamily="18" charset="0"/>
                <a:cs typeface="Times New Roman" pitchFamily="18" charset="0"/>
              </a:rPr>
              <a:t>– </a:t>
            </a:r>
            <a:r>
              <a:rPr lang="ru-RU" sz="2200" b="1" u="sng" dirty="0" smtClean="0">
                <a:solidFill>
                  <a:srgbClr val="0070C0"/>
                </a:solidFill>
                <a:latin typeface="Times New Roman" pitchFamily="18" charset="0"/>
                <a:cs typeface="Times New Roman" pitchFamily="18" charset="0"/>
              </a:rPr>
              <a:t>энтодерма</a:t>
            </a:r>
            <a:r>
              <a:rPr lang="ru-RU" sz="2200" b="1" dirty="0" smtClean="0">
                <a:latin typeface="Times New Roman" pitchFamily="18" charset="0"/>
                <a:cs typeface="Times New Roman" pitchFamily="18" charset="0"/>
              </a:rPr>
              <a:t> – построен из жгутиковых клеток, подобных клеткам колониальных жгутиковых. Эти клетки захватывают пищу, которая затем переваривается у них внутри. Кроме того, специальные подвижные амёбовидные клетки внутреннего слоя также захватывают пищу и переваривают её. </a:t>
            </a:r>
            <a:r>
              <a:rPr lang="ru-RU" sz="2200" b="1" u="sng" dirty="0" smtClean="0">
                <a:solidFill>
                  <a:srgbClr val="0070C0"/>
                </a:solidFill>
                <a:latin typeface="Times New Roman" pitchFamily="18" charset="0"/>
                <a:cs typeface="Times New Roman" pitchFamily="18" charset="0"/>
              </a:rPr>
              <a:t>П</a:t>
            </a:r>
            <a:r>
              <a:rPr lang="ru-RU" sz="2200" b="1" u="sng" dirty="0" smtClean="0">
                <a:solidFill>
                  <a:srgbClr val="0070C0"/>
                </a:solidFill>
                <a:latin typeface="Times New Roman" pitchFamily="18" charset="0"/>
                <a:cs typeface="Times New Roman" pitchFamily="18" charset="0"/>
              </a:rPr>
              <a:t>ищеварение</a:t>
            </a:r>
            <a:r>
              <a:rPr lang="ru-RU" sz="2200" b="1" dirty="0" smtClean="0">
                <a:latin typeface="Times New Roman" pitchFamily="18" charset="0"/>
                <a:cs typeface="Times New Roman" pitchFamily="18" charset="0"/>
              </a:rPr>
              <a:t> </a:t>
            </a:r>
            <a:r>
              <a:rPr lang="ru-RU" sz="2200" b="1" dirty="0" smtClean="0">
                <a:latin typeface="Times New Roman" pitchFamily="18" charset="0"/>
                <a:cs typeface="Times New Roman" pitchFamily="18" charset="0"/>
              </a:rPr>
              <a:t>у губок </a:t>
            </a:r>
            <a:r>
              <a:rPr lang="ru-RU" sz="2200" b="1" u="sng" dirty="0" smtClean="0">
                <a:solidFill>
                  <a:srgbClr val="0070C0"/>
                </a:solidFill>
                <a:latin typeface="Times New Roman" pitchFamily="18" charset="0"/>
                <a:cs typeface="Times New Roman" pitchFamily="18" charset="0"/>
              </a:rPr>
              <a:t>внутриклеточное</a:t>
            </a:r>
            <a:r>
              <a:rPr lang="ru-RU" sz="2200" b="1" dirty="0" smtClean="0">
                <a:latin typeface="Times New Roman" pitchFamily="18" charset="0"/>
                <a:cs typeface="Times New Roman" pitchFamily="18" charset="0"/>
              </a:rPr>
              <a:t>, </a:t>
            </a:r>
            <a:r>
              <a:rPr lang="ru-RU" sz="2200" b="1" i="1" u="sng" dirty="0" smtClean="0">
                <a:latin typeface="Times New Roman" pitchFamily="18" charset="0"/>
                <a:cs typeface="Times New Roman" pitchFamily="18" charset="0"/>
              </a:rPr>
              <a:t>пищеварительной системы ещё нет. </a:t>
            </a:r>
            <a:r>
              <a:rPr lang="ru-RU" sz="2200" b="1" dirty="0" smtClean="0">
                <a:latin typeface="Times New Roman" pitchFamily="18" charset="0"/>
                <a:cs typeface="Times New Roman" pitchFamily="18" charset="0"/>
              </a:rPr>
              <a:t>Между наружным и внутренним слоями клеток находится студенистое вещество – </a:t>
            </a:r>
            <a:r>
              <a:rPr lang="ru-RU" sz="2200" b="1" i="1" u="sng" dirty="0" smtClean="0">
                <a:solidFill>
                  <a:srgbClr val="FF0000"/>
                </a:solidFill>
                <a:latin typeface="Times New Roman" pitchFamily="18" charset="0"/>
                <a:cs typeface="Times New Roman" pitchFamily="18" charset="0"/>
              </a:rPr>
              <a:t>мезоглея.</a:t>
            </a:r>
            <a:r>
              <a:rPr lang="ru-RU" sz="2200" b="1" dirty="0" smtClean="0">
                <a:latin typeface="Times New Roman" pitchFamily="18" charset="0"/>
                <a:cs typeface="Times New Roman" pitchFamily="18" charset="0"/>
              </a:rPr>
              <a:t> В ней разбросаны разные по функциям клетки: амёбовидные, которые служат для пищеварения, зрелые и незрелые гаметы, </a:t>
            </a:r>
            <a:r>
              <a:rPr lang="ru-RU" sz="2200" b="1" dirty="0" err="1" smtClean="0">
                <a:latin typeface="Times New Roman" pitchFamily="18" charset="0"/>
                <a:cs typeface="Times New Roman" pitchFamily="18" charset="0"/>
              </a:rPr>
              <a:t>скелетобласты</a:t>
            </a:r>
            <a:r>
              <a:rPr lang="ru-RU" sz="2200" b="1" dirty="0" smtClean="0">
                <a:latin typeface="Times New Roman" pitchFamily="18" charset="0"/>
                <a:cs typeface="Times New Roman" pitchFamily="18" charset="0"/>
              </a:rPr>
              <a:t>, т. е. клетки, образующие скелет. Последний у представителей различных видов построен из органического вещества либо из одно-, трёх– или четырёхосных известковых и кремнёвых иголочек, расположенных в мезоглее.</a:t>
            </a:r>
            <a:endParaRPr lang="ru-RU" sz="2200" b="1"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274638"/>
            <a:ext cx="4402832" cy="6034682"/>
          </a:xfrm>
        </p:spPr>
        <p:txBody>
          <a:bodyPr>
            <a:normAutofit fontScale="90000"/>
          </a:bodyPr>
          <a:lstStyle/>
          <a:p>
            <a:pPr algn="just"/>
            <a:r>
              <a:rPr lang="ru-RU" sz="3600" dirty="0" smtClean="0">
                <a:latin typeface="Times New Roman" pitchFamily="18" charset="0"/>
                <a:cs typeface="Times New Roman" pitchFamily="18" charset="0"/>
              </a:rPr>
              <a:t>Размножаются губки бесполым (почкование) и половым путём. У них хорошо выражена способность к </a:t>
            </a:r>
            <a:r>
              <a:rPr lang="ru-RU" sz="3600" b="1" i="1" dirty="0" smtClean="0">
                <a:latin typeface="Times New Roman" pitchFamily="18" charset="0"/>
                <a:cs typeface="Times New Roman" pitchFamily="18" charset="0"/>
              </a:rPr>
              <a:t>регенерации</a:t>
            </a:r>
            <a:r>
              <a:rPr lang="ru-RU" sz="3600" dirty="0" smtClean="0">
                <a:latin typeface="Times New Roman" pitchFamily="18" charset="0"/>
                <a:cs typeface="Times New Roman" pitchFamily="18" charset="0"/>
              </a:rPr>
              <a:t> – они без труда восстанавливают целостность организма после значительных повреждений</a:t>
            </a:r>
            <a:r>
              <a:rPr lang="ru-RU" dirty="0" smtClean="0"/>
              <a:t>.</a:t>
            </a:r>
            <a:endParaRPr lang="ru-RU" dirty="0"/>
          </a:p>
        </p:txBody>
      </p:sp>
      <p:pic>
        <p:nvPicPr>
          <p:cNvPr id="18434" name="Picture 2" descr="http://bio1152.nicerweb.net/Locked/media/ch33/33_Purple_Vase_Sponge_Callyspongia_plicifera.jpg"/>
          <p:cNvPicPr>
            <a:picLocks noChangeAspect="1" noChangeArrowheads="1"/>
          </p:cNvPicPr>
          <p:nvPr/>
        </p:nvPicPr>
        <p:blipFill>
          <a:blip r:embed="rId2" cstate="print"/>
          <a:srcRect/>
          <a:stretch>
            <a:fillRect/>
          </a:stretch>
        </p:blipFill>
        <p:spPr bwMode="auto">
          <a:xfrm>
            <a:off x="251520" y="1916832"/>
            <a:ext cx="3976608" cy="27462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4008" y="274638"/>
            <a:ext cx="4042792" cy="6250706"/>
          </a:xfrm>
        </p:spPr>
        <p:txBody>
          <a:bodyPr>
            <a:normAutofit fontScale="90000"/>
          </a:bodyPr>
          <a:lstStyle/>
          <a:p>
            <a:pPr algn="just"/>
            <a:r>
              <a:rPr lang="ru-RU" sz="2200" b="1" dirty="0" smtClean="0">
                <a:latin typeface="Times New Roman" pitchFamily="18" charset="0"/>
                <a:cs typeface="Times New Roman" pitchFamily="18" charset="0"/>
              </a:rPr>
              <a:t>Большая часть губок (в том числе все известковые губки) гермафродиты, часть видов раздельнополы. Половые клетки их происходят из </a:t>
            </a:r>
            <a:r>
              <a:rPr lang="ru-RU" sz="2200" b="1" dirty="0" err="1" smtClean="0">
                <a:latin typeface="Times New Roman" pitchFamily="18" charset="0"/>
                <a:cs typeface="Times New Roman" pitchFamily="18" charset="0"/>
              </a:rPr>
              <a:t>амебоидных</a:t>
            </a:r>
            <a:r>
              <a:rPr lang="ru-RU" sz="2200" b="1" dirty="0" smtClean="0">
                <a:latin typeface="Times New Roman" pitchFamily="18" charset="0"/>
                <a:cs typeface="Times New Roman" pitchFamily="18" charset="0"/>
              </a:rPr>
              <a:t> клеток (</a:t>
            </a:r>
            <a:r>
              <a:rPr lang="ru-RU" sz="2200" b="1" dirty="0" err="1" smtClean="0">
                <a:latin typeface="Times New Roman" pitchFamily="18" charset="0"/>
                <a:cs typeface="Times New Roman" pitchFamily="18" charset="0"/>
              </a:rPr>
              <a:t>археоцитов</a:t>
            </a:r>
            <a:r>
              <a:rPr lang="ru-RU" sz="2200" b="1" dirty="0" smtClean="0">
                <a:latin typeface="Times New Roman" pitchFamily="18" charset="0"/>
                <a:cs typeface="Times New Roman" pitchFamily="18" charset="0"/>
              </a:rPr>
              <a:t>), ползающих в мезоглее. Они залегают в мезоглее под энтодермой жгутиковых камер. Живчики выходят в полость канальной системы, выводятся через </a:t>
            </a:r>
            <a:r>
              <a:rPr lang="ru-RU" sz="2200" b="1" dirty="0" err="1" smtClean="0">
                <a:latin typeface="Times New Roman" pitchFamily="18" charset="0"/>
                <a:cs typeface="Times New Roman" pitchFamily="18" charset="0"/>
              </a:rPr>
              <a:t>оскулум</a:t>
            </a:r>
            <a:r>
              <a:rPr lang="ru-RU" sz="2200" b="1" dirty="0" smtClean="0">
                <a:latin typeface="Times New Roman" pitchFamily="18" charset="0"/>
                <a:cs typeface="Times New Roman" pitchFamily="18" charset="0"/>
              </a:rPr>
              <a:t>, проникают в другие особи губок, имеющие зрелые яйца, и оплодотворяют последние. Начальные стадии развития яйца протекают внутри материнского организма.</a:t>
            </a:r>
            <a:endParaRPr lang="ru-RU" sz="2200" b="1" dirty="0">
              <a:latin typeface="Times New Roman" pitchFamily="18" charset="0"/>
              <a:cs typeface="Times New Roman" pitchFamily="18" charset="0"/>
            </a:endParaRPr>
          </a:p>
        </p:txBody>
      </p:sp>
      <p:pic>
        <p:nvPicPr>
          <p:cNvPr id="17412" name="Picture 4" descr="http://worldofschool.ru/public/page_images/1218/59.jpg"/>
          <p:cNvPicPr>
            <a:picLocks noChangeAspect="1" noChangeArrowheads="1"/>
          </p:cNvPicPr>
          <p:nvPr/>
        </p:nvPicPr>
        <p:blipFill>
          <a:blip r:embed="rId2" cstate="print"/>
          <a:srcRect/>
          <a:stretch>
            <a:fillRect/>
          </a:stretch>
        </p:blipFill>
        <p:spPr bwMode="auto">
          <a:xfrm>
            <a:off x="179512" y="1484784"/>
            <a:ext cx="4484869" cy="410445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268760"/>
            <a:ext cx="8229600" cy="5328592"/>
          </a:xfrm>
        </p:spPr>
        <p:txBody>
          <a:bodyPr>
            <a:normAutofit fontScale="90000"/>
          </a:bodyPr>
          <a:lstStyle/>
          <a:p>
            <a:pPr algn="just"/>
            <a:r>
              <a:rPr lang="ru-RU" sz="2700" b="1" dirty="0" smtClean="0">
                <a:latin typeface="Times New Roman" pitchFamily="18" charset="0"/>
                <a:cs typeface="Times New Roman" pitchFamily="18" charset="0"/>
              </a:rPr>
              <a:t>В природе губки играют существенную роль как </a:t>
            </a:r>
            <a:r>
              <a:rPr lang="ru-RU" sz="2700" b="1" dirty="0" err="1" smtClean="0">
                <a:solidFill>
                  <a:srgbClr val="FF0000"/>
                </a:solidFill>
                <a:latin typeface="Times New Roman" pitchFamily="18" charset="0"/>
                <a:cs typeface="Times New Roman" pitchFamily="18" charset="0"/>
              </a:rPr>
              <a:t>биофильтраторы</a:t>
            </a:r>
            <a:r>
              <a:rPr lang="ru-RU" sz="2700" b="1" dirty="0" smtClean="0">
                <a:solidFill>
                  <a:srgbClr val="FF0000"/>
                </a:solidFill>
                <a:latin typeface="Times New Roman" pitchFamily="18" charset="0"/>
                <a:cs typeface="Times New Roman" pitchFamily="18" charset="0"/>
              </a:rPr>
              <a:t>.</a:t>
            </a:r>
            <a:r>
              <a:rPr lang="ru-RU" sz="2700" b="1" dirty="0" smtClean="0">
                <a:latin typeface="Times New Roman" pitchFamily="18" charset="0"/>
                <a:cs typeface="Times New Roman" pitchFamily="18" charset="0"/>
              </a:rPr>
              <a:t> Давно замечено, что в водоёмах со значительным органическим загрязнением развиваются многочисленные колонии губок, участвующих в биологической очистке воды.</a:t>
            </a:r>
            <a:br>
              <a:rPr lang="ru-RU" sz="2700" b="1" dirty="0" smtClean="0">
                <a:latin typeface="Times New Roman" pitchFamily="18" charset="0"/>
                <a:cs typeface="Times New Roman" pitchFamily="18" charset="0"/>
              </a:rPr>
            </a:br>
            <a:r>
              <a:rPr lang="ru-RU" sz="2700" b="1" dirty="0" smtClean="0">
                <a:solidFill>
                  <a:srgbClr val="FF0000"/>
                </a:solidFill>
                <a:latin typeface="Times New Roman" pitchFamily="18" charset="0"/>
                <a:cs typeface="Times New Roman" pitchFamily="18" charset="0"/>
              </a:rPr>
              <a:t>Практическое значение губок невелико. </a:t>
            </a:r>
            <a:r>
              <a:rPr lang="ru-RU" sz="2700" b="1" dirty="0" smtClean="0">
                <a:latin typeface="Times New Roman" pitchFamily="18" charset="0"/>
                <a:cs typeface="Times New Roman" pitchFamily="18" charset="0"/>
              </a:rPr>
              <a:t>Ряд морских губок, получивших название туалетных, с древнейших времён добывают со дна моря и после высушивания применяют </a:t>
            </a:r>
            <a:r>
              <a:rPr lang="ru-RU" sz="2700" b="1" dirty="0" smtClean="0">
                <a:solidFill>
                  <a:srgbClr val="FF0000"/>
                </a:solidFill>
                <a:latin typeface="Times New Roman" pitchFamily="18" charset="0"/>
                <a:cs typeface="Times New Roman" pitchFamily="18" charset="0"/>
              </a:rPr>
              <a:t>для мытья. </a:t>
            </a:r>
            <a:r>
              <a:rPr lang="ru-RU" sz="2700" b="1" dirty="0" smtClean="0">
                <a:latin typeface="Times New Roman" pitchFamily="18" charset="0"/>
                <a:cs typeface="Times New Roman" pitchFamily="18" charset="0"/>
              </a:rPr>
              <a:t>В наших пресных водах встречается губка </a:t>
            </a:r>
            <a:r>
              <a:rPr lang="ru-RU" sz="2700" b="1" i="1" dirty="0" smtClean="0">
                <a:latin typeface="Times New Roman" pitchFamily="18" charset="0"/>
                <a:cs typeface="Times New Roman" pitchFamily="18" charset="0"/>
              </a:rPr>
              <a:t>бодяга,</a:t>
            </a:r>
            <a:r>
              <a:rPr lang="ru-RU" sz="2700" b="1" dirty="0" smtClean="0">
                <a:latin typeface="Times New Roman" pitchFamily="18" charset="0"/>
                <a:cs typeface="Times New Roman" pitchFamily="18" charset="0"/>
              </a:rPr>
              <a:t> образующая наросты на подводных предметах. Её используют </a:t>
            </a:r>
            <a:r>
              <a:rPr lang="ru-RU" sz="2700" b="1" dirty="0" smtClean="0">
                <a:solidFill>
                  <a:srgbClr val="FF0000"/>
                </a:solidFill>
                <a:latin typeface="Times New Roman" pitchFamily="18" charset="0"/>
                <a:cs typeface="Times New Roman" pitchFamily="18" charset="0"/>
              </a:rPr>
              <a:t>в народной медицине как наружное противоревматическое средство и для отбеливания и очищения кожи.</a:t>
            </a:r>
            <a:r>
              <a:rPr lang="ru-RU" sz="2700" b="1" dirty="0" smtClean="0">
                <a:latin typeface="Times New Roman" pitchFamily="18" charset="0"/>
                <a:cs typeface="Times New Roman" pitchFamily="18" charset="0"/>
              </a:rPr>
              <a:t> Такое действие губок основано на раздражающем действии продуктов жизнедеятельности и механическом воздействии на ткани скелетных образований губок.</a:t>
            </a:r>
            <a:r>
              <a:rPr lang="ru-RU" dirty="0" smtClean="0"/>
              <a:t/>
            </a:r>
            <a:br>
              <a:rPr lang="ru-RU" dirty="0" smtClean="0"/>
            </a:b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iknigi.net/books_files/online_html/95149/i_170.jpg"/>
          <p:cNvPicPr>
            <a:picLocks noChangeAspect="1" noChangeArrowheads="1"/>
          </p:cNvPicPr>
          <p:nvPr/>
        </p:nvPicPr>
        <p:blipFill>
          <a:blip r:embed="rId2" cstate="print"/>
          <a:srcRect/>
          <a:stretch>
            <a:fillRect/>
          </a:stretch>
        </p:blipFill>
        <p:spPr bwMode="auto">
          <a:xfrm>
            <a:off x="611560" y="980727"/>
            <a:ext cx="4032448" cy="5013003"/>
          </a:xfrm>
          <a:prstGeom prst="rect">
            <a:avLst/>
          </a:prstGeom>
          <a:noFill/>
        </p:spPr>
      </p:pic>
      <p:pic>
        <p:nvPicPr>
          <p:cNvPr id="22532" name="Picture 4" descr="http://iknigi.net/books_files/online_html/95149/i_171.jpg"/>
          <p:cNvPicPr>
            <a:picLocks noChangeAspect="1" noChangeArrowheads="1"/>
          </p:cNvPicPr>
          <p:nvPr/>
        </p:nvPicPr>
        <p:blipFill>
          <a:blip r:embed="rId3" cstate="print"/>
          <a:srcRect/>
          <a:stretch>
            <a:fillRect/>
          </a:stretch>
        </p:blipFill>
        <p:spPr bwMode="auto">
          <a:xfrm>
            <a:off x="5724128" y="404664"/>
            <a:ext cx="2952328" cy="2850575"/>
          </a:xfrm>
          <a:prstGeom prst="rect">
            <a:avLst/>
          </a:prstGeom>
          <a:noFill/>
        </p:spPr>
      </p:pic>
      <p:pic>
        <p:nvPicPr>
          <p:cNvPr id="22534" name="Picture 6" descr="http://iknigi.net/books_files/online_html/95149/i_172.jpg"/>
          <p:cNvPicPr>
            <a:picLocks noChangeAspect="1" noChangeArrowheads="1"/>
          </p:cNvPicPr>
          <p:nvPr/>
        </p:nvPicPr>
        <p:blipFill>
          <a:blip r:embed="rId4" cstate="print"/>
          <a:srcRect/>
          <a:stretch>
            <a:fillRect/>
          </a:stretch>
        </p:blipFill>
        <p:spPr bwMode="auto">
          <a:xfrm>
            <a:off x="5508104" y="3356992"/>
            <a:ext cx="3200003" cy="305116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908720"/>
            <a:ext cx="7643192" cy="5688632"/>
          </a:xfrm>
        </p:spPr>
        <p:txBody>
          <a:bodyPr>
            <a:normAutofit fontScale="90000"/>
          </a:bodyPr>
          <a:lstStyle/>
          <a:p>
            <a:pPr algn="l"/>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Вопросы </a:t>
            </a:r>
            <a:r>
              <a:rPr lang="ru-RU" sz="2200" b="1" dirty="0" smtClean="0">
                <a:latin typeface="Times New Roman" pitchFamily="18" charset="0"/>
                <a:cs typeface="Times New Roman" pitchFamily="18" charset="0"/>
              </a:rPr>
              <a:t>и задания</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1. К какому типу относят наиболее примитивные многоклеточные организмы</a:t>
            </a:r>
            <a:r>
              <a:rPr lang="ru-RU" sz="2200" b="1" dirty="0" smtClean="0">
                <a:latin typeface="Times New Roman" pitchFamily="18" charset="0"/>
                <a:cs typeface="Times New Roman" pitchFamily="18" charset="0"/>
              </a:rPr>
              <a:t>?</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2. От каких организмов и когда произошли губки</a:t>
            </a:r>
            <a:r>
              <a:rPr lang="ru-RU" sz="2200" b="1" dirty="0" smtClean="0">
                <a:latin typeface="Times New Roman" pitchFamily="18" charset="0"/>
                <a:cs typeface="Times New Roman" pitchFamily="18" charset="0"/>
              </a:rPr>
              <a:t>?</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3. Где обитают губки? Как вы считаете, почему губки не вышли на сушу вместе с </a:t>
            </a:r>
            <a:r>
              <a:rPr lang="ru-RU" sz="2200" b="1" dirty="0" err="1" smtClean="0">
                <a:latin typeface="Times New Roman" pitchFamily="18" charset="0"/>
                <a:cs typeface="Times New Roman" pitchFamily="18" charset="0"/>
              </a:rPr>
              <a:t>риниофитами</a:t>
            </a:r>
            <a:r>
              <a:rPr lang="ru-RU" sz="2200" b="1" dirty="0" smtClean="0">
                <a:latin typeface="Times New Roman" pitchFamily="18" charset="0"/>
                <a:cs typeface="Times New Roman" pitchFamily="18" charset="0"/>
              </a:rPr>
              <a:t>?</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4. Расскажите о внешнем виде и внутреннем строении губок</a:t>
            </a:r>
            <a:r>
              <a:rPr lang="ru-RU" sz="2200" b="1" dirty="0" smtClean="0">
                <a:latin typeface="Times New Roman" pitchFamily="18" charset="0"/>
                <a:cs typeface="Times New Roman" pitchFamily="18" charset="0"/>
              </a:rPr>
              <a:t>.</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5. Какой скелет имеют губки? Что такое мезоглея? Перечислите химические вещества, образующие скелет губок</a:t>
            </a:r>
            <a:r>
              <a:rPr lang="ru-RU" sz="2200" b="1" dirty="0" smtClean="0">
                <a:latin typeface="Times New Roman" pitchFamily="18" charset="0"/>
                <a:cs typeface="Times New Roman" pitchFamily="18" charset="0"/>
              </a:rPr>
              <a:t>.</a:t>
            </a:r>
            <a:r>
              <a:rPr lang="ru-RU" sz="2200" b="1" dirty="0" smtClean="0">
                <a:latin typeface="Times New Roman" pitchFamily="18" charset="0"/>
                <a:cs typeface="Times New Roman" pitchFamily="18" charset="0"/>
              </a:rPr>
              <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6. Как осуществляется питание и пищеварение у губок?</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7. Какова роль губок в природе? Как человек использует губки?</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8. Почему возможности одноклеточных в освоении новых сред обитания и источников питания ограничены?</a:t>
            </a:r>
            <a:br>
              <a:rPr lang="ru-RU" sz="2200" b="1" dirty="0" smtClean="0">
                <a:latin typeface="Times New Roman" pitchFamily="18" charset="0"/>
                <a:cs typeface="Times New Roman" pitchFamily="18" charset="0"/>
              </a:rPr>
            </a:br>
            <a:r>
              <a:rPr lang="ru-RU" sz="2200" b="1" dirty="0" smtClean="0">
                <a:latin typeface="Times New Roman" pitchFamily="18" charset="0"/>
                <a:cs typeface="Times New Roman" pitchFamily="18" charset="0"/>
              </a:rPr>
              <a:t>9. Как вы думаете, чем клетки многоклеточных организмов отличаются от клеток одноклеточных организмов? Почему?</a:t>
            </a:r>
            <a:r>
              <a:rPr lang="ru-RU" dirty="0" smtClean="0"/>
              <a:t/>
            </a:r>
            <a:br>
              <a:rPr lang="ru-RU" dirty="0" smtClean="0"/>
            </a:br>
            <a:endParaRPr lang="ru-RU"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TotalTime>
  <Words>227</Words>
  <Application>Microsoft Office PowerPoint</Application>
  <PresentationFormat>Экран (4:3)</PresentationFormat>
  <Paragraphs>9</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Слайд 1</vt:lpstr>
      <vt:lpstr>ТИП ГУБКИ</vt:lpstr>
      <vt:lpstr>Слайд 3</vt:lpstr>
      <vt:lpstr>            Класс Известковые губки (Calcispongia) Имеют известковый скелет, обитают только в морях, обычно на мелководьях. Губки небольших размеров.             Класс Стеклянные губки (Hyalospongia) Относительно крупные, глубоководные морские губки, обычно одиночные. Имеют кремниевый скелет из игл разнообразной формы, которые, спаиваясь, образуют решетку.             Класс Обыкновенные губки (Demospongia) Скелет кремниевый или органический, чаще образован сочетанием того и другого. Сюда относятся туалетные губки и пресноводные губки — бадяги. Имеют крупные размеры, обитают на разных глубинах. </vt:lpstr>
      <vt:lpstr>Слайд 5</vt:lpstr>
      <vt:lpstr>Наружный слой – эктодерма – состоит из плоских поверхностных клеток. Внутренний слой – энтодерма – построен из жгутиковых клеток, подобных клеткам колониальных жгутиковых. Эти клетки захватывают пищу, которая затем переваривается у них внутри. Кроме того, специальные подвижные амёбовидные клетки внутреннего слоя также захватывают пищу и переваривают её. Пищеварение у губок внутриклеточное, пищеварительной системы ещё нет. Между наружным и внутренним слоями клеток находится студенистое вещество – мезоглея. В ней разбросаны разные по функциям клетки: амёбовидные, которые служат для пищеварения, зрелые и незрелые гаметы, скелетобласты, т. е. клетки, образующие скелет. Последний у представителей различных видов построен из органического вещества либо из одно-, трёх– или четырёхосных известковых и кремнёвых иголочек, расположенных в мезоглее.</vt:lpstr>
      <vt:lpstr>Размножаются губки бесполым (почкование) и половым путём. У них хорошо выражена способность к регенерации – они без труда восстанавливают целостность организма после значительных повреждений.</vt:lpstr>
      <vt:lpstr>Большая часть губок (в том числе все известковые губки) гермафродиты, часть видов раздельнополы. Половые клетки их происходят из амебоидных клеток (археоцитов), ползающих в мезоглее. Они залегают в мезоглее под энтодермой жгутиковых камер. Живчики выходят в полость канальной системы, выводятся через оскулум, проникают в другие особи губок, имеющие зрелые яйца, и оплодотворяют последние. Начальные стадии развития яйца протекают внутри материнского организма.</vt:lpstr>
      <vt:lpstr>В природе губки играют существенную роль как биофильтраторы. Давно замечено, что в водоёмах со значительным органическим загрязнением развиваются многочисленные колонии губок, участвующих в биологической очистке воды. Практическое значение губок невелико. Ряд морских губок, получивших название туалетных, с древнейших времён добывают со дна моря и после высушивания применяют для мытья. В наших пресных водах встречается губка бодяга, образующая наросты на подводных предметах. Её используют в народной медицине как наружное противоревматическое средство и для отбеливания и очищения кожи. Такое действие губок основано на раздражающем действии продуктов жизнедеятельности и механическом воздействии на ткани скелетных образований губок. </vt:lpstr>
      <vt:lpstr>Слайд 10</vt:lpstr>
      <vt:lpstr>  Вопросы и задания 1. К какому типу относят наиболее примитивные многоклеточные организмы? 2. От каких организмов и когда произошли губки? 3. Где обитают губки? Как вы считаете, почему губки не вышли на сушу вместе с риниофитами? 4. Расскажите о внешнем виде и внутреннем строении губок. 5. Какой скелет имеют губки? Что такое мезоглея? Перечислите химические вещества, образующие скелет губок. 6. Как осуществляется питание и пищеварение у губок? 7. Какова роль губок в природе? Как человек использует губки? 8. Почему возможности одноклеточных в освоении новых сред обитания и источников питания ограничены? 9. Как вы думаете, чем клетки многоклеточных организмов отличаются от клеток одноклеточных организмов? Почему?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Ирина</dc:creator>
  <cp:lastModifiedBy>пользователь</cp:lastModifiedBy>
  <cp:revision>6</cp:revision>
  <dcterms:created xsi:type="dcterms:W3CDTF">2016-12-07T09:06:03Z</dcterms:created>
  <dcterms:modified xsi:type="dcterms:W3CDTF">2016-12-07T09:51:51Z</dcterms:modified>
</cp:coreProperties>
</file>