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0" r:id="rId3"/>
    <p:sldId id="282" r:id="rId4"/>
    <p:sldId id="283" r:id="rId5"/>
    <p:sldId id="284" r:id="rId6"/>
    <p:sldId id="262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264" r:id="rId23"/>
    <p:sldId id="265" r:id="rId24"/>
    <p:sldId id="267" r:id="rId25"/>
    <p:sldId id="268" r:id="rId26"/>
    <p:sldId id="271" r:id="rId27"/>
    <p:sldId id="272" r:id="rId28"/>
    <p:sldId id="273" r:id="rId29"/>
    <p:sldId id="275" r:id="rId30"/>
    <p:sldId id="296" r:id="rId31"/>
    <p:sldId id="297" r:id="rId32"/>
    <p:sldId id="298" r:id="rId33"/>
    <p:sldId id="299" r:id="rId34"/>
    <p:sldId id="300" r:id="rId35"/>
    <p:sldId id="310" r:id="rId36"/>
    <p:sldId id="311" r:id="rId37"/>
    <p:sldId id="312" r:id="rId38"/>
    <p:sldId id="313" r:id="rId39"/>
    <p:sldId id="314" r:id="rId40"/>
    <p:sldId id="315" r:id="rId41"/>
    <p:sldId id="316" r:id="rId42"/>
    <p:sldId id="317" r:id="rId43"/>
    <p:sldId id="318" r:id="rId44"/>
    <p:sldId id="319" r:id="rId45"/>
    <p:sldId id="320" r:id="rId46"/>
    <p:sldId id="321" r:id="rId47"/>
    <p:sldId id="322" r:id="rId48"/>
    <p:sldId id="323" r:id="rId49"/>
    <p:sldId id="325" r:id="rId50"/>
    <p:sldId id="326" r:id="rId51"/>
    <p:sldId id="324" r:id="rId5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D48E-2B47-46EA-A7CB-F84D9A9EE43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C7C2-DABF-4A53-A556-488D5B355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647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D48E-2B47-46EA-A7CB-F84D9A9EE43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C7C2-DABF-4A53-A556-488D5B355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376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D48E-2B47-46EA-A7CB-F84D9A9EE43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C7C2-DABF-4A53-A556-488D5B355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9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D48E-2B47-46EA-A7CB-F84D9A9EE43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C7C2-DABF-4A53-A556-488D5B355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352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D48E-2B47-46EA-A7CB-F84D9A9EE43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C7C2-DABF-4A53-A556-488D5B355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512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D48E-2B47-46EA-A7CB-F84D9A9EE43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C7C2-DABF-4A53-A556-488D5B355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40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D48E-2B47-46EA-A7CB-F84D9A9EE43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C7C2-DABF-4A53-A556-488D5B355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343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D48E-2B47-46EA-A7CB-F84D9A9EE43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C7C2-DABF-4A53-A556-488D5B355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198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D48E-2B47-46EA-A7CB-F84D9A9EE43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C7C2-DABF-4A53-A556-488D5B355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173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D48E-2B47-46EA-A7CB-F84D9A9EE43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C7C2-DABF-4A53-A556-488D5B355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914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D48E-2B47-46EA-A7CB-F84D9A9EE43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C7C2-DABF-4A53-A556-488D5B355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917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5D48E-2B47-46EA-A7CB-F84D9A9EE43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FC7C2-DABF-4A53-A556-488D5B355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018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68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23330" y="106025"/>
            <a:ext cx="102221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Географическая ярмарка</a:t>
            </a:r>
            <a:endParaRPr lang="ru-RU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31490" y="1676499"/>
            <a:ext cx="70058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ГИДРОСФЕРА</a:t>
            </a:r>
            <a:endParaRPr lang="ru-RU" sz="80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53654" y="3297509"/>
            <a:ext cx="88846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Вода – минерал, вода – </a:t>
            </a:r>
            <a:r>
              <a:rPr lang="ru-RU" sz="2800" b="1" i="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аш</a:t>
            </a:r>
            <a:r>
              <a:rPr lang="ru-RU" sz="2800" b="1" i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 – два – о (Н</a:t>
            </a:r>
            <a:r>
              <a:rPr lang="ru-RU" sz="2800" b="1" i="0" baseline="-25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2</a:t>
            </a:r>
            <a:r>
              <a:rPr lang="ru-RU" sz="2800" b="1" i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О)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</a:rPr>
              <a:t>Вода во Вселенной превыше всего.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254758" y="5322343"/>
            <a:ext cx="66874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учитель географии ГКУ </a:t>
            </a:r>
          </a:p>
          <a:p>
            <a:r>
              <a:rPr lang="ru-RU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«Общая средняя школа им. М. Горького», г. </a:t>
            </a:r>
            <a:r>
              <a:rPr lang="ru-RU" sz="20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Шардара</a:t>
            </a:r>
            <a:r>
              <a:rPr lang="ru-RU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Южно</a:t>
            </a:r>
            <a:r>
              <a:rPr lang="ru-RU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Казахстанской области, Республики Казахстан</a:t>
            </a:r>
          </a:p>
          <a:p>
            <a:pPr algn="ctr"/>
            <a:r>
              <a:rPr lang="ru-RU" sz="24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Карюгина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Марина Леонидовна</a:t>
            </a:r>
            <a:endParaRPr lang="ru-RU" sz="20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298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14661" y="1910391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 Я реке и друг и брат.</a:t>
            </a:r>
          </a:p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Для людей трудится рад.</a:t>
            </a:r>
          </a:p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Я машинами построен,</a:t>
            </a:r>
          </a:p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 Сократить пути могу</a:t>
            </a:r>
          </a:p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И от засухи, как воин,</a:t>
            </a:r>
          </a:p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Лес и поле берегу. </a:t>
            </a:r>
            <a:endParaRPr lang="ru-RU" sz="2800" b="1" i="0" dirty="0"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62661" y="292129"/>
            <a:ext cx="367761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i="0" dirty="0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Загадка </a:t>
            </a:r>
            <a:endParaRPr lang="ru-RU" sz="6600" b="1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83122" y="5098313"/>
            <a:ext cx="14047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Канал</a:t>
            </a:r>
            <a:endParaRPr lang="ru-RU" sz="3200" b="1" i="0" dirty="0"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 descr="http://fototelegraf.ru/wp-content/uploads/2011/06/shluz-8-830x5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504" y="2027869"/>
            <a:ext cx="4608441" cy="3070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784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14661" y="1910391"/>
            <a:ext cx="6096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Направо - вода, и налево - вода.</a:t>
            </a:r>
            <a:b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</a:br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Плывут здесь суда и туда, и сюда,</a:t>
            </a:r>
            <a:b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</a:br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Но если захочешь напиться, дружок,</a:t>
            </a:r>
            <a:b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</a:br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Соленым окажется каждый глоток</a:t>
            </a:r>
            <a:endParaRPr lang="ru-RU" sz="2800" b="1" i="0" dirty="0"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62661" y="292129"/>
            <a:ext cx="367761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i="0" dirty="0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Загадка </a:t>
            </a:r>
            <a:endParaRPr lang="ru-RU" sz="6600" b="1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83122" y="5098313"/>
            <a:ext cx="12538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Arial" panose="020B0604020202020204" pitchFamily="34" charset="0"/>
              </a:rPr>
              <a:t>М</a:t>
            </a:r>
            <a:r>
              <a:rPr lang="ru-RU" sz="3200" b="1" i="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оре</a:t>
            </a:r>
          </a:p>
        </p:txBody>
      </p:sp>
      <p:pic>
        <p:nvPicPr>
          <p:cNvPr id="3074" name="Picture 2" descr="http://www.bestsiling.ru/images/more/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539" y="2291405"/>
            <a:ext cx="4377830" cy="280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047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14661" y="2341278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С ручейка берёт начало,</a:t>
            </a:r>
            <a:b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</a:br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Что бы это означало?</a:t>
            </a:r>
            <a:b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</a:br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Глубока и широка,</a:t>
            </a:r>
            <a:b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</a:br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Средь полей течёт ... </a:t>
            </a:r>
            <a:endParaRPr lang="ru-RU" sz="2800" b="1" i="0" dirty="0"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62661" y="292129"/>
            <a:ext cx="367761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i="0" dirty="0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Загадка </a:t>
            </a:r>
            <a:endParaRPr lang="ru-RU" sz="6600" b="1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83122" y="5098313"/>
            <a:ext cx="11090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Arial" panose="020B0604020202020204" pitchFamily="34" charset="0"/>
              </a:rPr>
              <a:t>Р</a:t>
            </a:r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ека</a:t>
            </a:r>
            <a:endParaRPr lang="ru-RU" sz="32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pic>
        <p:nvPicPr>
          <p:cNvPr id="4098" name="Picture 2" descr="https://im0-tub-kz.yandex.net/i?id=e1e92393613089e4331e40c87ad110ae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763" y="2204801"/>
            <a:ext cx="4471572" cy="3353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068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14661" y="2341278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Много лет в горах подряд</a:t>
            </a:r>
          </a:p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Снег идет и сыплет град.</a:t>
            </a:r>
          </a:p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Слой осадков тех велик</a:t>
            </a:r>
          </a:p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И зовут его … </a:t>
            </a:r>
            <a:endParaRPr lang="ru-RU" sz="2800" b="1" i="0" dirty="0"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62661" y="292129"/>
            <a:ext cx="367761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i="0" dirty="0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Загадка </a:t>
            </a:r>
            <a:endParaRPr lang="ru-RU" sz="6600" b="1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23564" y="4973705"/>
            <a:ext cx="16674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Arial" panose="020B0604020202020204" pitchFamily="34" charset="0"/>
              </a:rPr>
              <a:t>Л</a:t>
            </a:r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едник</a:t>
            </a:r>
            <a:endParaRPr lang="ru-RU" sz="32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pic>
        <p:nvPicPr>
          <p:cNvPr id="5122" name="Picture 2" descr="https://im0-tub-kz.yandex.net/i?id=267889913350ba4ece85e8e202244f90&amp;n=33&amp;h=215&amp;w=3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137" y="2225280"/>
            <a:ext cx="5007548" cy="333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070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2199" y="542078"/>
            <a:ext cx="5747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«Белая ворона»</a:t>
            </a:r>
            <a:endParaRPr lang="ru-RU" sz="5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07799" y="2534651"/>
            <a:ext cx="7207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0" dirty="0" smtClean="0">
                <a:solidFill>
                  <a:srgbClr val="7030A0"/>
                </a:solidFill>
                <a:effectLst/>
                <a:latin typeface="Arial, serif"/>
              </a:rPr>
              <a:t>Устье, паводок, долина, исток.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12397" y="4704644"/>
            <a:ext cx="22922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П</a:t>
            </a:r>
            <a:r>
              <a:rPr lang="ru-RU" sz="4400" b="1" dirty="0" smtClean="0">
                <a:solidFill>
                  <a:srgbClr val="0070C0"/>
                </a:solidFill>
              </a:rPr>
              <a:t>аводок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458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2199" y="542078"/>
            <a:ext cx="5747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«Белая ворона»</a:t>
            </a:r>
            <a:endParaRPr lang="ru-RU" sz="5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07799" y="2534651"/>
            <a:ext cx="7207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0" dirty="0" smtClean="0">
                <a:solidFill>
                  <a:srgbClr val="7030A0"/>
                </a:solidFill>
                <a:effectLst/>
                <a:latin typeface="Arial, serif"/>
              </a:rPr>
              <a:t>Канал, озеро, ледник, болото.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12397" y="4704644"/>
            <a:ext cx="166289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Канал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415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2199" y="542078"/>
            <a:ext cx="5747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«Белая ворона»</a:t>
            </a:r>
            <a:endParaRPr lang="ru-RU" sz="5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07799" y="2534651"/>
            <a:ext cx="77006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Arial, serif"/>
              </a:rPr>
              <a:t>Т</a:t>
            </a:r>
            <a:r>
              <a:rPr lang="ru-RU" sz="3600" b="1" i="0" dirty="0" smtClean="0">
                <a:solidFill>
                  <a:srgbClr val="7030A0"/>
                </a:solidFill>
                <a:effectLst/>
                <a:latin typeface="Arial, serif"/>
              </a:rPr>
              <a:t>ечение, прилив, кратер, пролив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44659" y="4472632"/>
            <a:ext cx="188474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К</a:t>
            </a:r>
            <a:r>
              <a:rPr lang="ru-RU" sz="4400" b="1" dirty="0" smtClean="0">
                <a:solidFill>
                  <a:srgbClr val="0070C0"/>
                </a:solidFill>
              </a:rPr>
              <a:t>ратер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494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2199" y="542078"/>
            <a:ext cx="5747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«Белая ворона»</a:t>
            </a:r>
            <a:endParaRPr lang="ru-RU" sz="5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07799" y="2534651"/>
            <a:ext cx="76799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Arial, serif"/>
              </a:rPr>
              <a:t>В</a:t>
            </a:r>
            <a:r>
              <a:rPr lang="ru-RU" sz="3600" b="1" dirty="0" smtClean="0">
                <a:solidFill>
                  <a:srgbClr val="7030A0"/>
                </a:solidFill>
                <a:latin typeface="Arial, serif"/>
              </a:rPr>
              <a:t>ершина, миля, моря, промилле</a:t>
            </a:r>
            <a:endParaRPr lang="ru-RU" sz="3600" b="1" dirty="0">
              <a:solidFill>
                <a:srgbClr val="7030A0"/>
              </a:solidFill>
              <a:latin typeface="Arial, serif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44659" y="4472632"/>
            <a:ext cx="24192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Вершина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82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2199" y="542078"/>
            <a:ext cx="5747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«Белая ворона»</a:t>
            </a:r>
            <a:endParaRPr lang="ru-RU" sz="5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07799" y="2534651"/>
            <a:ext cx="77688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Arial, serif"/>
              </a:rPr>
              <a:t>Ц</a:t>
            </a:r>
            <a:r>
              <a:rPr lang="ru-RU" sz="3600" b="1" dirty="0" smtClean="0">
                <a:solidFill>
                  <a:srgbClr val="7030A0"/>
                </a:solidFill>
                <a:latin typeface="Arial, serif"/>
              </a:rPr>
              <a:t>унами, заливы, овраги, отливы</a:t>
            </a:r>
            <a:endParaRPr lang="ru-RU" sz="3600" b="1" dirty="0">
              <a:solidFill>
                <a:srgbClr val="7030A0"/>
              </a:solidFill>
              <a:latin typeface="Arial, serif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44659" y="4472632"/>
            <a:ext cx="19415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О</a:t>
            </a:r>
            <a:r>
              <a:rPr lang="ru-RU" sz="4400" b="1" dirty="0" smtClean="0">
                <a:solidFill>
                  <a:srgbClr val="0070C0"/>
                </a:solidFill>
              </a:rPr>
              <a:t>враги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809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2199" y="542078"/>
            <a:ext cx="5747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«Белая ворона»</a:t>
            </a:r>
            <a:endParaRPr lang="ru-RU" sz="5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07799" y="2534651"/>
            <a:ext cx="80649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Arial, serif"/>
              </a:rPr>
              <a:t>В</a:t>
            </a:r>
            <a:r>
              <a:rPr lang="ru-RU" sz="3600" b="1" dirty="0" smtClean="0">
                <a:solidFill>
                  <a:srgbClr val="7030A0"/>
                </a:solidFill>
                <a:latin typeface="Arial, serif"/>
              </a:rPr>
              <a:t>олна, эхолот, мантия, круговорот</a:t>
            </a:r>
            <a:endParaRPr lang="ru-RU" sz="3600" b="1" dirty="0">
              <a:solidFill>
                <a:srgbClr val="7030A0"/>
              </a:solidFill>
              <a:latin typeface="Arial, serif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44659" y="4472632"/>
            <a:ext cx="20794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М</a:t>
            </a:r>
            <a:r>
              <a:rPr lang="ru-RU" sz="4400" b="1" dirty="0" smtClean="0">
                <a:solidFill>
                  <a:srgbClr val="0070C0"/>
                </a:solidFill>
              </a:rPr>
              <a:t>антия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509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2199" y="542078"/>
            <a:ext cx="5747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«Белая ворона»</a:t>
            </a:r>
            <a:endParaRPr lang="ru-RU" sz="5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07799" y="2534651"/>
            <a:ext cx="6974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Arial, serif"/>
              </a:rPr>
              <a:t>Ш</a:t>
            </a:r>
            <a:r>
              <a:rPr lang="ru-RU" sz="3600" b="1" dirty="0" smtClean="0">
                <a:solidFill>
                  <a:srgbClr val="7030A0"/>
                </a:solidFill>
                <a:latin typeface="Arial, serif"/>
              </a:rPr>
              <a:t>ельф, океан, желоб, вулкан</a:t>
            </a:r>
            <a:endParaRPr lang="ru-RU" sz="3600" b="1" dirty="0">
              <a:solidFill>
                <a:srgbClr val="7030A0"/>
              </a:solidFill>
              <a:latin typeface="Arial, serif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44659" y="4472632"/>
            <a:ext cx="189923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В</a:t>
            </a:r>
            <a:r>
              <a:rPr lang="ru-RU" sz="4400" b="1" dirty="0" smtClean="0">
                <a:solidFill>
                  <a:srgbClr val="0070C0"/>
                </a:solidFill>
              </a:rPr>
              <a:t>улкан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289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2199" y="542078"/>
            <a:ext cx="5747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«Белая ворона»</a:t>
            </a:r>
            <a:endParaRPr lang="ru-RU" sz="5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4909" y="2534651"/>
            <a:ext cx="97188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Arial, serif"/>
              </a:rPr>
              <a:t>Водоросли, остров, пустыня, полуостров</a:t>
            </a:r>
            <a:endParaRPr lang="ru-RU" sz="3600" b="1" dirty="0">
              <a:solidFill>
                <a:srgbClr val="7030A0"/>
              </a:solidFill>
              <a:latin typeface="Arial, serif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50461" y="4431689"/>
            <a:ext cx="28677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Водоросли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966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2199" y="542078"/>
            <a:ext cx="5747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«Белая ворона»</a:t>
            </a:r>
            <a:endParaRPr lang="ru-RU" sz="5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1408" y="2425469"/>
            <a:ext cx="117605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Arial, serif"/>
              </a:rPr>
              <a:t>Балтийское море, Берингово море, Средиземное. </a:t>
            </a:r>
            <a:endParaRPr lang="ru-RU" sz="3600" b="1" dirty="0">
              <a:solidFill>
                <a:srgbClr val="7030A0"/>
              </a:solidFill>
              <a:latin typeface="Arial, serif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27602" y="4322507"/>
            <a:ext cx="39131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(Берингово М.)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939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2199" y="542078"/>
            <a:ext cx="5747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«Белая ворона»</a:t>
            </a:r>
            <a:endParaRPr lang="ru-RU" sz="5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9515" y="2247626"/>
            <a:ext cx="68147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Arial, serif"/>
              </a:rPr>
              <a:t>Байкал, Волга, Иссык-Куль . </a:t>
            </a:r>
            <a:endParaRPr lang="ru-RU" sz="3600" b="1" dirty="0">
              <a:solidFill>
                <a:srgbClr val="7030A0"/>
              </a:solidFill>
              <a:latin typeface="Arial, serif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32820" y="4104142"/>
            <a:ext cx="156716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Волга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309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2199" y="542078"/>
            <a:ext cx="5747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«Белая ворона»</a:t>
            </a:r>
            <a:endParaRPr lang="ru-RU" sz="5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9515" y="2247626"/>
            <a:ext cx="71023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Arial, serif"/>
              </a:rPr>
              <a:t>У</a:t>
            </a:r>
            <a:r>
              <a:rPr lang="ru-RU" sz="3600" b="1" dirty="0" smtClean="0">
                <a:solidFill>
                  <a:srgbClr val="7030A0"/>
                </a:solidFill>
                <a:latin typeface="Arial, serif"/>
              </a:rPr>
              <a:t>стье, исток, приток, родник . </a:t>
            </a:r>
            <a:endParaRPr lang="ru-RU" sz="3600" b="1" dirty="0">
              <a:solidFill>
                <a:srgbClr val="7030A0"/>
              </a:solidFill>
              <a:latin typeface="Arial, serif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32820" y="4104142"/>
            <a:ext cx="199791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Р</a:t>
            </a:r>
            <a:r>
              <a:rPr lang="ru-RU" sz="4400" b="1" dirty="0" smtClean="0">
                <a:solidFill>
                  <a:srgbClr val="0070C0"/>
                </a:solidFill>
              </a:rPr>
              <a:t>одник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4248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2199" y="542078"/>
            <a:ext cx="5747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«Белая ворона»</a:t>
            </a:r>
            <a:endParaRPr lang="ru-RU" sz="5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87002" y="2356808"/>
            <a:ext cx="93019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Arial, serif"/>
              </a:rPr>
              <a:t>М</a:t>
            </a:r>
            <a:r>
              <a:rPr lang="ru-RU" sz="3600" b="1" dirty="0" smtClean="0">
                <a:solidFill>
                  <a:srgbClr val="7030A0"/>
                </a:solidFill>
                <a:latin typeface="Arial, serif"/>
              </a:rPr>
              <a:t>ежень, водопад, паводок, половодье. </a:t>
            </a:r>
            <a:endParaRPr lang="ru-RU" sz="3600" b="1" dirty="0">
              <a:solidFill>
                <a:srgbClr val="7030A0"/>
              </a:solidFill>
              <a:latin typeface="Arial, serif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32820" y="4104142"/>
            <a:ext cx="23243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Водопад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237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2199" y="542078"/>
            <a:ext cx="5747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«Белая ворона»</a:t>
            </a:r>
            <a:endParaRPr lang="ru-RU" sz="5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87002" y="2356808"/>
            <a:ext cx="86383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Arial, serif"/>
              </a:rPr>
              <a:t>К</a:t>
            </a:r>
            <a:r>
              <a:rPr lang="ru-RU" sz="3600" b="1" dirty="0" smtClean="0">
                <a:solidFill>
                  <a:srgbClr val="7030A0"/>
                </a:solidFill>
                <a:latin typeface="Arial, serif"/>
              </a:rPr>
              <a:t>анал, пруд, озеро, водохранилище  </a:t>
            </a:r>
            <a:endParaRPr lang="ru-RU" sz="3600" b="1" dirty="0">
              <a:solidFill>
                <a:srgbClr val="7030A0"/>
              </a:solidFill>
              <a:latin typeface="Arial, serif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55149" y="4076847"/>
            <a:ext cx="169629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Озеро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43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2199" y="542078"/>
            <a:ext cx="5747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«Белая ворона»</a:t>
            </a:r>
            <a:endParaRPr lang="ru-RU" sz="5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7293" y="2343159"/>
            <a:ext cx="71574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Arial, serif"/>
              </a:rPr>
              <a:t>Амазонка, Атлас, Терек, Ганг   </a:t>
            </a:r>
            <a:endParaRPr lang="ru-RU" sz="3600" b="1" dirty="0">
              <a:solidFill>
                <a:srgbClr val="7030A0"/>
              </a:solidFill>
              <a:latin typeface="Arial, serif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3764" y="4063199"/>
            <a:ext cx="15122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Атлас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71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2199" y="542078"/>
            <a:ext cx="5747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«Белая ворона»</a:t>
            </a:r>
            <a:endParaRPr lang="ru-RU" sz="5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7293" y="2343159"/>
            <a:ext cx="71574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Arial, serif"/>
              </a:rPr>
              <a:t>Песок, глина, гравий, галька   </a:t>
            </a:r>
            <a:endParaRPr lang="ru-RU" sz="3600" b="1" dirty="0">
              <a:solidFill>
                <a:srgbClr val="7030A0"/>
              </a:solidFill>
              <a:latin typeface="Arial, serif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3764" y="4063199"/>
            <a:ext cx="15601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Глина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309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22199" y="542078"/>
            <a:ext cx="5747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«Белая ворона»</a:t>
            </a:r>
            <a:endParaRPr lang="ru-RU" sz="5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93460" y="2441138"/>
            <a:ext cx="102468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Arial, serif"/>
              </a:rPr>
              <a:t>Ладожское, Красное, Онежское, Каспийское</a:t>
            </a:r>
            <a:endParaRPr lang="ru-RU" sz="3600" b="1" dirty="0">
              <a:solidFill>
                <a:srgbClr val="7030A0"/>
              </a:solidFill>
              <a:latin typeface="Arial, serif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3764" y="4063199"/>
            <a:ext cx="36343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Красное море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798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25660" y="514782"/>
            <a:ext cx="56925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«Бассейн океана»</a:t>
            </a:r>
            <a:endParaRPr lang="ru-RU" sz="48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70315" y="3491510"/>
            <a:ext cx="90069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, serif"/>
              </a:rPr>
              <a:t>Реки: Енисей, Конго, Дунай, Лена, Амазонка, Обь, Иртыш, Лимпопо.</a:t>
            </a:r>
            <a:endParaRPr lang="ru-RU" sz="2800" b="1" i="0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r>
              <a:rPr lang="ru-RU" sz="2800" b="1" i="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 </a:t>
            </a:r>
            <a:endParaRPr lang="ru-RU" sz="2800" b="1" i="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1197" y="1726147"/>
            <a:ext cx="1063738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Arial, serif"/>
              </a:rPr>
              <a:t>Выберите из списка реки, не относящиеся к бассейну Северного Ледовитого океана, по их начальным буквам составьте слово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41999" y="5423782"/>
            <a:ext cx="10599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Arial, serif"/>
              </a:rPr>
              <a:t>Клад</a:t>
            </a:r>
            <a:endParaRPr lang="ru-RU" sz="2800" b="1" i="0" dirty="0" smtClean="0">
              <a:solidFill>
                <a:srgbClr val="0070C0"/>
              </a:solidFill>
              <a:effectLst/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216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21990" y="391952"/>
            <a:ext cx="448449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anose="020B0604020202020204" pitchFamily="34" charset="0"/>
              </a:rPr>
              <a:t>«Угадай – ка!»</a:t>
            </a:r>
            <a:endParaRPr lang="ru-RU" sz="48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81532" y="1548138"/>
            <a:ext cx="89979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ru-RU" sz="2400" b="1" i="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Небольшой участок суши, со всех сторон окруженный водой.</a:t>
            </a:r>
            <a:endParaRPr lang="ru-RU" sz="2000" b="1" i="0" dirty="0" smtClean="0"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607213" y="1504376"/>
            <a:ext cx="11986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Остров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81532" y="2354535"/>
            <a:ext cx="8206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ru-RU" sz="2400" b="1" i="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Узкое водное пространство, которое соединяет части Мирового океана.</a:t>
            </a:r>
            <a:endParaRPr lang="ru-RU" sz="2000" b="1" i="0" dirty="0" smtClean="0"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624824" y="2376466"/>
            <a:ext cx="1174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Залив. 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81532" y="3265565"/>
            <a:ext cx="8206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ru-RU" sz="2400" b="1" i="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Часть океана более или менее отделенная от него сушей.</a:t>
            </a:r>
            <a:endParaRPr lang="ru-RU" sz="2000" b="1" i="0" dirty="0" smtClean="0"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81532" y="4189401"/>
            <a:ext cx="4200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/>
            <a:r>
              <a:rPr lang="ru-RU" sz="2400" b="1" i="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Огромный участок суши.</a:t>
            </a:r>
            <a:endParaRPr lang="ru-RU" sz="2000" b="1" i="0" dirty="0" smtClean="0"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607213" y="4059073"/>
            <a:ext cx="15889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Материк. 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181532" y="4743905"/>
            <a:ext cx="7843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/>
            <a:r>
              <a:rPr lang="ru-RU" sz="2400" b="1" i="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Часть моря или океана, глубоко вдающаяся в сушу.</a:t>
            </a:r>
            <a:endParaRPr lang="ru-RU" sz="2000" b="1" i="0" dirty="0" smtClean="0"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669058" y="5445164"/>
            <a:ext cx="1691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Архипелаг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8880" y="5391248"/>
            <a:ext cx="3108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Скопление островов.</a:t>
            </a:r>
            <a:endParaRPr 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8880" y="6043268"/>
            <a:ext cx="65952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суши, с трех сторон, окруженная водой.</a:t>
            </a:r>
            <a:endParaRPr 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659738" y="6089434"/>
            <a:ext cx="1975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Полуостров. 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633572" y="4771015"/>
            <a:ext cx="1339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Пролив.</a:t>
            </a:r>
            <a:endParaRPr lang="ru-RU" sz="2000" b="1" i="0" dirty="0" smtClean="0"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675406" y="3213173"/>
            <a:ext cx="9324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Море</a:t>
            </a:r>
            <a:endParaRPr lang="ru-RU" sz="2000" b="1" i="0" dirty="0" smtClean="0"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70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01827" y="164798"/>
            <a:ext cx="61225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</a:rPr>
              <a:t>«</a:t>
            </a:r>
            <a:r>
              <a:rPr lang="ru-RU" sz="4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</a:rPr>
              <a:t>Литературные</a:t>
            </a:r>
            <a:r>
              <a:rPr lang="ru-RU" sz="36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</a:rPr>
              <a:t> загадки»</a:t>
            </a:r>
            <a:endParaRPr lang="ru-RU" sz="36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19068" y="1656645"/>
            <a:ext cx="90880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Какой процесс происходящий в гидросфере, описал поэт?</a:t>
            </a:r>
            <a:endParaRPr lang="ru-RU" sz="2000" i="0" dirty="0" smtClean="0">
              <a:solidFill>
                <a:srgbClr val="7030A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2800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«Чтобы не быть с географией в </a:t>
            </a:r>
            <a:r>
              <a:rPr lang="ru-RU" sz="2800" i="0" dirty="0" err="1" smtClean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споре.Волга</a:t>
            </a:r>
            <a:r>
              <a:rPr lang="ru-RU" sz="2800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 впадает в Каспийское море. Хоть  в это поверить не очень легко. Но в Волге вода есть реки Лимпопо. И, путешествуя облаком пара, Воды из Волги текут в Ниагару. Волги вода и в Байкале и в Ниле. И в Танганьике, и в нашей квартире. Значит, должны понимать это все мы: Реки – часть водной единой системы. Но, чтобы не быть с географией в споре. Волга впадает в Каспийское море.  </a:t>
            </a:r>
            <a:endParaRPr lang="ru-RU" sz="2000" i="0" dirty="0">
              <a:solidFill>
                <a:srgbClr val="7030A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6146" name="Picture 2" descr="https://im0-tub-kz.yandex.net/i?id=95ed3e9f0789f9580a3688a31e7e11f5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387" y="934239"/>
            <a:ext cx="9333454" cy="5682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3649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24359" y="1097911"/>
            <a:ext cx="9895872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Какое явление, наблюдаемое на реке, описано в стихотворении?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 раз за дровами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лодке поехал – их много с реки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 нам …….весной нагоняет –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Еду, ловлю их. Вода прибывает.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Вижу один островок небольшой,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Зайцы на нём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собралися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гурьбой.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каждой минутой вода подбиралась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 бедным зверькам; уж под ними осталось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Меньше аршина земли в ширину,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Меньше сажени в длину.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Некрасов.  Дед </a:t>
            </a:r>
            <a:r>
              <a:rPr kumimoji="0" lang="ru-RU" sz="2400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Мазай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зайцы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utoShape 2" descr="http://www.uroki.net/bp/adlog.php?bannerid=1&amp;clientid=2&amp;zoneid=77&amp;source=&amp;block=0&amp;capping=0&amp;cb=c38d75667a7d621b44271430d76a127f"/>
          <p:cNvSpPr>
            <a:spLocks noChangeAspect="1" noChangeArrowheads="1"/>
          </p:cNvSpPr>
          <p:nvPr/>
        </p:nvSpPr>
        <p:spPr bwMode="auto">
          <a:xfrm>
            <a:off x="6019895" y="19052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01827" y="164798"/>
            <a:ext cx="66098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</a:rPr>
              <a:t>«Литературные загадки»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028" name="Picture 4" descr="http://img2.russia.ru/upimg/news/10058/conte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222" y="1097911"/>
            <a:ext cx="10394145" cy="534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98358" y="1500211"/>
            <a:ext cx="38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ПОЛОВОДЬЕ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153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8765" y="5429868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0" dirty="0" smtClean="0">
                <a:solidFill>
                  <a:srgbClr val="7030A0"/>
                </a:solidFill>
                <a:effectLst/>
                <a:latin typeface="Helvetica Neue"/>
              </a:rPr>
              <a:t>– самое глубокое место в Мировом океане – 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75034" y="164799"/>
            <a:ext cx="459177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</a:rPr>
              <a:t>«Самый, самый»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9788" y="1213601"/>
            <a:ext cx="4278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7030A0"/>
                </a:solidFill>
                <a:effectLst/>
                <a:latin typeface="Helvetica Neue"/>
              </a:rPr>
              <a:t>- самое мелкое море – 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91472" y="1199455"/>
            <a:ext cx="18404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Helvetica Neue"/>
              </a:rPr>
              <a:t>Азовское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9788" y="1826881"/>
            <a:ext cx="49871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7030A0"/>
                </a:solidFill>
                <a:effectLst/>
                <a:latin typeface="Helvetica Neue"/>
              </a:rPr>
              <a:t>– самое маленькое море – 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28475" y="2482762"/>
            <a:ext cx="22413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Helvetica Neue"/>
              </a:rPr>
              <a:t>Мраморное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9788" y="2515144"/>
            <a:ext cx="69338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7030A0"/>
                </a:solidFill>
                <a:effectLst/>
                <a:latin typeface="Helvetica Neue"/>
              </a:rPr>
              <a:t>– самое соленое в Мировом океане – 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91472" y="1833311"/>
            <a:ext cx="16610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Helvetica Neue"/>
              </a:rPr>
              <a:t>Красное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9788" y="3211460"/>
            <a:ext cx="54714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7030A0"/>
                </a:solidFill>
                <a:effectLst/>
                <a:latin typeface="Helvetica Neue"/>
              </a:rPr>
              <a:t>– самое соленое замкнутое – 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55464" y="3169804"/>
            <a:ext cx="17124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Helvetica Neue"/>
              </a:rPr>
              <a:t>Мертвое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89788" y="3907776"/>
            <a:ext cx="49185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7030A0"/>
                </a:solidFill>
                <a:effectLst/>
                <a:latin typeface="Helvetica Neue"/>
              </a:rPr>
              <a:t>– самый большой океан – 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595956" y="3966023"/>
            <a:ext cx="12546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Helvetica Neue"/>
              </a:rPr>
              <a:t>Тихий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8765" y="4733552"/>
            <a:ext cx="52418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7030A0"/>
                </a:solidFill>
                <a:effectLst/>
                <a:latin typeface="Helvetica Neue"/>
              </a:rPr>
              <a:t>– самый маленький океан – 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595956" y="4762242"/>
            <a:ext cx="41697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Helvetica Neue"/>
              </a:rPr>
              <a:t>Северный Ледовитый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595956" y="5597634"/>
            <a:ext cx="39400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Helvetica Neue"/>
              </a:rPr>
              <a:t>Марианская впадина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908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5" grpId="0"/>
      <p:bldP spid="16" grpId="0"/>
      <p:bldP spid="17" grpId="0"/>
      <p:bldP spid="18" grpId="0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59890" y="1122686"/>
            <a:ext cx="1031315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400" b="1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Найдите в тексте географические ошибки. Текст содержит 5 ошибок.</a:t>
            </a:r>
            <a:endParaRPr lang="ru-RU" b="1" i="0" dirty="0">
              <a:solidFill>
                <a:srgbClr val="0070C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5660" y="1716894"/>
            <a:ext cx="6537278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“История о черепашках”.</a:t>
            </a:r>
            <a:endParaRPr lang="ru-RU" b="1" i="0" dirty="0" smtClean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24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Гидросфера – это воздушная оболочка Земли. Здесь находятся любимые места обитания</a:t>
            </a:r>
            <a:endParaRPr lang="ru-RU" b="1" i="0" dirty="0" smtClean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24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морских черепашек, которых называют красивым именем – Куросио. Больше всего эти животные любят плескаться в пресных бессточных озёрах вроде Мёртвого моря.</a:t>
            </a:r>
            <a:endParaRPr lang="ru-RU" b="1" i="0" dirty="0" smtClean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24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Летом они собираются большими группами на полуострове Гольфстрим и отправляются на отдых в заросли кораллов, которых всегда в достатке в водах Красного моря, имеющих слабую солёность.</a:t>
            </a:r>
            <a:endParaRPr lang="ru-RU" b="1" i="0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85178" y="1716894"/>
            <a:ext cx="4842965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Ошибки в тексте:</a:t>
            </a:r>
            <a:endParaRPr lang="ru-RU" b="1" i="0" dirty="0" smtClean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24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1) гидросфера – водная, а не воздушная оболочка;</a:t>
            </a:r>
            <a:endParaRPr lang="ru-RU" b="1" i="0" dirty="0" smtClean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24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2) Куросио – не название черепах, а течение;</a:t>
            </a:r>
            <a:endParaRPr lang="ru-RU" b="1" i="0" dirty="0" smtClean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24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3) Мёртвое море – не пресное, а самое солёное озеро в мире;</a:t>
            </a:r>
            <a:endParaRPr lang="ru-RU" b="1" i="0" dirty="0" smtClean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24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4) Гольфстрим – это течение, а не полуостров;</a:t>
            </a:r>
            <a:endParaRPr lang="ru-RU" b="1" i="0" dirty="0" smtClean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24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5) воды Красного моря – самые солёные среди вод Мирового океана</a:t>
            </a:r>
            <a:endParaRPr lang="ru-RU" b="1" i="0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48835" y="220702"/>
            <a:ext cx="35686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</a:rPr>
              <a:t>«Небылицы»</a:t>
            </a:r>
          </a:p>
        </p:txBody>
      </p:sp>
    </p:spTree>
    <p:extLst>
      <p:ext uri="{BB962C8B-B14F-4D97-AF65-F5344CB8AC3E}">
        <p14:creationId xmlns:p14="http://schemas.microsoft.com/office/powerpoint/2010/main" val="3183692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6685" y="1716894"/>
            <a:ext cx="6341660" cy="440120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“История о черепашках”.</a:t>
            </a:r>
            <a:endParaRPr lang="ru-RU" sz="1600" b="1" i="0" dirty="0" smtClean="0">
              <a:solidFill>
                <a:srgbClr val="7030A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2000" b="1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Путешествуя по морям и океанам, я часто встречал морских черепашек. Особенно много их в очень солёном море Иссык-Куль. Ближе к осени черепашки начинают путешествовать и нередко заплывают в устья крупных равнинных рек. Но здесь их поджидает большая опасность – бурное течение этих рек может выбросить путешественниц на камни порогов или вовсе разбить об уступы водопадов. Зимуют же черепашки на вершинах высочайших  гор,  где круглый год нет снега и льда. А с наступлением весны, когда от вершин горных ледников откалываются айсберги, начинается новое путешествие.</a:t>
            </a:r>
            <a:endParaRPr lang="ru-RU" sz="1600" b="1" i="0" dirty="0">
              <a:solidFill>
                <a:srgbClr val="7030A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74087" y="1908371"/>
            <a:ext cx="4198962" cy="37856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Ошибки в тексте:</a:t>
            </a:r>
          </a:p>
          <a:p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1) Иссык Куль не море, а озеро;</a:t>
            </a:r>
            <a:endParaRPr lang="ru-RU" sz="1600" b="1" i="0" dirty="0" smtClean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2) у равнинных рек не может быть бурного течения, порогов и водопадов;</a:t>
            </a:r>
            <a:endParaRPr lang="ru-RU" sz="1600" b="1" i="0" dirty="0" smtClean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3) на вершинах высоких гор всегда есть снег и лёд;</a:t>
            </a:r>
            <a:endParaRPr lang="ru-RU" sz="1600" b="1" i="0" dirty="0" smtClean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4) черепахи не поднимаются так высоко в горы;</a:t>
            </a:r>
            <a:endParaRPr lang="ru-RU" sz="1600" b="1" i="0" dirty="0" smtClean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  <a:p>
            <a:r>
              <a:rPr lang="ru-RU" sz="20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5) айсберги откалываются от покровных ледников, а не от горных.</a:t>
            </a:r>
            <a:endParaRPr lang="ru-RU" sz="1600" b="1" i="0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48835" y="220702"/>
            <a:ext cx="35686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</a:rPr>
              <a:t>«Небылицы»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59890" y="1122686"/>
            <a:ext cx="1031315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400" b="1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Найдите в тексте географические ошибки. Текст содержит 5 ошибок.</a:t>
            </a:r>
            <a:endParaRPr lang="ru-RU" b="1" i="0" dirty="0">
              <a:solidFill>
                <a:srgbClr val="0070C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358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87074" y="432896"/>
            <a:ext cx="22178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Р</a:t>
            </a:r>
            <a:r>
              <a:rPr lang="ru-RU" sz="4400" b="1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ифмА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176" y="1816374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– Отправляясь в океан;</a:t>
            </a:r>
            <a:b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</a:br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Бери маску, ласты...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43867" y="4264481"/>
            <a:ext cx="25871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(акваланг)</a:t>
            </a:r>
            <a:endParaRPr lang="ru-RU" sz="3600" b="1" i="0" dirty="0" smtClean="0">
              <a:solidFill>
                <a:srgbClr val="FF0000"/>
              </a:solidFill>
              <a:effectLst/>
              <a:latin typeface="Helvetica Neue"/>
            </a:endParaRPr>
          </a:p>
        </p:txBody>
      </p:sp>
      <p:pic>
        <p:nvPicPr>
          <p:cNvPr id="8194" name="Picture 2" descr="http://wms.hpcc.kpi.ua/_product/48/47197/full-pict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079773"/>
            <a:ext cx="5043037" cy="302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552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87074" y="432896"/>
            <a:ext cx="22178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Р</a:t>
            </a:r>
            <a:r>
              <a:rPr lang="ru-RU" sz="4400" b="1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ифмА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175" y="1816374"/>
            <a:ext cx="644974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– Землетрясения, тайфуны, вулканы,</a:t>
            </a:r>
            <a:b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</a:br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Рождают волны с названием...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68908" y="4582094"/>
            <a:ext cx="21999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(цунами)</a:t>
            </a:r>
            <a:endParaRPr lang="ru-RU" sz="3600" b="1" i="0" dirty="0" smtClean="0">
              <a:solidFill>
                <a:srgbClr val="FF0000"/>
              </a:solidFill>
              <a:effectLst/>
              <a:latin typeface="Helvetica Neue"/>
            </a:endParaRPr>
          </a:p>
        </p:txBody>
      </p:sp>
      <p:pic>
        <p:nvPicPr>
          <p:cNvPr id="11266" name="Picture 2" descr="https://im0-tub-kz.yandex.net/i?id=3369fb074845b07f8518141e6d2ad851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226" y="1880315"/>
            <a:ext cx="4464147" cy="334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500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87074" y="432896"/>
            <a:ext cx="22178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Р</a:t>
            </a:r>
            <a:r>
              <a:rPr lang="ru-RU" sz="4400" b="1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ифмА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1477" y="2477152"/>
            <a:ext cx="64497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– Суп за обедом посолили,</a:t>
            </a:r>
            <a:b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</a:br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Соленость измерили в ...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68908" y="4582094"/>
            <a:ext cx="2786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(промилле)</a:t>
            </a:r>
          </a:p>
        </p:txBody>
      </p:sp>
      <p:pic>
        <p:nvPicPr>
          <p:cNvPr id="13314" name="Picture 2" descr="http://edinstvo-news.ru/wp-content/uploads/2016/05/635b65b432a38346e1331c41d7bca500_XL-550x4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925" y="2181693"/>
            <a:ext cx="4254842" cy="363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25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87074" y="432896"/>
            <a:ext cx="22178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Р</a:t>
            </a:r>
            <a:r>
              <a:rPr lang="ru-RU" sz="4400" b="1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ифмА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7363" y="1535106"/>
            <a:ext cx="644974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– Колумб путешествие совершал,</a:t>
            </a:r>
            <a:b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</a:br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В Индию короткий путь искал</a:t>
            </a:r>
            <a:b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</a:br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Вдруг раздался возглас моряков:</a:t>
            </a:r>
            <a:b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</a:br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«У моря нету...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68907" y="5171319"/>
            <a:ext cx="236930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(берегов)</a:t>
            </a:r>
            <a:b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</a:br>
            <a:endParaRPr lang="ru-RU" sz="3600" b="1" i="1" dirty="0" smtClean="0">
              <a:solidFill>
                <a:srgbClr val="FF0000"/>
              </a:solidFill>
              <a:effectLst/>
              <a:latin typeface="Helvetica Neue"/>
            </a:endParaRPr>
          </a:p>
        </p:txBody>
      </p:sp>
      <p:pic>
        <p:nvPicPr>
          <p:cNvPr id="14338" name="Picture 2" descr="http://1.bp.blogspot.com/-CzmEiSlIt24/TfYd_UCuFXI/AAAAAAAAAIM/52bvKaxpqT8/s1600/36294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371" y="3167444"/>
            <a:ext cx="4886256" cy="310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105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87074" y="432896"/>
            <a:ext cx="22178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Р</a:t>
            </a:r>
            <a:r>
              <a:rPr lang="ru-RU" sz="4400" b="1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ифмА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3715" y="1985482"/>
            <a:ext cx="64497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Моряки те были асы,</a:t>
            </a:r>
            <a:b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</a:br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Ну, а водоросли...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59475" y="4072499"/>
            <a:ext cx="26920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(саргассы)</a:t>
            </a:r>
          </a:p>
        </p:txBody>
      </p:sp>
      <p:pic>
        <p:nvPicPr>
          <p:cNvPr id="7" name="Picture 2" descr="https://im0-tub-kz.yandex.net/i?id=41c0752f5ec84d2ca1751941c539a0ea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23630" y="1454378"/>
            <a:ext cx="3712046" cy="4950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869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87074" y="432896"/>
            <a:ext cx="22178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Р</a:t>
            </a:r>
            <a:r>
              <a:rPr lang="ru-RU" sz="4400" b="1" i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ифмА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3715" y="1985482"/>
            <a:ext cx="644974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– Внезапно с морского дна</a:t>
            </a:r>
            <a:b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</a:br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Поднимается волна</a:t>
            </a:r>
            <a:b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</a:br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Что это случилось с вами?</a:t>
            </a:r>
            <a:b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</a:br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Приближается ...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18532" y="5055138"/>
            <a:ext cx="2456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 (цунами).</a:t>
            </a:r>
          </a:p>
        </p:txBody>
      </p:sp>
      <p:pic>
        <p:nvPicPr>
          <p:cNvPr id="16386" name="Picture 2" descr="https://im0-tub-kz.yandex.net/i?id=96edbebd7a06e735ccecf3de9fdc9445&amp;n=33&amp;h=215&amp;w=3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634" y="2535656"/>
            <a:ext cx="4655331" cy="302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386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58525" y="473554"/>
            <a:ext cx="5987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Логические задания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0067" y="2408564"/>
            <a:ext cx="64497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Какой полуостров говорит о своём малом размере?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41613" y="4495580"/>
            <a:ext cx="15400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 Ямал</a:t>
            </a:r>
          </a:p>
        </p:txBody>
      </p:sp>
      <p:pic>
        <p:nvPicPr>
          <p:cNvPr id="17410" name="Picture 2" descr="http://www.epochtimes.ru/eet-content/uploads/06/avto/161_yamal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816" y="2408564"/>
            <a:ext cx="4376145" cy="350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78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58525" y="473554"/>
            <a:ext cx="5987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Логические задания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0067" y="2408564"/>
            <a:ext cx="64497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Назовите самый большой полуостров?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41613" y="4495580"/>
            <a:ext cx="30828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 Аравийский</a:t>
            </a:r>
          </a:p>
        </p:txBody>
      </p:sp>
      <p:pic>
        <p:nvPicPr>
          <p:cNvPr id="18434" name="Picture 2" descr="http://pusk.by/pictures/bse/jpg/02975679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356" y="2154435"/>
            <a:ext cx="4326658" cy="352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470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58525" y="473554"/>
            <a:ext cx="5987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Логические задания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0067" y="2408564"/>
            <a:ext cx="64497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Какой полуостров говорит о своей принадлежности к одежде?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68658" y="4504101"/>
            <a:ext cx="20257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 Ямайка</a:t>
            </a:r>
          </a:p>
        </p:txBody>
      </p:sp>
      <p:pic>
        <p:nvPicPr>
          <p:cNvPr id="19458" name="Picture 2" descr="https://im0-tub-kz.yandex.net/i?id=ba949f6845d745e942097a9a6ae14014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415" y="2438821"/>
            <a:ext cx="4718476" cy="307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862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58525" y="473554"/>
            <a:ext cx="5987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Логические задания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8973" y="2194827"/>
            <a:ext cx="106805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Название, какой реки состоит из предлога и цифры?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45197" y="4381271"/>
            <a:ext cx="24481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 Припять</a:t>
            </a:r>
          </a:p>
        </p:txBody>
      </p:sp>
    </p:spTree>
    <p:extLst>
      <p:ext uri="{BB962C8B-B14F-4D97-AF65-F5344CB8AC3E}">
        <p14:creationId xmlns:p14="http://schemas.microsoft.com/office/powerpoint/2010/main" val="3835627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58525" y="473554"/>
            <a:ext cx="5987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Логические задания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722" y="2890391"/>
            <a:ext cx="106805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Какая сибирская река состоит из личного местоимения и предлога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67129" y="4981772"/>
            <a:ext cx="1184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 Яна</a:t>
            </a:r>
          </a:p>
        </p:txBody>
      </p:sp>
    </p:spTree>
    <p:extLst>
      <p:ext uri="{BB962C8B-B14F-4D97-AF65-F5344CB8AC3E}">
        <p14:creationId xmlns:p14="http://schemas.microsoft.com/office/powerpoint/2010/main" val="928891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58525" y="473554"/>
            <a:ext cx="5987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Логические задания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8973" y="2194827"/>
            <a:ext cx="106805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Название какой реки у тебя во рту?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63812" y="4381271"/>
            <a:ext cx="17003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 Десна</a:t>
            </a:r>
          </a:p>
        </p:txBody>
      </p:sp>
    </p:spTree>
    <p:extLst>
      <p:ext uri="{BB962C8B-B14F-4D97-AF65-F5344CB8AC3E}">
        <p14:creationId xmlns:p14="http://schemas.microsoft.com/office/powerpoint/2010/main" val="1954824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58525" y="473554"/>
            <a:ext cx="5987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Логические задания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8973" y="2194827"/>
            <a:ext cx="106805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Какую реку можно срезать ножом? Или какая река растёт на дереве?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63812" y="4381271"/>
            <a:ext cx="15817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 Прут</a:t>
            </a:r>
          </a:p>
        </p:txBody>
      </p:sp>
    </p:spTree>
    <p:extLst>
      <p:ext uri="{BB962C8B-B14F-4D97-AF65-F5344CB8AC3E}">
        <p14:creationId xmlns:p14="http://schemas.microsoft.com/office/powerpoint/2010/main" val="2232754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58525" y="473554"/>
            <a:ext cx="5987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Логические задания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8973" y="2194827"/>
            <a:ext cx="106805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Какое море омывает три части света?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67726" y="4231146"/>
            <a:ext cx="34030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 Средиземное</a:t>
            </a:r>
          </a:p>
        </p:txBody>
      </p:sp>
    </p:spTree>
    <p:extLst>
      <p:ext uri="{BB962C8B-B14F-4D97-AF65-F5344CB8AC3E}">
        <p14:creationId xmlns:p14="http://schemas.microsoft.com/office/powerpoint/2010/main" val="489707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58525" y="473554"/>
            <a:ext cx="5987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Логические задания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8973" y="2194827"/>
            <a:ext cx="106805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Какие шары не имеют шарообразной формы?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43392" y="3731434"/>
            <a:ext cx="746320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 Маточкин Шар и Югорский Шар – проливы в Карском море</a:t>
            </a:r>
          </a:p>
        </p:txBody>
      </p:sp>
    </p:spTree>
    <p:extLst>
      <p:ext uri="{BB962C8B-B14F-4D97-AF65-F5344CB8AC3E}">
        <p14:creationId xmlns:p14="http://schemas.microsoft.com/office/powerpoint/2010/main" val="3963285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58525" y="473554"/>
            <a:ext cx="5987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Логические задания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2703" y="2889448"/>
            <a:ext cx="106805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 В какие ворота не забить гол?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11380" y="4974429"/>
            <a:ext cx="74632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 Карские</a:t>
            </a:r>
          </a:p>
        </p:txBody>
      </p:sp>
    </p:spTree>
    <p:extLst>
      <p:ext uri="{BB962C8B-B14F-4D97-AF65-F5344CB8AC3E}">
        <p14:creationId xmlns:p14="http://schemas.microsoft.com/office/powerpoint/2010/main" val="238945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58525" y="473554"/>
            <a:ext cx="5987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Логические задания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8973" y="2194827"/>
            <a:ext cx="106805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 Назовите цветные моря?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43392" y="3731434"/>
            <a:ext cx="74632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 Чёрное, Красное, Белое, Жёлтое</a:t>
            </a:r>
          </a:p>
        </p:txBody>
      </p:sp>
    </p:spTree>
    <p:extLst>
      <p:ext uri="{BB962C8B-B14F-4D97-AF65-F5344CB8AC3E}">
        <p14:creationId xmlns:p14="http://schemas.microsoft.com/office/powerpoint/2010/main" val="614092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58525" y="473554"/>
            <a:ext cx="5987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Логические задания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4715" y="1730804"/>
            <a:ext cx="106805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0" dirty="0" smtClean="0">
                <a:solidFill>
                  <a:srgbClr val="7030A0"/>
                </a:solidFill>
                <a:effectLst/>
                <a:latin typeface="Helvetica Neue"/>
              </a:rPr>
              <a:t> Неожиданный сюрприз преподнесло Чёрное море ребятам оздоровительных лагерей, расположенных на Южном берегу Крыма и а Черноморском побережье Кавказа, в разгар лета 1985г. При жаркой солнечной погоде температура воды в море вдруг стала резко падать и снизилась с 20-22 до 10-8 и даже ниже. Чем вызвано это явление?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43390" y="4632186"/>
            <a:ext cx="74632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effectLst/>
                <a:latin typeface="Helvetica Neue"/>
              </a:rPr>
              <a:t> ветер, дующий в сторону моря, вызвал подъём глубинных вод, которые холоднее поверхностных</a:t>
            </a:r>
          </a:p>
        </p:txBody>
      </p:sp>
    </p:spTree>
    <p:extLst>
      <p:ext uri="{BB962C8B-B14F-4D97-AF65-F5344CB8AC3E}">
        <p14:creationId xmlns:p14="http://schemas.microsoft.com/office/powerpoint/2010/main" val="792014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58525" y="473554"/>
            <a:ext cx="5987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Логические задания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95002" y="1908224"/>
            <a:ext cx="550805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 · Я – сибирская река,</a:t>
            </a:r>
          </a:p>
          <a:p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Широка и глубока.</a:t>
            </a:r>
          </a:p>
          <a:p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Букву «е» на «у» смени-</a:t>
            </a:r>
          </a:p>
          <a:p>
            <a:r>
              <a:rPr lang="ru-RU" sz="3200" b="1" i="0" dirty="0" smtClean="0">
                <a:solidFill>
                  <a:srgbClr val="7030A0"/>
                </a:solidFill>
                <a:effectLst/>
                <a:latin typeface="Helvetica Neue"/>
              </a:rPr>
              <a:t>Стану спутником Земли.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34268" y="5358888"/>
            <a:ext cx="6030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effectLst/>
                <a:latin typeface="Helvetica Neue"/>
              </a:rPr>
              <a:t> Лена - Луна</a:t>
            </a:r>
          </a:p>
        </p:txBody>
      </p:sp>
    </p:spTree>
    <p:extLst>
      <p:ext uri="{BB962C8B-B14F-4D97-AF65-F5344CB8AC3E}">
        <p14:creationId xmlns:p14="http://schemas.microsoft.com/office/powerpoint/2010/main" val="3877564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58525" y="473554"/>
            <a:ext cx="5987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Helvetica Neue"/>
              </a:rPr>
              <a:t>Логические задания</a:t>
            </a:r>
            <a:endParaRPr lang="ru-RU" sz="44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1444" y="1908224"/>
            <a:ext cx="108636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dirty="0" smtClean="0">
                <a:solidFill>
                  <a:srgbClr val="7030A0"/>
                </a:solidFill>
                <a:effectLst/>
                <a:latin typeface="Helvetica Neue"/>
              </a:rPr>
              <a:t> Это самая большая постройка, созданная живыми организмами на дне океана. Протянулись на 2000 км у восточного берега одного из южных материков. Постройка создана останками строителей. Эти существа очень прихотливы к условиям среды: живут в тёплой воде, солёной, насыщенной кислородом, хорошо освещаемой, на глубине не более 50-60м. Кто они? Как называется их постройка?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34268" y="4772035"/>
            <a:ext cx="6030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effectLst/>
                <a:latin typeface="Helvetica Neue"/>
              </a:rPr>
              <a:t> Кораллы. Коралловый риф, находящийся у восточных берегов Австралии</a:t>
            </a:r>
          </a:p>
        </p:txBody>
      </p:sp>
    </p:spTree>
    <p:extLst>
      <p:ext uri="{BB962C8B-B14F-4D97-AF65-F5344CB8AC3E}">
        <p14:creationId xmlns:p14="http://schemas.microsoft.com/office/powerpoint/2010/main" val="1154240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llforchildren.ru/rebus/rebus13/13-01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283" y="522027"/>
            <a:ext cx="601027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02115" y="3244334"/>
            <a:ext cx="987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A402CC"/>
                </a:solidFill>
                <a:latin typeface="Verdana" panose="020B0604030504040204" pitchFamily="34" charset="0"/>
              </a:rPr>
              <a:t>ДНЕПР</a:t>
            </a:r>
            <a:endParaRPr lang="ru-RU" b="0" i="0" dirty="0">
              <a:solidFill>
                <a:srgbClr val="A402CC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9902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llforchildren.ru/rebus/rebus13/13-01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942" y="1274312"/>
            <a:ext cx="5991225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15553" y="3244334"/>
            <a:ext cx="11608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A402CC"/>
                </a:solidFill>
                <a:latin typeface="Verdana" panose="020B0604030504040204" pitchFamily="34" charset="0"/>
              </a:rPr>
              <a:t>БАЙКАЛ</a:t>
            </a:r>
            <a:endParaRPr lang="ru-RU" b="0" i="0" dirty="0">
              <a:solidFill>
                <a:srgbClr val="A402CC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811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publicdomainpictures.net/pictures/130000/velka/turquoise-white-pattern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6" name="Picture 2" descr="https://im0-tub-kz.yandex.net/i?id=7f482a25744fbe55f9be2b5b51cc63f2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390" y="294386"/>
            <a:ext cx="8330585" cy="624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084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906</Words>
  <Application>Microsoft Office PowerPoint</Application>
  <PresentationFormat>Широкоэкранный</PresentationFormat>
  <Paragraphs>213</Paragraphs>
  <Slides>51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60" baseType="lpstr">
      <vt:lpstr>Arial</vt:lpstr>
      <vt:lpstr>Arial, serif</vt:lpstr>
      <vt:lpstr>Calibri</vt:lpstr>
      <vt:lpstr>Calibri Light</vt:lpstr>
      <vt:lpstr>Helvetica Neue</vt:lpstr>
      <vt:lpstr>Tahoma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9</dc:creator>
  <cp:lastModifiedBy>9</cp:lastModifiedBy>
  <cp:revision>30</cp:revision>
  <dcterms:created xsi:type="dcterms:W3CDTF">2017-03-18T14:39:51Z</dcterms:created>
  <dcterms:modified xsi:type="dcterms:W3CDTF">2017-03-19T13:24:47Z</dcterms:modified>
</cp:coreProperties>
</file>