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6" r:id="rId3"/>
    <p:sldId id="27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5" r:id="rId15"/>
    <p:sldId id="267" r:id="rId16"/>
    <p:sldId id="268" r:id="rId17"/>
    <p:sldId id="269" r:id="rId18"/>
    <p:sldId id="270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00"/>
    <a:srgbClr val="00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17" autoAdjust="0"/>
    <p:restoredTop sz="94660"/>
  </p:normalViewPr>
  <p:slideViewPr>
    <p:cSldViewPr>
      <p:cViewPr>
        <p:scale>
          <a:sx n="70" d="100"/>
          <a:sy n="70" d="100"/>
        </p:scale>
        <p:origin x="-1458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6577-66CA-4A3C-91BB-D6C6AABBCE5B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F27B-6250-46F4-9B1A-EF92A2D5D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231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6577-66CA-4A3C-91BB-D6C6AABBCE5B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F27B-6250-46F4-9B1A-EF92A2D5D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86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6577-66CA-4A3C-91BB-D6C6AABBCE5B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F27B-6250-46F4-9B1A-EF92A2D5D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153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6577-66CA-4A3C-91BB-D6C6AABBCE5B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F27B-6250-46F4-9B1A-EF92A2D5D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235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6577-66CA-4A3C-91BB-D6C6AABBCE5B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F27B-6250-46F4-9B1A-EF92A2D5D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799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6577-66CA-4A3C-91BB-D6C6AABBCE5B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F27B-6250-46F4-9B1A-EF92A2D5D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954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6577-66CA-4A3C-91BB-D6C6AABBCE5B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F27B-6250-46F4-9B1A-EF92A2D5D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816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6577-66CA-4A3C-91BB-D6C6AABBCE5B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F27B-6250-46F4-9B1A-EF92A2D5D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261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6577-66CA-4A3C-91BB-D6C6AABBCE5B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F27B-6250-46F4-9B1A-EF92A2D5D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611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6577-66CA-4A3C-91BB-D6C6AABBCE5B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F27B-6250-46F4-9B1A-EF92A2D5D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849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66577-66CA-4A3C-91BB-D6C6AABBCE5B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AF27B-6250-46F4-9B1A-EF92A2D5D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110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66577-66CA-4A3C-91BB-D6C6AABBCE5B}" type="datetimeFigureOut">
              <a:rPr lang="en-US" smtClean="0"/>
              <a:t>3/23/2017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AF27B-6250-46F4-9B1A-EF92A2D5D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837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media.log-in.ru/i/opticbigchk3.jpg" TargetMode="External"/><Relationship Id="rId2" Type="http://schemas.openxmlformats.org/officeDocument/2006/relationships/hyperlink" Target="http://lib.rus.ec/b/606815/rea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95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88640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Рамка 5"/>
          <p:cNvSpPr/>
          <p:nvPr/>
        </p:nvSpPr>
        <p:spPr>
          <a:xfrm>
            <a:off x="23543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26" name="Picture 2" descr="http://lib.rus.ec/i/15/606815/i_001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2" y="1196752"/>
            <a:ext cx="4404441" cy="4549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77451" y="476672"/>
            <a:ext cx="4843021" cy="1752600"/>
          </a:xfrm>
        </p:spPr>
        <p:txBody>
          <a:bodyPr>
            <a:noAutofit/>
          </a:bodyPr>
          <a:lstStyle/>
          <a:p>
            <a:r>
              <a:rPr lang="ru-RU" sz="3600" b="1" u="sng" dirty="0">
                <a:solidFill>
                  <a:srgbClr val="002060"/>
                </a:solidFill>
              </a:rPr>
              <a:t>Собака и её </a:t>
            </a:r>
            <a:r>
              <a:rPr lang="ru-RU" sz="3600" b="1" u="sng" dirty="0" smtClean="0">
                <a:solidFill>
                  <a:srgbClr val="002060"/>
                </a:solidFill>
              </a:rPr>
              <a:t>тень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Несла </a:t>
            </a:r>
            <a:r>
              <a:rPr lang="ru-RU" sz="3600" b="1" dirty="0">
                <a:solidFill>
                  <a:srgbClr val="002060"/>
                </a:solidFill>
              </a:rPr>
              <a:t>Жучка кость через мост. Глядь, в воде её тень. Пришло Жучке на ум, что в воде не тень, а Жучка и кость. Она и пусти кость, чтобы ту взять. Ту не взяла, а своя ко дну пошла.</a:t>
            </a:r>
          </a:p>
          <a:p>
            <a:endParaRPr lang="en-US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35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188640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Рамка 7"/>
          <p:cNvSpPr/>
          <p:nvPr/>
        </p:nvSpPr>
        <p:spPr>
          <a:xfrm>
            <a:off x="-13600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6386" name="Picture 2" descr="http://lib.rus.ec/i/15/606815/i_02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874" y="927857"/>
            <a:ext cx="5160740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42" y="0"/>
            <a:ext cx="4707358" cy="7173416"/>
          </a:xfrm>
        </p:spPr>
        <p:txBody>
          <a:bodyPr>
            <a:normAutofit/>
          </a:bodyPr>
          <a:lstStyle/>
          <a:p>
            <a:r>
              <a:rPr lang="ru-RU" sz="3600" b="1" u="sng" dirty="0">
                <a:solidFill>
                  <a:srgbClr val="002060"/>
                </a:solidFill>
              </a:rPr>
              <a:t>Плохая игра</a:t>
            </a:r>
            <a:br>
              <a:rPr lang="ru-RU" sz="3600" b="1" u="sng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У Пети и Вани шла </a:t>
            </a:r>
            <a:r>
              <a:rPr lang="ru-RU" sz="3600" b="1" dirty="0" smtClean="0">
                <a:solidFill>
                  <a:srgbClr val="002060"/>
                </a:solidFill>
              </a:rPr>
              <a:t>игра вот </a:t>
            </a:r>
            <a:r>
              <a:rPr lang="ru-RU" sz="3600" b="1" dirty="0">
                <a:solidFill>
                  <a:srgbClr val="002060"/>
                </a:solidFill>
              </a:rPr>
              <a:t>так: </a:t>
            </a:r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они</a:t>
            </a:r>
            <a:r>
              <a:rPr lang="ru-RU" sz="3600" b="1" dirty="0">
                <a:solidFill>
                  <a:srgbClr val="002060"/>
                </a:solidFill>
              </a:rPr>
              <a:t>, будто овцы, </a:t>
            </a:r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били </a:t>
            </a:r>
            <a:r>
              <a:rPr lang="ru-RU" sz="3600" b="1" dirty="0">
                <a:solidFill>
                  <a:srgbClr val="002060"/>
                </a:solidFill>
              </a:rPr>
              <a:t>друг </a:t>
            </a:r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друга </a:t>
            </a:r>
            <a:r>
              <a:rPr lang="ru-RU" sz="3600" b="1" dirty="0">
                <a:solidFill>
                  <a:srgbClr val="002060"/>
                </a:solidFill>
              </a:rPr>
              <a:t>лоб о лоб.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Игра была плоха: у Вани стала </a:t>
            </a:r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шишка 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на </a:t>
            </a:r>
            <a:r>
              <a:rPr lang="ru-RU" sz="3600" b="1" dirty="0">
                <a:solidFill>
                  <a:srgbClr val="002060"/>
                </a:solidFill>
              </a:rPr>
              <a:t>лбу, а у </a:t>
            </a:r>
            <a:r>
              <a:rPr lang="ru-RU" sz="3600" b="1" dirty="0" smtClean="0">
                <a:solidFill>
                  <a:srgbClr val="002060"/>
                </a:solidFill>
              </a:rPr>
              <a:t>Пети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>
                <a:solidFill>
                  <a:srgbClr val="002060"/>
                </a:solidFill>
              </a:rPr>
              <a:t>шишка на глазу.</a:t>
            </a:r>
            <a:br>
              <a:rPr lang="ru-RU" sz="3600" b="1" dirty="0">
                <a:solidFill>
                  <a:srgbClr val="002060"/>
                </a:solidFill>
              </a:rPr>
            </a:br>
            <a:endParaRPr lang="en-US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26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188640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Рамка 6"/>
          <p:cNvSpPr/>
          <p:nvPr/>
        </p:nvSpPr>
        <p:spPr>
          <a:xfrm>
            <a:off x="-13600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050" name="Picture 2" descr="http://lib.rus.ec/i/15/606815/i_002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0" y="980728"/>
            <a:ext cx="466337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29104" y="476672"/>
            <a:ext cx="4629200" cy="6192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u="sng" dirty="0">
                <a:solidFill>
                  <a:srgbClr val="002060"/>
                </a:solidFill>
              </a:rPr>
              <a:t>Лягушка и мышь</a:t>
            </a:r>
          </a:p>
          <a:p>
            <a:pPr marL="0" indent="0" algn="ctr">
              <a:buNone/>
            </a:pPr>
            <a:r>
              <a:rPr lang="ru-RU" sz="4000" b="1" dirty="0">
                <a:solidFill>
                  <a:srgbClr val="002060"/>
                </a:solidFill>
              </a:rPr>
              <a:t>Лягушка и мышь завели ссору. Вышли на кочку и стали драться. Ястреб видит, что они о нём забыли, спустился и схватил обеих.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18910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188640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Рамка 7"/>
          <p:cNvSpPr/>
          <p:nvPr/>
        </p:nvSpPr>
        <p:spPr>
          <a:xfrm>
            <a:off x="-13600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074" name="Picture 2" descr="http://lib.rus.ec/i/15/606815/i_003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4212468" cy="409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3928" y="692696"/>
            <a:ext cx="4896544" cy="5756076"/>
          </a:xfrm>
        </p:spPr>
        <p:txBody>
          <a:bodyPr>
            <a:noAutofit/>
          </a:bodyPr>
          <a:lstStyle/>
          <a:p>
            <a:r>
              <a:rPr lang="ru-RU" sz="3200" b="1" u="sng" dirty="0">
                <a:solidFill>
                  <a:srgbClr val="002060"/>
                </a:solidFill>
              </a:rPr>
              <a:t>Обезьяна и горох</a:t>
            </a:r>
            <a:r>
              <a:rPr lang="ru-RU" sz="3200" b="1" dirty="0">
                <a:solidFill>
                  <a:srgbClr val="002060"/>
                </a:solidFill>
              </a:rPr>
              <a:t/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ru-RU" sz="3200" b="1" dirty="0">
                <a:solidFill>
                  <a:srgbClr val="002060"/>
                </a:solidFill>
              </a:rPr>
              <a:t>Обезьяна несла две полные горсти гороху. Выскочила одна горошинка; обезьяна хотела поднять и просыпала двадцать горошинок. Она бросилась поднимать и просыпала все. Тогда она рассердилась, разметала весь горох и убежала.</a:t>
            </a:r>
            <a:br>
              <a:rPr lang="ru-RU" sz="3200" b="1" dirty="0">
                <a:solidFill>
                  <a:srgbClr val="002060"/>
                </a:solidFill>
              </a:rPr>
            </a:br>
            <a:endParaRPr lang="en-US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28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188640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Рамка 7"/>
          <p:cNvSpPr/>
          <p:nvPr/>
        </p:nvSpPr>
        <p:spPr>
          <a:xfrm>
            <a:off x="-13600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098" name="Picture 2" descr="http://lib.rus.ec/i/15/606815/i_004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907" y="1484784"/>
            <a:ext cx="459602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912" y="548680"/>
            <a:ext cx="5040560" cy="6120680"/>
          </a:xfrm>
        </p:spPr>
        <p:txBody>
          <a:bodyPr>
            <a:noAutofit/>
          </a:bodyPr>
          <a:lstStyle/>
          <a:p>
            <a:r>
              <a:rPr lang="ru-RU" sz="3500" b="1" u="sng" dirty="0">
                <a:solidFill>
                  <a:srgbClr val="002060"/>
                </a:solidFill>
              </a:rPr>
              <a:t>Галка и кувшин</a:t>
            </a:r>
            <a:r>
              <a:rPr lang="ru-RU" sz="3500" b="1" dirty="0">
                <a:solidFill>
                  <a:srgbClr val="002060"/>
                </a:solidFill>
              </a:rPr>
              <a:t/>
            </a:r>
            <a:br>
              <a:rPr lang="ru-RU" sz="3500" b="1" dirty="0">
                <a:solidFill>
                  <a:srgbClr val="002060"/>
                </a:solidFill>
              </a:rPr>
            </a:br>
            <a:r>
              <a:rPr lang="ru-RU" sz="3500" b="1" dirty="0">
                <a:solidFill>
                  <a:srgbClr val="002060"/>
                </a:solidFill>
              </a:rPr>
              <a:t>Хотела галка пить. На дворе стоял кувшин с водой, а в кувшине была вода только на дне. Галке нельзя было достать. Она стала кидать в кувшин камушки и столько набросала, что вода стала выше и можно было пить.</a:t>
            </a:r>
            <a:br>
              <a:rPr lang="ru-RU" sz="3500" b="1" dirty="0">
                <a:solidFill>
                  <a:srgbClr val="002060"/>
                </a:solidFill>
              </a:rPr>
            </a:br>
            <a:endParaRPr lang="en-US" sz="35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8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188640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Рамка 7"/>
          <p:cNvSpPr/>
          <p:nvPr/>
        </p:nvSpPr>
        <p:spPr>
          <a:xfrm>
            <a:off x="-13600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122" name="Picture 2" descr="http://lib.rus.ec/i/15/606815/i_005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48" y="930682"/>
            <a:ext cx="431855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04952" y="337220"/>
            <a:ext cx="4659536" cy="6332140"/>
          </a:xfrm>
        </p:spPr>
        <p:txBody>
          <a:bodyPr>
            <a:normAutofit fontScale="90000"/>
          </a:bodyPr>
          <a:lstStyle/>
          <a:p>
            <a:r>
              <a:rPr lang="ru-RU" sz="4000" b="1" u="sng" dirty="0">
                <a:solidFill>
                  <a:srgbClr val="002060"/>
                </a:solidFill>
              </a:rPr>
              <a:t>Черепаха и орёл</a:t>
            </a:r>
            <a:r>
              <a:rPr lang="ru-RU" sz="4000" b="1" dirty="0">
                <a:solidFill>
                  <a:srgbClr val="002060"/>
                </a:solidFill>
              </a:rPr>
              <a:t/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Черепаха просила орла, чтобы научил её летать. Орёл не советовал, потому что ей не пристало; а она всё просила. Орёл взял её в когти, поднял вверх и пустил; она упала на камни и разбилась.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1200" dirty="0" smtClean="0"/>
              <a:t/>
            </a:r>
            <a:br>
              <a:rPr lang="ru-RU" sz="1200" dirty="0" smtClean="0"/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2248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188640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Рамка 7"/>
          <p:cNvSpPr/>
          <p:nvPr/>
        </p:nvSpPr>
        <p:spPr>
          <a:xfrm>
            <a:off x="-13600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146" name="Picture 2" descr="http://lib.rus.ec/i/15/606815/i_006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38" y="1742205"/>
            <a:ext cx="452234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4134" y="377280"/>
            <a:ext cx="4963054" cy="6480720"/>
          </a:xfrm>
        </p:spPr>
        <p:txBody>
          <a:bodyPr>
            <a:noAutofit/>
          </a:bodyPr>
          <a:lstStyle/>
          <a:p>
            <a:r>
              <a:rPr lang="ru-RU" sz="2800" b="1" u="sng" dirty="0">
                <a:solidFill>
                  <a:srgbClr val="002060"/>
                </a:solidFill>
              </a:rPr>
              <a:t>Муравей и голубка</a:t>
            </a:r>
            <a:r>
              <a:rPr lang="ru-RU" sz="2800" b="1" dirty="0">
                <a:solidFill>
                  <a:srgbClr val="002060"/>
                </a:solidFill>
              </a:rPr>
              <a:t/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Муравей спустился к ручью: захотел напиться. Волна захлестнула его и чуть не </a:t>
            </a:r>
            <a:r>
              <a:rPr lang="ru-RU" sz="2800" b="1" dirty="0" smtClean="0">
                <a:solidFill>
                  <a:srgbClr val="002060"/>
                </a:solidFill>
              </a:rPr>
              <a:t>потопила. Голубка </a:t>
            </a:r>
            <a:r>
              <a:rPr lang="ru-RU" sz="2800" b="1" dirty="0">
                <a:solidFill>
                  <a:srgbClr val="002060"/>
                </a:solidFill>
              </a:rPr>
              <a:t>несла ветку. Она увидала – муравей тонет, и бросила ему ветку в ручей. Муравей сел на ветку и </a:t>
            </a:r>
            <a:r>
              <a:rPr lang="ru-RU" sz="2800" b="1" dirty="0" smtClean="0">
                <a:solidFill>
                  <a:srgbClr val="002060"/>
                </a:solidFill>
              </a:rPr>
              <a:t>спасся. Потом </a:t>
            </a:r>
            <a:r>
              <a:rPr lang="ru-RU" sz="2800" b="1" dirty="0">
                <a:solidFill>
                  <a:srgbClr val="002060"/>
                </a:solidFill>
              </a:rPr>
              <a:t>охотник расставил сеть на голубку и хотел захлопнуть. Муравей подполз к охотнику и укусил его за ногу. Охотник охнул и уронил сеть. Голубка вспорхнула и улетела.</a:t>
            </a:r>
            <a:br>
              <a:rPr lang="ru-RU" sz="2800" b="1" dirty="0">
                <a:solidFill>
                  <a:srgbClr val="002060"/>
                </a:solidFill>
              </a:rPr>
            </a:b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14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188640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Рамка 7"/>
          <p:cNvSpPr/>
          <p:nvPr/>
        </p:nvSpPr>
        <p:spPr>
          <a:xfrm>
            <a:off x="-13600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170" name="Picture 2" descr="http://lib.rus.ec/i/15/606815/i_007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327821"/>
            <a:ext cx="3903832" cy="353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1313545"/>
            <a:ext cx="8471284" cy="2376264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rgbClr val="002060"/>
                </a:solidFill>
              </a:rPr>
              <a:t>                          </a:t>
            </a:r>
            <a:r>
              <a:rPr lang="ru-RU" sz="3200" b="1" u="sng" dirty="0" smtClean="0">
                <a:solidFill>
                  <a:srgbClr val="002060"/>
                </a:solidFill>
              </a:rPr>
              <a:t>Ягнята </a:t>
            </a:r>
            <a:r>
              <a:rPr lang="ru-RU" sz="3200" b="1" u="sng" dirty="0">
                <a:solidFill>
                  <a:srgbClr val="002060"/>
                </a:solidFill>
              </a:rPr>
              <a:t>и волк</a:t>
            </a:r>
            <a:r>
              <a:rPr lang="ru-RU" sz="3200" b="1" dirty="0">
                <a:solidFill>
                  <a:srgbClr val="002060"/>
                </a:solidFill>
              </a:rPr>
              <a:t/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ru-RU" sz="3200" b="1" dirty="0">
                <a:solidFill>
                  <a:srgbClr val="002060"/>
                </a:solidFill>
              </a:rPr>
              <a:t>Овцы ходили под лесом. Два ягнёнка отошли от </a:t>
            </a:r>
            <a:r>
              <a:rPr lang="ru-RU" sz="3200" b="1" dirty="0" smtClean="0">
                <a:solidFill>
                  <a:srgbClr val="002060"/>
                </a:solidFill>
              </a:rPr>
              <a:t>стада. Старая </a:t>
            </a:r>
            <a:r>
              <a:rPr lang="ru-RU" sz="3200" b="1" dirty="0">
                <a:solidFill>
                  <a:srgbClr val="002060"/>
                </a:solidFill>
              </a:rPr>
              <a:t>овца сказала:</a:t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ru-RU" sz="3200" b="1" dirty="0">
                <a:solidFill>
                  <a:srgbClr val="002060"/>
                </a:solidFill>
              </a:rPr>
              <a:t>– Не шалите, ягнята, недолго до беды.</a:t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ru-RU" sz="3200" b="1" dirty="0">
                <a:solidFill>
                  <a:srgbClr val="002060"/>
                </a:solidFill>
              </a:rPr>
              <a:t>А волк стоял за кустом и сказал:</a:t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ru-RU" sz="3200" b="1" dirty="0">
                <a:solidFill>
                  <a:srgbClr val="002060"/>
                </a:solidFill>
              </a:rPr>
              <a:t>– Неправда, ягнята, овца стара, у ней ноги не ходят, так ей завидно. Бегайте одни по </a:t>
            </a:r>
            <a:r>
              <a:rPr lang="ru-RU" sz="3200" b="1" dirty="0" smtClean="0">
                <a:solidFill>
                  <a:srgbClr val="002060"/>
                </a:solidFill>
              </a:rPr>
              <a:t>всему полю</a:t>
            </a:r>
            <a:r>
              <a:rPr lang="ru-RU" sz="3200" b="1" dirty="0">
                <a:solidFill>
                  <a:srgbClr val="002060"/>
                </a:solidFill>
              </a:rPr>
              <a:t>.</a:t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>.</a:t>
            </a:r>
            <a:r>
              <a:rPr lang="ru-RU" sz="2800" dirty="0">
                <a:solidFill>
                  <a:srgbClr val="002060"/>
                </a:solidFill>
              </a:rPr>
              <a:t/>
            </a:r>
            <a:br>
              <a:rPr lang="ru-RU" sz="2800" dirty="0">
                <a:solidFill>
                  <a:srgbClr val="002060"/>
                </a:solidFill>
              </a:rPr>
            </a:b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97101" y="3551494"/>
            <a:ext cx="4829153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dirty="0" smtClean="0"/>
              <a:t>.</a:t>
            </a:r>
            <a:br>
              <a:rPr lang="ru-RU" sz="1400" dirty="0" smtClean="0"/>
            </a:br>
            <a:r>
              <a:rPr lang="ru-RU" sz="3200" b="1" dirty="0" smtClean="0">
                <a:solidFill>
                  <a:srgbClr val="002060"/>
                </a:solidFill>
              </a:rPr>
              <a:t>Ягнята так и сделали. Отошли от стада, а волк поймал их и съел.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endParaRPr lang="en-US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2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188640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Рамка 7"/>
          <p:cNvSpPr/>
          <p:nvPr/>
        </p:nvSpPr>
        <p:spPr>
          <a:xfrm>
            <a:off x="-13600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194" name="Picture 2" descr="http://lib.rus.ec/i/15/606815/i_008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67995"/>
            <a:ext cx="5255012" cy="346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12968" cy="3960440"/>
          </a:xfrm>
        </p:spPr>
        <p:txBody>
          <a:bodyPr>
            <a:noAutofit/>
          </a:bodyPr>
          <a:lstStyle/>
          <a:p>
            <a:r>
              <a:rPr lang="ru-RU" sz="2400" b="1" u="sng" dirty="0">
                <a:solidFill>
                  <a:srgbClr val="002060"/>
                </a:solidFill>
              </a:rPr>
              <a:t>Мужик и кошка</a:t>
            </a:r>
            <a:br>
              <a:rPr lang="ru-RU" sz="2400" b="1" u="sng" dirty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         Стало </a:t>
            </a:r>
            <a:r>
              <a:rPr lang="ru-RU" sz="2400" b="1" dirty="0">
                <a:solidFill>
                  <a:srgbClr val="002060"/>
                </a:solidFill>
              </a:rPr>
              <a:t>у мужика много мышей. Он взял в дом кошку, чтобы она ловила мышей, а кошка думала, что её затем взяли, чтобы она сама стала жирной. Кошка и стала есть кости и молоко и стала жирна и гладка. И не стала больше кошка мышей ловить. </a:t>
            </a:r>
            <a:r>
              <a:rPr lang="ru-RU" sz="2400" b="1" dirty="0" smtClean="0">
                <a:solidFill>
                  <a:srgbClr val="002060"/>
                </a:solidFill>
              </a:rPr>
              <a:t>    Она </a:t>
            </a:r>
            <a:r>
              <a:rPr lang="ru-RU" sz="2400" b="1" dirty="0">
                <a:solidFill>
                  <a:srgbClr val="002060"/>
                </a:solidFill>
              </a:rPr>
              <a:t>думала: «Пока я была худа и шершава, я боялась, чтобы меня не прогнали, а теперь я стала гладка и красива, и мужик не прогонит меня. Другую кошку он не скоро справит, как меня».</a:t>
            </a:r>
            <a:r>
              <a:rPr lang="ru-RU" sz="2800" b="1" dirty="0">
                <a:solidFill>
                  <a:srgbClr val="002060"/>
                </a:solidFill>
              </a:rPr>
              <a:t/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/>
            </a:r>
            <a:br>
              <a:rPr lang="ru-RU" sz="2800" b="1" dirty="0">
                <a:solidFill>
                  <a:srgbClr val="002060"/>
                </a:solidFill>
              </a:rPr>
            </a:b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08716" y="3212976"/>
            <a:ext cx="4356484" cy="3168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</a:rPr>
              <a:t/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     </a:t>
            </a:r>
            <a:r>
              <a:rPr lang="ru-RU" sz="2400" b="1" dirty="0" smtClean="0">
                <a:solidFill>
                  <a:srgbClr val="002060"/>
                </a:solidFill>
              </a:rPr>
              <a:t>А мужик видит, что кошка не ловит мышей, и говорит жене: «Кошка наша не годится, поищи котёнка худого». Взял жирную кошку, вынес в лес и бросил.</a:t>
            </a:r>
            <a:r>
              <a:rPr lang="ru-RU" sz="2800" b="1" dirty="0" smtClean="0">
                <a:solidFill>
                  <a:srgbClr val="002060"/>
                </a:solidFill>
              </a:rPr>
              <a:t/>
            </a:r>
            <a:br>
              <a:rPr lang="ru-RU" sz="2800" b="1" dirty="0" smtClean="0">
                <a:solidFill>
                  <a:srgbClr val="002060"/>
                </a:solidFill>
              </a:rPr>
            </a:b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8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188640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Рамка 7"/>
          <p:cNvSpPr/>
          <p:nvPr/>
        </p:nvSpPr>
        <p:spPr>
          <a:xfrm>
            <a:off x="-13600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218" name="Picture 2" descr="http://lib.rus.ec/i/15/606815/i_009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84984"/>
            <a:ext cx="4244162" cy="362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268" y="1637928"/>
            <a:ext cx="8289566" cy="1143000"/>
          </a:xfrm>
        </p:spPr>
        <p:txBody>
          <a:bodyPr>
            <a:noAutofit/>
          </a:bodyPr>
          <a:lstStyle/>
          <a:p>
            <a:pPr algn="l"/>
            <a:r>
              <a:rPr lang="ru-RU" sz="2700" b="1" dirty="0" smtClean="0">
                <a:solidFill>
                  <a:srgbClr val="002060"/>
                </a:solidFill>
              </a:rPr>
              <a:t>                            </a:t>
            </a:r>
            <a:r>
              <a:rPr lang="ru-RU" sz="2700" b="1" u="sng" dirty="0" smtClean="0">
                <a:solidFill>
                  <a:srgbClr val="002060"/>
                </a:solidFill>
              </a:rPr>
              <a:t>Зайцы </a:t>
            </a:r>
            <a:r>
              <a:rPr lang="ru-RU" sz="2700" b="1" u="sng" dirty="0">
                <a:solidFill>
                  <a:srgbClr val="002060"/>
                </a:solidFill>
              </a:rPr>
              <a:t>и лягушки</a:t>
            </a:r>
            <a:r>
              <a:rPr lang="ru-RU" sz="2700" b="1" dirty="0">
                <a:solidFill>
                  <a:srgbClr val="002060"/>
                </a:solidFill>
              </a:rPr>
              <a:t/>
            </a:r>
            <a:br>
              <a:rPr lang="ru-RU" sz="2700" b="1" dirty="0">
                <a:solidFill>
                  <a:srgbClr val="002060"/>
                </a:solidFill>
              </a:rPr>
            </a:br>
            <a:r>
              <a:rPr lang="ru-RU" sz="2700" b="1" dirty="0" smtClean="0">
                <a:solidFill>
                  <a:srgbClr val="002060"/>
                </a:solidFill>
              </a:rPr>
              <a:t>Сошлись </a:t>
            </a:r>
            <a:r>
              <a:rPr lang="ru-RU" sz="2700" b="1" dirty="0">
                <a:solidFill>
                  <a:srgbClr val="002060"/>
                </a:solidFill>
              </a:rPr>
              <a:t>раз зайцы и стали плакаться на свою жизнь:</a:t>
            </a:r>
            <a:br>
              <a:rPr lang="ru-RU" sz="2700" b="1" dirty="0">
                <a:solidFill>
                  <a:srgbClr val="002060"/>
                </a:solidFill>
              </a:rPr>
            </a:br>
            <a:r>
              <a:rPr lang="ru-RU" sz="2700" b="1" dirty="0">
                <a:solidFill>
                  <a:srgbClr val="002060"/>
                </a:solidFill>
              </a:rPr>
              <a:t>– И от людей, и от собак, и от орлов, и от прочих зверей погибаем. Уж лучше разом умереть, чем в страхе жить и мучиться. Давайте утопимся!</a:t>
            </a:r>
            <a:br>
              <a:rPr lang="ru-RU" sz="2700" b="1" dirty="0">
                <a:solidFill>
                  <a:srgbClr val="002060"/>
                </a:solidFill>
              </a:rPr>
            </a:br>
            <a:r>
              <a:rPr lang="ru-RU" sz="2700" b="1" dirty="0" smtClean="0">
                <a:solidFill>
                  <a:srgbClr val="002060"/>
                </a:solidFill>
              </a:rPr>
              <a:t> И </a:t>
            </a:r>
            <a:r>
              <a:rPr lang="ru-RU" sz="2700" b="1" dirty="0">
                <a:solidFill>
                  <a:srgbClr val="002060"/>
                </a:solidFill>
              </a:rPr>
              <a:t>поскакали зайцы в озеро топиться. Лягушки услыхали зайцев и </a:t>
            </a:r>
            <a:r>
              <a:rPr lang="ru-RU" sz="2700" b="1" dirty="0" err="1">
                <a:solidFill>
                  <a:srgbClr val="002060"/>
                </a:solidFill>
              </a:rPr>
              <a:t>забултыхали</a:t>
            </a:r>
            <a:r>
              <a:rPr lang="ru-RU" sz="2700" b="1" dirty="0">
                <a:solidFill>
                  <a:srgbClr val="002060"/>
                </a:solidFill>
              </a:rPr>
              <a:t> в воду. Один заяц и говорит:</a:t>
            </a:r>
            <a:br>
              <a:rPr lang="ru-RU" sz="2700" b="1" dirty="0">
                <a:solidFill>
                  <a:srgbClr val="002060"/>
                </a:solidFill>
              </a:rPr>
            </a:br>
            <a:endParaRPr lang="en-US" sz="2700" b="1" dirty="0">
              <a:solidFill>
                <a:srgbClr val="00206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283967" y="3284984"/>
            <a:ext cx="4680521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b="1" dirty="0" smtClean="0">
                <a:solidFill>
                  <a:srgbClr val="002060"/>
                </a:solidFill>
              </a:rPr>
              <a:t/>
            </a:r>
            <a:br>
              <a:rPr lang="ru-RU" sz="2700" b="1" dirty="0" smtClean="0">
                <a:solidFill>
                  <a:srgbClr val="002060"/>
                </a:solidFill>
              </a:rPr>
            </a:br>
            <a:r>
              <a:rPr lang="ru-RU" sz="2700" b="1" dirty="0" smtClean="0">
                <a:solidFill>
                  <a:srgbClr val="002060"/>
                </a:solidFill>
              </a:rPr>
              <a:t>– Стойте, ребята! Подождём топиться; вот лягушачье житьё, видно, ещё хуже нашего; они и нас боятся.</a:t>
            </a:r>
            <a:br>
              <a:rPr lang="ru-RU" sz="2700" b="1" dirty="0" smtClean="0">
                <a:solidFill>
                  <a:srgbClr val="002060"/>
                </a:solidFill>
              </a:rPr>
            </a:br>
            <a:endParaRPr lang="en-US" sz="27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44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188640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Рамка 7"/>
          <p:cNvSpPr/>
          <p:nvPr/>
        </p:nvSpPr>
        <p:spPr>
          <a:xfrm>
            <a:off x="-13600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242" name="Picture 2" descr="http://lib.rus.ec/i/15/606815/i_01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" y="3851685"/>
            <a:ext cx="4072333" cy="285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888" y="1772816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rgbClr val="002060"/>
                </a:solidFill>
              </a:rPr>
              <a:t>                                          </a:t>
            </a:r>
            <a:r>
              <a:rPr lang="ru-RU" sz="2400" b="1" u="sng" dirty="0" smtClean="0">
                <a:solidFill>
                  <a:srgbClr val="002060"/>
                </a:solidFill>
              </a:rPr>
              <a:t>Лев </a:t>
            </a:r>
            <a:r>
              <a:rPr lang="ru-RU" sz="2400" b="1" u="sng" dirty="0">
                <a:solidFill>
                  <a:srgbClr val="002060"/>
                </a:solidFill>
              </a:rPr>
              <a:t>и мышь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Лев спал. Мышь пробежала ему по телу. Он проснулся и поймал её. Мышь стала просить, чтобы он пустил её; она сказала: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– Если ты меня пустишь, и я тебе добро сделаю.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Лев засмеялся, что мышь обещает ему добро сделать, и пустил её.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Потом охотники поймали льва и привязали верёвкой к дереву. Мышь услыхала львиный рёв, прибежала, перегрызла верёвку и сказала:</a:t>
            </a:r>
            <a:br>
              <a:rPr lang="ru-RU" sz="2400" b="1" dirty="0">
                <a:solidFill>
                  <a:srgbClr val="002060"/>
                </a:solidFill>
              </a:rPr>
            </a:b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222515" y="3933056"/>
            <a:ext cx="4608512" cy="24482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400" b="1" dirty="0" smtClean="0">
                <a:solidFill>
                  <a:srgbClr val="002060"/>
                </a:solidFill>
              </a:rPr>
              <a:t/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– Помнишь, ты смеялся, не думал, чтобы я могла тебе добро сделать, а теперь видишь, – бывает и от мыши добро.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endParaRPr lang="en-US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82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51520" y="188640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Рамка 9"/>
          <p:cNvSpPr/>
          <p:nvPr/>
        </p:nvSpPr>
        <p:spPr>
          <a:xfrm>
            <a:off x="-13600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266" name="Picture 2" descr="http://lib.rus.ec/i/15/606815/i_012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8" y="1340768"/>
            <a:ext cx="3049564" cy="289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0177" y="3140968"/>
            <a:ext cx="7710295" cy="1143000"/>
          </a:xfrm>
        </p:spPr>
        <p:txBody>
          <a:bodyPr>
            <a:noAutofit/>
          </a:bodyPr>
          <a:lstStyle/>
          <a:p>
            <a:r>
              <a:rPr lang="ru-RU" sz="2800" b="1" u="sng" dirty="0">
                <a:solidFill>
                  <a:srgbClr val="002060"/>
                </a:solidFill>
              </a:rPr>
              <a:t>Мышь, петух и кот</a:t>
            </a:r>
            <a:br>
              <a:rPr lang="ru-RU" sz="2800" b="1" u="sng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Мышка вышла гулять. </a:t>
            </a:r>
            <a:r>
              <a:rPr lang="ru-RU" sz="2800" b="1" dirty="0" smtClean="0">
                <a:solidFill>
                  <a:srgbClr val="002060"/>
                </a:solidFill>
              </a:rPr>
              <a:t/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Ходила </a:t>
            </a:r>
            <a:r>
              <a:rPr lang="ru-RU" sz="2800" b="1" dirty="0">
                <a:solidFill>
                  <a:srgbClr val="002060"/>
                </a:solidFill>
              </a:rPr>
              <a:t>по двору и пришла </a:t>
            </a:r>
            <a:r>
              <a:rPr lang="ru-RU" sz="2800" b="1" dirty="0" smtClean="0">
                <a:solidFill>
                  <a:srgbClr val="002060"/>
                </a:solidFill>
              </a:rPr>
              <a:t/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опять </a:t>
            </a:r>
            <a:r>
              <a:rPr lang="ru-RU" sz="2800" b="1" dirty="0">
                <a:solidFill>
                  <a:srgbClr val="002060"/>
                </a:solidFill>
              </a:rPr>
              <a:t>к матери.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                     –</a:t>
            </a:r>
            <a:r>
              <a:rPr lang="ru-RU" sz="2800" b="1" dirty="0">
                <a:solidFill>
                  <a:srgbClr val="002060"/>
                </a:solidFill>
              </a:rPr>
              <a:t> Ну, матушка, я двух зверей </a:t>
            </a:r>
            <a:r>
              <a:rPr lang="ru-RU" sz="2800" b="1" dirty="0" smtClean="0">
                <a:solidFill>
                  <a:srgbClr val="002060"/>
                </a:solidFill>
              </a:rPr>
              <a:t>видела</a:t>
            </a:r>
            <a:r>
              <a:rPr lang="ru-RU" sz="2800" b="1" dirty="0">
                <a:solidFill>
                  <a:srgbClr val="002060"/>
                </a:solidFill>
              </a:rPr>
              <a:t>. </a:t>
            </a:r>
            <a:r>
              <a:rPr lang="ru-RU" sz="2800" b="1" dirty="0" smtClean="0">
                <a:solidFill>
                  <a:srgbClr val="002060"/>
                </a:solidFill>
              </a:rPr>
              <a:t/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                     Один </a:t>
            </a:r>
            <a:r>
              <a:rPr lang="ru-RU" sz="2800" b="1" dirty="0">
                <a:solidFill>
                  <a:srgbClr val="002060"/>
                </a:solidFill>
              </a:rPr>
              <a:t>страшный, а другой добрый.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Мать спросила: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– Скажи, какие это звери?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Мышка сказала: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– Один страшный, ходит по двору вот этак, ноги у него чёрные, хохол красный, глаза навыкате, а нос крючком. Когда я мимо шла, он открыл пасть, ногу поднял и стал кричать так громко, что я от страха не знала, куда уйти.</a:t>
            </a:r>
            <a:br>
              <a:rPr lang="ru-RU" sz="2800" b="1" dirty="0">
                <a:solidFill>
                  <a:srgbClr val="002060"/>
                </a:solidFill>
              </a:rPr>
            </a:br>
            <a:endParaRPr lang="en-US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41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08716" y="182534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– </a:t>
            </a:r>
            <a:endParaRPr lang="en-US" dirty="0"/>
          </a:p>
        </p:txBody>
      </p:sp>
      <p:sp>
        <p:nvSpPr>
          <p:cNvPr id="10" name="Рамка 9"/>
          <p:cNvSpPr/>
          <p:nvPr/>
        </p:nvSpPr>
        <p:spPr>
          <a:xfrm>
            <a:off x="-13600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8716" y="2996952"/>
            <a:ext cx="4939348" cy="114300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Это петух, – сказала старая мышь. – Он зла никому не делает, его не бойся. Ну, а другой зверь?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– Другой лежал на солнышке и грелся. Шейка у него белая, ножки серые, гладкие. Сам лижет свою белую грудку и хвостиком чуть движет, на меня </a:t>
            </a:r>
            <a:r>
              <a:rPr lang="ru-RU" sz="2800" b="1" dirty="0" smtClean="0">
                <a:solidFill>
                  <a:srgbClr val="002060"/>
                </a:solidFill>
              </a:rPr>
              <a:t>глядит. Старая </a:t>
            </a:r>
            <a:r>
              <a:rPr lang="ru-RU" sz="2800" b="1" dirty="0">
                <a:solidFill>
                  <a:srgbClr val="002060"/>
                </a:solidFill>
              </a:rPr>
              <a:t>мышь сказала: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– Дура ты, дура. Ведь это сам кот.</a:t>
            </a:r>
            <a:br>
              <a:rPr lang="ru-RU" sz="2800" b="1" dirty="0">
                <a:solidFill>
                  <a:srgbClr val="002060"/>
                </a:solidFill>
              </a:rPr>
            </a:br>
            <a:endParaRPr lang="en-US" sz="2800" dirty="0"/>
          </a:p>
        </p:txBody>
      </p:sp>
      <p:pic>
        <p:nvPicPr>
          <p:cNvPr id="11268" name="Picture 4" descr="http://lib.rus.ec/i/15/606815/i_013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822" y="2132856"/>
            <a:ext cx="4622612" cy="438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06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188640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Рамка 7"/>
          <p:cNvSpPr/>
          <p:nvPr/>
        </p:nvSpPr>
        <p:spPr>
          <a:xfrm>
            <a:off x="-13600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290" name="Picture 2" descr="http://lib.rus.ec/i/15/606815/i_014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751" y="3212976"/>
            <a:ext cx="4193117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2851394"/>
            <a:ext cx="8229600" cy="1513710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dirty="0" smtClean="0">
                <a:solidFill>
                  <a:srgbClr val="002060"/>
                </a:solidFill>
              </a:rPr>
              <a:t>                           </a:t>
            </a:r>
            <a:r>
              <a:rPr lang="ru-RU" sz="3100" b="1" u="sng" dirty="0" smtClean="0">
                <a:solidFill>
                  <a:srgbClr val="002060"/>
                </a:solidFill>
              </a:rPr>
              <a:t>Два </a:t>
            </a:r>
            <a:r>
              <a:rPr lang="ru-RU" sz="3100" b="1" u="sng" dirty="0">
                <a:solidFill>
                  <a:srgbClr val="002060"/>
                </a:solidFill>
              </a:rPr>
              <a:t>петуха и орёл</a:t>
            </a:r>
            <a:r>
              <a:rPr lang="ru-RU" sz="3100" b="1" dirty="0">
                <a:solidFill>
                  <a:srgbClr val="002060"/>
                </a:solidFill>
              </a:rPr>
              <a:t/>
            </a:r>
            <a:br>
              <a:rPr lang="ru-RU" sz="3100" b="1" dirty="0">
                <a:solidFill>
                  <a:srgbClr val="002060"/>
                </a:solidFill>
              </a:rPr>
            </a:br>
            <a:r>
              <a:rPr lang="ru-RU" sz="3100" b="1" dirty="0" smtClean="0">
                <a:solidFill>
                  <a:srgbClr val="002060"/>
                </a:solidFill>
              </a:rPr>
              <a:t>     Дрались </a:t>
            </a:r>
            <a:r>
              <a:rPr lang="ru-RU" sz="3100" b="1" dirty="0">
                <a:solidFill>
                  <a:srgbClr val="002060"/>
                </a:solidFill>
              </a:rPr>
              <a:t>два петуха у навозной кучи. У одного петуха было силы больше. Он забил другого и прогнал от навозной кучи.</a:t>
            </a:r>
            <a:br>
              <a:rPr lang="ru-RU" sz="3100" b="1" dirty="0">
                <a:solidFill>
                  <a:srgbClr val="002060"/>
                </a:solidFill>
              </a:rPr>
            </a:br>
            <a:r>
              <a:rPr lang="ru-RU" sz="3100" b="1" dirty="0" smtClean="0">
                <a:solidFill>
                  <a:srgbClr val="002060"/>
                </a:solidFill>
              </a:rPr>
              <a:t>     Все </a:t>
            </a:r>
            <a:r>
              <a:rPr lang="ru-RU" sz="3100" b="1" dirty="0">
                <a:solidFill>
                  <a:srgbClr val="002060"/>
                </a:solidFill>
              </a:rPr>
              <a:t>куры сошлись вокруг петуха и стали хвалить его. Петух хотел, чтобы и на другом дворе узнали про его силу и славу. Он взлетел на сарай, забил крылами и запел громко:</a:t>
            </a:r>
            <a:br>
              <a:rPr lang="ru-RU" sz="3100" b="1" dirty="0">
                <a:solidFill>
                  <a:srgbClr val="002060"/>
                </a:solidFill>
              </a:rPr>
            </a:br>
            <a:r>
              <a:rPr lang="ru-RU" sz="3100" b="1" dirty="0">
                <a:solidFill>
                  <a:srgbClr val="002060"/>
                </a:solidFill>
              </a:rPr>
              <a:t>– Смотрите все на меня, я </a:t>
            </a:r>
            <a:r>
              <a:rPr lang="ru-RU" sz="3100" b="1" dirty="0" smtClean="0">
                <a:solidFill>
                  <a:srgbClr val="002060"/>
                </a:solidFill>
              </a:rPr>
              <a:t/>
            </a:r>
            <a:br>
              <a:rPr lang="ru-RU" sz="3100" b="1" dirty="0" smtClean="0">
                <a:solidFill>
                  <a:srgbClr val="002060"/>
                </a:solidFill>
              </a:rPr>
            </a:br>
            <a:r>
              <a:rPr lang="ru-RU" sz="3100" b="1" dirty="0" smtClean="0">
                <a:solidFill>
                  <a:srgbClr val="002060"/>
                </a:solidFill>
              </a:rPr>
              <a:t>петуха </a:t>
            </a:r>
            <a:r>
              <a:rPr lang="ru-RU" sz="3100" b="1" dirty="0">
                <a:solidFill>
                  <a:srgbClr val="002060"/>
                </a:solidFill>
              </a:rPr>
              <a:t>побил! Нет ни у одного </a:t>
            </a:r>
            <a:r>
              <a:rPr lang="ru-RU" sz="3100" b="1" dirty="0" smtClean="0">
                <a:solidFill>
                  <a:srgbClr val="002060"/>
                </a:solidFill>
              </a:rPr>
              <a:t/>
            </a:r>
            <a:br>
              <a:rPr lang="ru-RU" sz="3100" b="1" dirty="0" smtClean="0">
                <a:solidFill>
                  <a:srgbClr val="002060"/>
                </a:solidFill>
              </a:rPr>
            </a:br>
            <a:r>
              <a:rPr lang="ru-RU" sz="3100" b="1" dirty="0" smtClean="0">
                <a:solidFill>
                  <a:srgbClr val="002060"/>
                </a:solidFill>
              </a:rPr>
              <a:t>петуха </a:t>
            </a:r>
            <a:r>
              <a:rPr lang="ru-RU" sz="3100" b="1" dirty="0">
                <a:solidFill>
                  <a:srgbClr val="002060"/>
                </a:solidFill>
              </a:rPr>
              <a:t>на свете такой силы!</a:t>
            </a:r>
            <a:br>
              <a:rPr lang="ru-RU" sz="3100" b="1" dirty="0">
                <a:solidFill>
                  <a:srgbClr val="002060"/>
                </a:solidFill>
              </a:rPr>
            </a:br>
            <a:r>
              <a:rPr lang="ru-RU" sz="3100" b="1" dirty="0" smtClean="0">
                <a:solidFill>
                  <a:srgbClr val="002060"/>
                </a:solidFill>
              </a:rPr>
              <a:t>      Не </a:t>
            </a:r>
            <a:r>
              <a:rPr lang="ru-RU" sz="3100" b="1" dirty="0">
                <a:solidFill>
                  <a:srgbClr val="002060"/>
                </a:solidFill>
              </a:rPr>
              <a:t>успел пропеть, </a:t>
            </a:r>
            <a:r>
              <a:rPr lang="ru-RU" sz="3100" b="1" dirty="0" smtClean="0">
                <a:solidFill>
                  <a:srgbClr val="002060"/>
                </a:solidFill>
              </a:rPr>
              <a:t/>
            </a:r>
            <a:br>
              <a:rPr lang="ru-RU" sz="3100" b="1" dirty="0" smtClean="0">
                <a:solidFill>
                  <a:srgbClr val="002060"/>
                </a:solidFill>
              </a:rPr>
            </a:br>
            <a:r>
              <a:rPr lang="ru-RU" sz="3100" b="1" dirty="0" smtClean="0">
                <a:solidFill>
                  <a:srgbClr val="002060"/>
                </a:solidFill>
              </a:rPr>
              <a:t>летит </a:t>
            </a:r>
            <a:r>
              <a:rPr lang="ru-RU" sz="3100" b="1" dirty="0">
                <a:solidFill>
                  <a:srgbClr val="002060"/>
                </a:solidFill>
              </a:rPr>
              <a:t>орёл, </a:t>
            </a:r>
            <a:r>
              <a:rPr lang="ru-RU" sz="3100" b="1" dirty="0" smtClean="0">
                <a:solidFill>
                  <a:srgbClr val="002060"/>
                </a:solidFill>
              </a:rPr>
              <a:t>сбил </a:t>
            </a:r>
            <a:r>
              <a:rPr lang="ru-RU" sz="3100" b="1" dirty="0">
                <a:solidFill>
                  <a:srgbClr val="002060"/>
                </a:solidFill>
              </a:rPr>
              <a:t>петуха, </a:t>
            </a:r>
            <a:r>
              <a:rPr lang="ru-RU" sz="3100" b="1" dirty="0" smtClean="0">
                <a:solidFill>
                  <a:srgbClr val="002060"/>
                </a:solidFill>
              </a:rPr>
              <a:t/>
            </a:r>
            <a:br>
              <a:rPr lang="ru-RU" sz="3100" b="1" dirty="0" smtClean="0">
                <a:solidFill>
                  <a:srgbClr val="002060"/>
                </a:solidFill>
              </a:rPr>
            </a:br>
            <a:r>
              <a:rPr lang="ru-RU" sz="3100" b="1" dirty="0" smtClean="0">
                <a:solidFill>
                  <a:srgbClr val="002060"/>
                </a:solidFill>
              </a:rPr>
              <a:t>схватил </a:t>
            </a:r>
            <a:r>
              <a:rPr lang="ru-RU" sz="3100" b="1" dirty="0">
                <a:solidFill>
                  <a:srgbClr val="002060"/>
                </a:solidFill>
              </a:rPr>
              <a:t>в когти </a:t>
            </a:r>
            <a:r>
              <a:rPr lang="ru-RU" sz="3100" b="1" dirty="0" smtClean="0">
                <a:solidFill>
                  <a:srgbClr val="002060"/>
                </a:solidFill>
              </a:rPr>
              <a:t>и </a:t>
            </a:r>
            <a:r>
              <a:rPr lang="ru-RU" sz="3100" b="1" dirty="0">
                <a:solidFill>
                  <a:srgbClr val="002060"/>
                </a:solidFill>
              </a:rPr>
              <a:t>унёс в своё гнездо</a:t>
            </a:r>
            <a:r>
              <a:rPr lang="ru-RU" sz="1600" dirty="0"/>
              <a:t>…</a:t>
            </a:r>
            <a:br>
              <a:rPr lang="ru-RU" sz="1600" dirty="0"/>
            </a:b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5334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188640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Рамка 7"/>
          <p:cNvSpPr/>
          <p:nvPr/>
        </p:nvSpPr>
        <p:spPr>
          <a:xfrm>
            <a:off x="-13600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3314" name="Picture 2" descr="http://lib.rus.ec/i/15/606815/i_015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1520" y="3494416"/>
            <a:ext cx="3292534" cy="317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8268" y="270892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u="sng" dirty="0">
                <a:solidFill>
                  <a:srgbClr val="002060"/>
                </a:solidFill>
              </a:rPr>
              <a:t>Ёж и уж</a:t>
            </a:r>
            <a:r>
              <a:rPr lang="ru-RU" sz="2800" b="1" dirty="0">
                <a:solidFill>
                  <a:srgbClr val="002060"/>
                </a:solidFill>
              </a:rPr>
              <a:t/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Пришёл раз ёж к ужу и сказал: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– Пусти меня, уж, в своё гнездо на время.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Уж пустил. Только как залез ёж в гнездо, не стало житья ужатам от ежа.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Уж сказал ежу: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– Я пустил тебя только на время, а теперь уходи, </a:t>
            </a:r>
            <a:r>
              <a:rPr lang="ru-RU" sz="2800" b="1" dirty="0" smtClean="0">
                <a:solidFill>
                  <a:srgbClr val="002060"/>
                </a:solidFill>
              </a:rPr>
              <a:t>                 ужата </a:t>
            </a:r>
            <a:r>
              <a:rPr lang="ru-RU" sz="2800" b="1" dirty="0">
                <a:solidFill>
                  <a:srgbClr val="002060"/>
                </a:solidFill>
              </a:rPr>
              <a:t>мои все колются о твои </a:t>
            </a:r>
            <a:r>
              <a:rPr lang="ru-RU" sz="2800" b="1" dirty="0" smtClean="0">
                <a:solidFill>
                  <a:srgbClr val="002060"/>
                </a:solidFill>
              </a:rPr>
              <a:t/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иглы</a:t>
            </a:r>
            <a:r>
              <a:rPr lang="ru-RU" sz="2800" b="1" dirty="0">
                <a:solidFill>
                  <a:srgbClr val="002060"/>
                </a:solidFill>
              </a:rPr>
              <a:t>, и им больно.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Ёж сказал: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                                   –</a:t>
            </a:r>
            <a:r>
              <a:rPr lang="ru-RU" sz="2800" b="1" dirty="0">
                <a:solidFill>
                  <a:srgbClr val="002060"/>
                </a:solidFill>
              </a:rPr>
              <a:t> Тот уходи, кому больно, а мне и так хорошо.</a:t>
            </a:r>
            <a:br>
              <a:rPr lang="ru-RU" sz="2800" b="1" dirty="0">
                <a:solidFill>
                  <a:srgbClr val="002060"/>
                </a:solidFill>
              </a:rPr>
            </a:b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62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188640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Рамка 7"/>
          <p:cNvSpPr/>
          <p:nvPr/>
        </p:nvSpPr>
        <p:spPr>
          <a:xfrm>
            <a:off x="-13600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4338" name="Picture 2" descr="http://lib.rus.ec/i/15/606815/i_018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00" y="3461958"/>
            <a:ext cx="3908673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99" y="16288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2500" b="1" dirty="0" smtClean="0">
                <a:solidFill>
                  <a:srgbClr val="002060"/>
                </a:solidFill>
              </a:rPr>
              <a:t>                           </a:t>
            </a:r>
            <a:r>
              <a:rPr lang="ru-RU" sz="2500" b="1" u="sng" dirty="0" smtClean="0">
                <a:solidFill>
                  <a:srgbClr val="002060"/>
                </a:solidFill>
              </a:rPr>
              <a:t>Кошка </a:t>
            </a:r>
            <a:r>
              <a:rPr lang="ru-RU" sz="2500" b="1" u="sng" dirty="0">
                <a:solidFill>
                  <a:srgbClr val="002060"/>
                </a:solidFill>
              </a:rPr>
              <a:t>и лисица</a:t>
            </a:r>
            <a:r>
              <a:rPr lang="ru-RU" sz="2500" b="1" dirty="0">
                <a:solidFill>
                  <a:srgbClr val="002060"/>
                </a:solidFill>
              </a:rPr>
              <a:t/>
            </a:r>
            <a:br>
              <a:rPr lang="ru-RU" sz="2500" b="1" dirty="0">
                <a:solidFill>
                  <a:srgbClr val="002060"/>
                </a:solidFill>
              </a:rPr>
            </a:br>
            <a:r>
              <a:rPr lang="ru-RU" sz="2500" b="1" dirty="0">
                <a:solidFill>
                  <a:srgbClr val="002060"/>
                </a:solidFill>
              </a:rPr>
              <a:t>Разговорилась кошка с лисицею, как от собак отделываться. Кошка говорит:</a:t>
            </a:r>
            <a:br>
              <a:rPr lang="ru-RU" sz="2500" b="1" dirty="0">
                <a:solidFill>
                  <a:srgbClr val="002060"/>
                </a:solidFill>
              </a:rPr>
            </a:br>
            <a:r>
              <a:rPr lang="ru-RU" sz="2500" b="1" dirty="0">
                <a:solidFill>
                  <a:srgbClr val="002060"/>
                </a:solidFill>
              </a:rPr>
              <a:t>– Я собак не боюсь, потому что у меня от них уловка есть.</a:t>
            </a:r>
            <a:br>
              <a:rPr lang="ru-RU" sz="2500" b="1" dirty="0">
                <a:solidFill>
                  <a:srgbClr val="002060"/>
                </a:solidFill>
              </a:rPr>
            </a:br>
            <a:r>
              <a:rPr lang="ru-RU" sz="2500" b="1" dirty="0">
                <a:solidFill>
                  <a:srgbClr val="002060"/>
                </a:solidFill>
              </a:rPr>
              <a:t>А лисица говорит:</a:t>
            </a:r>
            <a:br>
              <a:rPr lang="ru-RU" sz="2500" b="1" dirty="0">
                <a:solidFill>
                  <a:srgbClr val="002060"/>
                </a:solidFill>
              </a:rPr>
            </a:br>
            <a:r>
              <a:rPr lang="ru-RU" sz="2500" b="1" dirty="0">
                <a:solidFill>
                  <a:srgbClr val="002060"/>
                </a:solidFill>
              </a:rPr>
              <a:t>– Как можно с одной уловкой отделаться от собак! У меня так семьдесят семь уловок и семьдесят семь увёрток есть!</a:t>
            </a:r>
            <a:br>
              <a:rPr lang="ru-RU" sz="2500" b="1" dirty="0">
                <a:solidFill>
                  <a:srgbClr val="002060"/>
                </a:solidFill>
              </a:rPr>
            </a:br>
            <a:endParaRPr lang="en-US" sz="2500" b="1" dirty="0">
              <a:solidFill>
                <a:srgbClr val="002060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idx="1"/>
          </p:nvPr>
        </p:nvSpPr>
        <p:spPr>
          <a:xfrm>
            <a:off x="3871527" y="3422894"/>
            <a:ext cx="5092961" cy="4525963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</a:t>
            </a:r>
            <a:r>
              <a:rPr lang="ru-RU" sz="2500" b="1" dirty="0" smtClean="0">
                <a:solidFill>
                  <a:srgbClr val="002060"/>
                </a:solidFill>
              </a:rPr>
              <a:t>Пока </a:t>
            </a:r>
            <a:r>
              <a:rPr lang="ru-RU" sz="2500" b="1" dirty="0">
                <a:solidFill>
                  <a:srgbClr val="002060"/>
                </a:solidFill>
              </a:rPr>
              <a:t>они говорили, наехали охотники   и набежали собаки. У кошки одна уловка, она вскочила на дерево, и собаки не поймали её, а лисица начала свои увёртки делать, да не увернулась, собаки поймали её.</a:t>
            </a:r>
            <a:br>
              <a:rPr lang="ru-RU" sz="2500" b="1" dirty="0">
                <a:solidFill>
                  <a:srgbClr val="002060"/>
                </a:solidFill>
              </a:rPr>
            </a:b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63677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78"/>
          <a:stretch/>
        </p:blipFill>
        <p:spPr bwMode="auto">
          <a:xfrm>
            <a:off x="10268" y="-12212"/>
            <a:ext cx="9157600" cy="68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188640"/>
            <a:ext cx="8712968" cy="6480720"/>
          </a:xfrm>
          <a:prstGeom prst="rect">
            <a:avLst/>
          </a:prstGeom>
          <a:solidFill>
            <a:schemeClr val="bg1">
              <a:alpha val="56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Рамка 7"/>
          <p:cNvSpPr/>
          <p:nvPr/>
        </p:nvSpPr>
        <p:spPr>
          <a:xfrm>
            <a:off x="-13600" y="0"/>
            <a:ext cx="9157600" cy="6858000"/>
          </a:xfrm>
          <a:prstGeom prst="frame">
            <a:avLst>
              <a:gd name="adj1" fmla="val 2385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5362" name="Picture 2" descr="http://lib.rus.ec/i/15/606815/i_02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877" y="3598608"/>
            <a:ext cx="4863506" cy="306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1565867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u="sng" dirty="0">
                <a:solidFill>
                  <a:srgbClr val="002060"/>
                </a:solidFill>
              </a:rPr>
              <a:t>Мыши и кот</a:t>
            </a:r>
            <a:r>
              <a:rPr lang="ru-RU" sz="2400" b="1" dirty="0">
                <a:solidFill>
                  <a:srgbClr val="002060"/>
                </a:solidFill>
              </a:rPr>
              <a:t/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Стало мышам плохо жить от кота. Что ни день, то двух-трёх заест. Сошлись раз мыши и стали судить, как бы им от кота спастись. Судили, судили, ничего не могли придумать.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Вот одна мышка говорит: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– Я вам скажу, как нам от кота спастись. Ведь мы потому и гибнем, что не знаем, когда он к нам придёт. Надо коту на шею звонок надеть, чтобы он гремел. Тогда всякий раз, как он будет от нас близко, нам слышно станет, и мы уйдём.</a:t>
            </a:r>
            <a:br>
              <a:rPr lang="ru-RU" sz="2400" b="1" dirty="0">
                <a:solidFill>
                  <a:srgbClr val="002060"/>
                </a:solidFill>
              </a:rPr>
            </a:b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1520" y="3598608"/>
            <a:ext cx="4313680" cy="28803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002060"/>
                </a:solidFill>
              </a:rPr>
              <a:t/>
            </a:r>
            <a:br>
              <a:rPr lang="ru-RU" sz="2400" b="1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– Это бы хорошо, – сказала старая мышь, – да надо кому-то звонок на кота надеть. Вздумала ты хорошо, а вот навяжи-ка звонок коту на шею, тогда мы тебе спасибо скажем.</a:t>
            </a:r>
            <a:br>
              <a:rPr lang="ru-RU" sz="2400" b="1" dirty="0" smtClean="0">
                <a:solidFill>
                  <a:srgbClr val="002060"/>
                </a:solidFill>
              </a:rPr>
            </a:br>
            <a:endParaRPr lang="en-US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9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>
                <a:hlinkClick r:id="rId2"/>
              </a:rPr>
              <a:t>http://lib.rus.ec/b/606815/read</a:t>
            </a:r>
            <a:endParaRPr lang="ru-RU" sz="1600" dirty="0" smtClean="0"/>
          </a:p>
          <a:p>
            <a:r>
              <a:rPr lang="ru-RU" sz="1600" smtClean="0"/>
              <a:t>Клетка </a:t>
            </a:r>
            <a:r>
              <a:rPr lang="ru-RU" sz="1600" dirty="0" smtClean="0"/>
              <a:t>наискосок </a:t>
            </a:r>
            <a:r>
              <a:rPr lang="en-US" sz="1600" dirty="0" smtClean="0">
                <a:hlinkClick r:id="rId3"/>
              </a:rPr>
              <a:t>http://media.log-in.ru/i/opticbigchk3.jpg</a:t>
            </a:r>
            <a:endParaRPr lang="ru-RU" sz="1600" dirty="0" smtClean="0"/>
          </a:p>
          <a:p>
            <a:r>
              <a:rPr lang="ru-RU" sz="1600" dirty="0" smtClean="0"/>
              <a:t>  </a:t>
            </a:r>
          </a:p>
          <a:p>
            <a:endParaRPr lang="ru-RU" sz="16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39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187</Words>
  <Application>Microsoft Office PowerPoint</Application>
  <PresentationFormat>Экран (4:3)</PresentationFormat>
  <Paragraphs>29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Плохая игра У Пети и Вани шла игра вот так:  они, будто овцы,  били друг  друга лоб о лоб. Игра была плоха: у Вани стала  шишка  на лбу, а у Пети  шишка на глазу. </vt:lpstr>
      <vt:lpstr>Презентация PowerPoint</vt:lpstr>
      <vt:lpstr>Обезьяна и горох Обезьяна несла две полные горсти гороху. Выскочила одна горошинка; обезьяна хотела поднять и просыпала двадцать горошинок. Она бросилась поднимать и просыпала все. Тогда она рассердилась, разметала весь горох и убежала. </vt:lpstr>
      <vt:lpstr>Галка и кувшин Хотела галка пить. На дворе стоял кувшин с водой, а в кувшине была вода только на дне. Галке нельзя было достать. Она стала кидать в кувшин камушки и столько набросала, что вода стала выше и можно было пить. </vt:lpstr>
      <vt:lpstr>Черепаха и орёл Черепаха просила орла, чтобы научил её летать. Орёл не советовал, потому что ей не пристало; а она всё просила. Орёл взял её в когти, поднял вверх и пустил; она упала на камни и разбилась.  </vt:lpstr>
      <vt:lpstr>Муравей и голубка Муравей спустился к ручью: захотел напиться. Волна захлестнула его и чуть не потопила. Голубка несла ветку. Она увидала – муравей тонет, и бросила ему ветку в ручей. Муравей сел на ветку и спасся. Потом охотник расставил сеть на голубку и хотел захлопнуть. Муравей подполз к охотнику и укусил его за ногу. Охотник охнул и уронил сеть. Голубка вспорхнула и улетела. </vt:lpstr>
      <vt:lpstr>                          Ягнята и волк Овцы ходили под лесом. Два ягнёнка отошли от стада. Старая овца сказала: – Не шалите, ягнята, недолго до беды. А волк стоял за кустом и сказал: – Неправда, ягнята, овца стара, у ней ноги не ходят, так ей завидно. Бегайте одни по всему полю. . </vt:lpstr>
      <vt:lpstr>Мужик и кошка          Стало у мужика много мышей. Он взял в дом кошку, чтобы она ловила мышей, а кошка думала, что её затем взяли, чтобы она сама стала жирной. Кошка и стала есть кости и молоко и стала жирна и гладка. И не стала больше кошка мышей ловить.     Она думала: «Пока я была худа и шершава, я боялась, чтобы меня не прогнали, а теперь я стала гладка и красива, и мужик не прогонит меня. Другую кошку он не скоро справит, как меня».  </vt:lpstr>
      <vt:lpstr>                            Зайцы и лягушки Сошлись раз зайцы и стали плакаться на свою жизнь: – И от людей, и от собак, и от орлов, и от прочих зверей погибаем. Уж лучше разом умереть, чем в страхе жить и мучиться. Давайте утопимся!  И поскакали зайцы в озеро топиться. Лягушки услыхали зайцев и забултыхали в воду. Один заяц и говорит: </vt:lpstr>
      <vt:lpstr>                                          Лев и мышь Лев спал. Мышь пробежала ему по телу. Он проснулся и поймал её. Мышь стала просить, чтобы он пустил её; она сказала: – Если ты меня пустишь, и я тебе добро сделаю. Лев засмеялся, что мышь обещает ему добро сделать, и пустил её. Потом охотники поймали льва и привязали верёвкой к дереву. Мышь услыхала львиный рёв, прибежала, перегрызла верёвку и сказала: </vt:lpstr>
      <vt:lpstr>Мышь, петух и кот Мышка вышла гулять.  Ходила по двору и пришла  опять к матери.                      – Ну, матушка, я двух зверей видела.                       Один страшный, а другой добрый. Мать спросила: – Скажи, какие это звери? Мышка сказала: – Один страшный, ходит по двору вот этак, ноги у него чёрные, хохол красный, глаза навыкате, а нос крючком. Когда я мимо шла, он открыл пасть, ногу поднял и стал кричать так громко, что я от страха не знала, куда уйти. </vt:lpstr>
      <vt:lpstr>Это петух, – сказала старая мышь. – Он зла никому не делает, его не бойся. Ну, а другой зверь? – Другой лежал на солнышке и грелся. Шейка у него белая, ножки серые, гладкие. Сам лижет свою белую грудку и хвостиком чуть движет, на меня глядит. Старая мышь сказала: – Дура ты, дура. Ведь это сам кот. </vt:lpstr>
      <vt:lpstr>                           Два петуха и орёл      Дрались два петуха у навозной кучи. У одного петуха было силы больше. Он забил другого и прогнал от навозной кучи.      Все куры сошлись вокруг петуха и стали хвалить его. Петух хотел, чтобы и на другом дворе узнали про его силу и славу. Он взлетел на сарай, забил крылами и запел громко: – Смотрите все на меня, я  петуха побил! Нет ни у одного  петуха на свете такой силы!       Не успел пропеть,  летит орёл, сбил петуха,  схватил в когти и унёс в своё гнездо… </vt:lpstr>
      <vt:lpstr>Ёж и уж Пришёл раз ёж к ужу и сказал: – Пусти меня, уж, в своё гнездо на время. Уж пустил. Только как залез ёж в гнездо, не стало житья ужатам от ежа. Уж сказал ежу: – Я пустил тебя только на время, а теперь уходи,                  ужата мои все колются о твои  иглы, и им больно. Ёж сказал:                                    – Тот уходи, кому больно, а мне и так хорошо. </vt:lpstr>
      <vt:lpstr>                           Кошка и лисица Разговорилась кошка с лисицею, как от собак отделываться. Кошка говорит: – Я собак не боюсь, потому что у меня от них уловка есть. А лисица говорит: – Как можно с одной уловкой отделаться от собак! У меня так семьдесят семь уловок и семьдесят семь увёрток есть! </vt:lpstr>
      <vt:lpstr>Мыши и кот Стало мышам плохо жить от кота. Что ни день, то двух-трёх заест. Сошлись раз мыши и стали судить, как бы им от кота спастись. Судили, судили, ничего не могли придумать. Вот одна мышка говорит: – Я вам скажу, как нам от кота спастись. Ведь мы потому и гибнем, что не знаем, когда он к нам придёт. Надо коту на шею звонок надеть, чтобы он гремел. Тогда всякий раз, как он будет от нас близко, нам слышно станет, и мы уйдём. 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55</cp:revision>
  <dcterms:created xsi:type="dcterms:W3CDTF">2017-03-22T10:52:08Z</dcterms:created>
  <dcterms:modified xsi:type="dcterms:W3CDTF">2017-03-23T06:16:54Z</dcterms:modified>
</cp:coreProperties>
</file>