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57" r:id="rId4"/>
    <p:sldId id="258" r:id="rId5"/>
    <p:sldId id="259" r:id="rId6"/>
    <p:sldId id="265" r:id="rId7"/>
    <p:sldId id="266" r:id="rId8"/>
    <p:sldId id="278" r:id="rId9"/>
    <p:sldId id="279" r:id="rId10"/>
    <p:sldId id="280" r:id="rId11"/>
    <p:sldId id="281" r:id="rId12"/>
    <p:sldId id="260" r:id="rId13"/>
    <p:sldId id="261" r:id="rId14"/>
    <p:sldId id="262" r:id="rId15"/>
    <p:sldId id="263" r:id="rId16"/>
    <p:sldId id="264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4" autoAdjust="0"/>
    <p:restoredTop sz="94660"/>
  </p:normalViewPr>
  <p:slideViewPr>
    <p:cSldViewPr>
      <p:cViewPr varScale="1">
        <p:scale>
          <a:sx n="104" d="100"/>
          <a:sy n="104" d="100"/>
        </p:scale>
        <p:origin x="-1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4A97DC6-64A5-4E78-A2F1-8FDECACB42EF}" type="datetimeFigureOut">
              <a:rPr lang="ru-RU" smtClean="0"/>
              <a:pPr/>
              <a:t>23.03.2017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82EDAF-26F4-417D-83C1-D948447EFF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97DC6-64A5-4E78-A2F1-8FDECACB42EF}" type="datetimeFigureOut">
              <a:rPr lang="ru-RU" smtClean="0"/>
              <a:pPr/>
              <a:t>23.03.2017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A82EDAF-26F4-417D-83C1-D948447EFF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97DC6-64A5-4E78-A2F1-8FDECACB42EF}" type="datetimeFigureOut">
              <a:rPr lang="ru-RU" smtClean="0"/>
              <a:pPr/>
              <a:t>23.03.2017</a:t>
            </a:fld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A82EDAF-26F4-417D-83C1-D948447EFF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4A97DC6-64A5-4E78-A2F1-8FDECACB42EF}" type="datetimeFigureOut">
              <a:rPr lang="ru-RU" smtClean="0"/>
              <a:pPr/>
              <a:t>23.03.2017</a:t>
            </a:fld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A82EDAF-26F4-417D-83C1-D948447EFF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4A97DC6-64A5-4E78-A2F1-8FDECACB42EF}" type="datetimeFigureOut">
              <a:rPr lang="ru-RU" smtClean="0"/>
              <a:pPr/>
              <a:t>23.03.2017</a:t>
            </a:fld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A82EDAF-26F4-417D-83C1-D948447EFF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97DC6-64A5-4E78-A2F1-8FDECACB42EF}" type="datetimeFigureOut">
              <a:rPr lang="ru-RU" smtClean="0"/>
              <a:pPr/>
              <a:t>23.03.2017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A82EDAF-26F4-417D-83C1-D948447EFF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97DC6-64A5-4E78-A2F1-8FDECACB42EF}" type="datetimeFigureOut">
              <a:rPr lang="ru-RU" smtClean="0"/>
              <a:pPr/>
              <a:t>23.03.2017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82EDAF-26F4-417D-83C1-D948447EFF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97DC6-64A5-4E78-A2F1-8FDECACB42EF}" type="datetimeFigureOut">
              <a:rPr lang="ru-RU" smtClean="0"/>
              <a:pPr/>
              <a:t>23.03.2017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A82EDAF-26F4-417D-83C1-D948447EFF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4A97DC6-64A5-4E78-A2F1-8FDECACB42EF}" type="datetimeFigureOut">
              <a:rPr lang="ru-RU" smtClean="0"/>
              <a:pPr/>
              <a:t>23.03.2017</a:t>
            </a:fld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A82EDAF-26F4-417D-83C1-D948447EFF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97DC6-64A5-4E78-A2F1-8FDECACB42EF}" type="datetimeFigureOut">
              <a:rPr lang="ru-RU" smtClean="0"/>
              <a:pPr/>
              <a:t>23.03.2017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2EDAF-26F4-417D-83C1-D948447EFF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4A97DC6-64A5-4E78-A2F1-8FDECACB42EF}" type="datetimeFigureOut">
              <a:rPr lang="ru-RU" smtClean="0"/>
              <a:pPr/>
              <a:t>23.03.2017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A82EDAF-26F4-417D-83C1-D948447EFF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4A97DC6-64A5-4E78-A2F1-8FDECACB42EF}" type="datetimeFigureOut">
              <a:rPr lang="ru-RU" smtClean="0"/>
              <a:pPr/>
              <a:t>23.03.2017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A82EDAF-26F4-417D-83C1-D948447EFF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knigukupi.ru/info-36219.php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15.xml"/><Relationship Id="rId4" Type="http://schemas.openxmlformats.org/officeDocument/2006/relationships/slide" Target="slide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18.xml"/><Relationship Id="rId7" Type="http://schemas.openxmlformats.org/officeDocument/2006/relationships/slide" Target="slide22.xml"/><Relationship Id="rId12" Type="http://schemas.openxmlformats.org/officeDocument/2006/relationships/hyperlink" Target="http://knigukupi.ru/info-36123.php" TargetMode="Externa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11" Type="http://schemas.openxmlformats.org/officeDocument/2006/relationships/slide" Target="slide26.xml"/><Relationship Id="rId5" Type="http://schemas.openxmlformats.org/officeDocument/2006/relationships/slide" Target="slide20.xml"/><Relationship Id="rId10" Type="http://schemas.openxmlformats.org/officeDocument/2006/relationships/slide" Target="slide25.xml"/><Relationship Id="rId4" Type="http://schemas.openxmlformats.org/officeDocument/2006/relationships/slide" Target="slide19.xml"/><Relationship Id="rId9" Type="http://schemas.openxmlformats.org/officeDocument/2006/relationships/slide" Target="slide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357166"/>
            <a:ext cx="7500990" cy="3429024"/>
          </a:xfrm>
        </p:spPr>
        <p:txBody>
          <a:bodyPr>
            <a:normAutofit/>
          </a:bodyPr>
          <a:lstStyle/>
          <a:p>
            <a:r>
              <a:rPr lang="ru-RU" dirty="0" smtClean="0"/>
              <a:t>Проект на тему</a:t>
            </a:r>
            <a:br>
              <a:rPr lang="ru-RU" dirty="0" smtClean="0"/>
            </a:br>
            <a:r>
              <a:rPr lang="en-US" dirty="0" smtClean="0"/>
              <a:t>“</a:t>
            </a:r>
            <a:r>
              <a:rPr lang="ru-RU" dirty="0" err="1" smtClean="0"/>
              <a:t>КУЛЬтура</a:t>
            </a:r>
            <a:r>
              <a:rPr lang="ru-RU" dirty="0" smtClean="0"/>
              <a:t> и этикет речи</a:t>
            </a:r>
            <a:r>
              <a:rPr lang="en-US" dirty="0" smtClean="0"/>
              <a:t>”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6072206"/>
            <a:ext cx="6562724" cy="592193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Автор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Капанадзе</a:t>
            </a:r>
            <a:r>
              <a:rPr lang="ru-RU" dirty="0" smtClean="0"/>
              <a:t> </a:t>
            </a:r>
            <a:r>
              <a:rPr lang="ru-RU" dirty="0" smtClean="0"/>
              <a:t>Александр  </a:t>
            </a:r>
            <a:r>
              <a:rPr lang="ru-RU" dirty="0" smtClean="0"/>
              <a:t>9Е</a:t>
            </a:r>
          </a:p>
          <a:p>
            <a:r>
              <a:rPr lang="ru-RU" dirty="0" err="1" smtClean="0"/>
              <a:t>Супервайзер</a:t>
            </a:r>
            <a:r>
              <a:rPr lang="ru-RU" dirty="0" smtClean="0"/>
              <a:t> </a:t>
            </a:r>
            <a:r>
              <a:rPr lang="en-US" dirty="0" smtClean="0"/>
              <a:t>:</a:t>
            </a:r>
            <a:r>
              <a:rPr lang="ru-RU" dirty="0" smtClean="0"/>
              <a:t> Назарова Валентина Ивановна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Формулы обращения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Если в начале века универсальными способами обращения были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гражданин и гражданка</a:t>
            </a:r>
            <a:r>
              <a:rPr lang="ru-RU" dirty="0" smtClean="0"/>
              <a:t>, то во второй половине 20-го века большое распространение получили диалектные южные формы обращения по признаку пола –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женщина, мужчина</a:t>
            </a:r>
            <a:r>
              <a:rPr lang="ru-RU" dirty="0" smtClean="0"/>
              <a:t>. В последнее время нередко в непринуждённой разговорной речи, при обращении к незнакомой женщине употребляется слово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дама</a:t>
            </a:r>
            <a:r>
              <a:rPr lang="ru-RU" dirty="0" smtClean="0"/>
              <a:t>, однако при обращении к мужчине слово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господин</a:t>
            </a:r>
            <a:r>
              <a:rPr lang="ru-RU" dirty="0" smtClean="0"/>
              <a:t> используется только в официальной, полуофициальной, клубной обстановке.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43510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  <a:r>
              <a:rPr lang="ru-RU" dirty="0" smtClean="0">
                <a:solidFill>
                  <a:schemeClr val="accent2"/>
                </a:solidFill>
              </a:rPr>
              <a:t>Хорошие манеры </a:t>
            </a:r>
            <a:r>
              <a:rPr lang="ru-RU" dirty="0" smtClean="0"/>
              <a:t>– один из важнейших показателей воспитанного, культурного человека. Знание и соблюдение норм этикета позволяет уверенно и свободно чувствовать себя в любом обществе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Этикет</a:t>
            </a:r>
            <a:r>
              <a:rPr lang="ru-RU" dirty="0" smtClean="0"/>
              <a:t> (от </a:t>
            </a:r>
            <a:r>
              <a:rPr lang="ru-RU" dirty="0" err="1" smtClean="0"/>
              <a:t>франц.etiquette</a:t>
            </a:r>
            <a:r>
              <a:rPr lang="ru-RU" dirty="0" smtClean="0"/>
              <a:t> – </a:t>
            </a:r>
            <a:r>
              <a:rPr lang="ru-RU" dirty="0" err="1" smtClean="0"/>
              <a:t>ярлык,этикетка</a:t>
            </a:r>
            <a:r>
              <a:rPr lang="ru-RU" dirty="0" smtClean="0"/>
              <a:t>)-совокупность правил поведения, касающихся внешнего проявления отношения к людям (обхождение с окружающими, формы общения, манеры и одежда)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Этика речевого общения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4745170" cy="52578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Речевая этика – это правила должного речевого поведения, основанные на нормах морали, национально – культурных традициях. Этика речевого общения начинается с соблюдения условий успешного речевого общения: с доброжелательного отношения к адресату, демонстрации заинтересованности в разговоре, «понимающего понимания» - настроенности на мир собеседника, искреннего выражения своего мнения, сочувственного внимания.</a:t>
            </a:r>
            <a:endParaRPr lang="ru-RU" dirty="0"/>
          </a:p>
        </p:txBody>
      </p:sp>
      <p:pic>
        <p:nvPicPr>
          <p:cNvPr id="6" name="Рисунок 5" descr="слайд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67246" y="1500174"/>
            <a:ext cx="4476754" cy="31432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29058" y="5657671"/>
            <a:ext cx="5000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3"/>
              </a:rPr>
              <a:t/>
            </a:r>
            <a:br>
              <a:rPr lang="ru-RU" dirty="0" smtClean="0">
                <a:hlinkClick r:id="rId3"/>
              </a:rPr>
            </a:br>
            <a:r>
              <a:rPr lang="ru-RU" dirty="0" smtClean="0">
                <a:hlinkClick r:id="rId3"/>
              </a:rPr>
              <a:t>Все про этикет. Полный свод правил светского и делового общения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Татьяна Белоусова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Речевой этикет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85924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Речевой этикет </a:t>
            </a:r>
            <a:r>
              <a:rPr lang="ru-RU" dirty="0" smtClean="0"/>
              <a:t>- это система правил речевого поведения и устойчивых формул вежливого общения.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3071810"/>
            <a:ext cx="75009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2000" dirty="0"/>
              <a:t>Речевой этикет имеет национальную специфику. В российском обществе особую ценность представляют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1214414" y="4143380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1214414" y="4643446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1214414" y="5072074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1214414" y="5500702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1214414" y="6000768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500166" y="4000504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2" action="ppaction://hlinksldjump"/>
              </a:rPr>
              <a:t>тактичность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500166" y="4572008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3" action="ppaction://hlinksldjump"/>
              </a:rPr>
              <a:t>предупредительность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500166" y="5000636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терпимость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500166" y="5429264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5" action="ppaction://hlinksldjump"/>
              </a:rPr>
              <a:t>доброжелательность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428728" y="5929330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6" action="ppaction://hlinksldjump"/>
              </a:rPr>
              <a:t>выдержанность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Соблюдение паритетности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Главный этический принцип речевого общения – 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соблюдение паритетности </a:t>
            </a:r>
            <a:r>
              <a:rPr lang="ru-RU" dirty="0" smtClean="0"/>
              <a:t>– находит своё выражение, начиная с приветствия и кончая прощанием, на всем протяжении разговора.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2714612" y="500042"/>
            <a:ext cx="2428860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715008" y="500042"/>
            <a:ext cx="2428860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500042"/>
            <a:ext cx="2428860" cy="7143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571480"/>
            <a:ext cx="3102096" cy="35719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Начальные формулы общения</a:t>
            </a:r>
            <a:endParaRPr lang="ru-RU" sz="1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714356"/>
            <a:ext cx="1702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Основная часть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57884" y="642918"/>
            <a:ext cx="3056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Конец общения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2500306"/>
            <a:ext cx="1928826" cy="3214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Формулы </a:t>
            </a:r>
            <a:r>
              <a:rPr lang="ru-RU" dirty="0" smtClean="0">
                <a:hlinkClick r:id="rId2" action="ppaction://hlinksldjump"/>
              </a:rPr>
              <a:t>представления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 smtClean="0">
                <a:hlinkClick r:id="rId3" action="ppaction://hlinksldjump"/>
              </a:rPr>
              <a:t>правила</a:t>
            </a:r>
            <a:r>
              <a:rPr lang="ru-RU" dirty="0" smtClean="0"/>
              <a:t>) , официального  и неофициального </a:t>
            </a:r>
          </a:p>
          <a:p>
            <a:pPr algn="ctr"/>
            <a:r>
              <a:rPr lang="ru-RU" dirty="0" smtClean="0">
                <a:hlinkClick r:id="rId4" action="ppaction://hlinksldjump"/>
              </a:rPr>
              <a:t>приветствия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 smtClean="0">
                <a:hlinkClick r:id="rId5" action="ppaction://hlinksldjump"/>
              </a:rPr>
              <a:t>правила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86116" y="2428868"/>
            <a:ext cx="1785950" cy="3429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Формулы пожелания , </a:t>
            </a:r>
            <a:r>
              <a:rPr lang="ru-RU" dirty="0" smtClean="0">
                <a:hlinkClick r:id="rId6" action="ppaction://hlinksldjump"/>
              </a:rPr>
              <a:t>приглашения</a:t>
            </a:r>
            <a:r>
              <a:rPr lang="ru-RU" dirty="0" smtClean="0"/>
              <a:t> ,</a:t>
            </a:r>
            <a:br>
              <a:rPr lang="ru-RU" dirty="0" smtClean="0"/>
            </a:br>
            <a:r>
              <a:rPr lang="ru-RU" dirty="0" smtClean="0">
                <a:hlinkClick r:id="rId7" action="ppaction://hlinksldjump"/>
              </a:rPr>
              <a:t>поздравления</a:t>
            </a:r>
            <a:r>
              <a:rPr lang="ru-RU" dirty="0" smtClean="0"/>
              <a:t> ,</a:t>
            </a:r>
          </a:p>
          <a:p>
            <a:pPr algn="ctr"/>
            <a:r>
              <a:rPr lang="ru-RU" dirty="0">
                <a:hlinkClick r:id="rId8" action="ppaction://hlinksldjump"/>
              </a:rPr>
              <a:t>п</a:t>
            </a:r>
            <a:r>
              <a:rPr lang="ru-RU" dirty="0" smtClean="0">
                <a:hlinkClick r:id="rId8" action="ppaction://hlinksldjump"/>
              </a:rPr>
              <a:t>росьбы</a:t>
            </a:r>
            <a:r>
              <a:rPr lang="ru-RU" dirty="0" smtClean="0"/>
              <a:t>,</a:t>
            </a:r>
          </a:p>
          <a:p>
            <a:pPr algn="ctr"/>
            <a:r>
              <a:rPr lang="ru-RU" dirty="0">
                <a:hlinkClick r:id="rId9" action="ppaction://hlinksldjump"/>
              </a:rPr>
              <a:t>с</a:t>
            </a:r>
            <a:r>
              <a:rPr lang="ru-RU" dirty="0" smtClean="0">
                <a:hlinkClick r:id="rId9" action="ppaction://hlinksldjump"/>
              </a:rPr>
              <a:t>оветы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/>
              <a:t>рекомендации ,</a:t>
            </a:r>
            <a:br>
              <a:rPr lang="ru-RU" dirty="0" smtClean="0"/>
            </a:br>
            <a:r>
              <a:rPr lang="ru-RU" dirty="0" smtClean="0">
                <a:hlinkClick r:id="rId10" action="ppaction://hlinksldjump"/>
              </a:rPr>
              <a:t>отказ</a:t>
            </a: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15074" y="2428868"/>
            <a:ext cx="1785950" cy="3429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Формулы </a:t>
            </a:r>
            <a:r>
              <a:rPr lang="ru-RU" dirty="0" smtClean="0">
                <a:hlinkClick r:id="rId11" action="ppaction://hlinksldjump"/>
              </a:rPr>
              <a:t>прощания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 </a:t>
            </a:r>
            <a:r>
              <a:rPr lang="ru-RU" dirty="0" smtClean="0">
                <a:hlinkClick r:id="rId12"/>
              </a:rPr>
              <a:t>Светский этикет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Дон Брайан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Уважительное отношение</a:t>
            </a:r>
            <a:br>
              <a:rPr lang="ru-RU" dirty="0" smtClean="0"/>
            </a:br>
            <a:r>
              <a:rPr lang="ru-RU" dirty="0" smtClean="0"/>
              <a:t> к участникам разговора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 традициях русского речевого этикета запрещается о присутствующих говорить в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третьем лице </a:t>
            </a:r>
            <a:r>
              <a:rPr lang="ru-RU" dirty="0" smtClean="0"/>
              <a:t>(он, она, они), таким образом, все присутствующие оказываются в одном «наблюдаемом» </a:t>
            </a:r>
            <a:r>
              <a:rPr lang="ru-RU" dirty="0" err="1" smtClean="0"/>
              <a:t>дейктическом</a:t>
            </a:r>
            <a:r>
              <a:rPr lang="ru-RU" dirty="0" smtClean="0"/>
              <a:t> пространстве речевой ситуации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« Я – Ты (Вы) – Здесь – Сейчас».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 русском языке широко распространено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 Вы </a:t>
            </a:r>
            <a:r>
              <a:rPr lang="ru-RU" dirty="0" smtClean="0"/>
              <a:t>в неофициальной речи. Поверхностное знакомство в одних случаях и неблизкие длительные отношения старых знакомых в других показываются употреблением вежливого «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Вы</a:t>
            </a:r>
            <a:r>
              <a:rPr lang="ru-RU" dirty="0" smtClean="0"/>
              <a:t>». Кроме того,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Вы</a:t>
            </a:r>
            <a:r>
              <a:rPr lang="ru-RU" dirty="0" smtClean="0"/>
              <a:t>  свидетельствует об уважении участников диалога; так,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Вы</a:t>
            </a:r>
            <a:r>
              <a:rPr lang="ru-RU" dirty="0" smtClean="0"/>
              <a:t>  характерно для давних подруг, питающие друг к другу глубокие чувства уважения и преданности. Чаще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Вы</a:t>
            </a:r>
            <a:r>
              <a:rPr lang="ru-RU" dirty="0" smtClean="0"/>
              <a:t>  при длительном знакомстве или дружеских отношениях наблюдается среди женщин.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677043" y="6211669"/>
            <a:ext cx="2466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Энциклопедия этикета </a:t>
            </a:r>
          </a:p>
          <a:p>
            <a:r>
              <a:rPr lang="ru-RU" dirty="0" smtClean="0"/>
              <a:t>Иван Панкеев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Мужчины разных социальных слоёв чаще склоны к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Ты</a:t>
            </a:r>
            <a:r>
              <a:rPr lang="ru-RU" dirty="0" smtClean="0"/>
              <a:t>. Среди необразованных и малокультурных мужчин .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Ты</a:t>
            </a:r>
            <a:r>
              <a:rPr lang="ru-RU" dirty="0" smtClean="0"/>
              <a:t> считается единственно приемлемой формой социального взаимодействия. При установившихся отношениях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Вы</a:t>
            </a:r>
            <a:r>
              <a:rPr lang="ru-RU" dirty="0" smtClean="0"/>
              <a:t> ими предпринимаются попытки намеренного снижения социальной самооценки адресата и навязывания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Ты</a:t>
            </a:r>
            <a:r>
              <a:rPr lang="ru-RU" dirty="0" smtClean="0"/>
              <a:t>. Это является деструктивным элементом речевого общения, уничтожающим коммуникативный контакт.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77043" y="6211669"/>
            <a:ext cx="2466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Энциклопедия этикета </a:t>
            </a:r>
          </a:p>
          <a:p>
            <a:r>
              <a:rPr lang="ru-RU" dirty="0" smtClean="0"/>
              <a:t>Иван Панкеев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571588"/>
            <a:ext cx="3071834" cy="4572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2"/>
                </a:solidFill>
              </a:rPr>
              <a:t>Обращение на “Вы” свидетельствует о большей вежливости</a:t>
            </a:r>
            <a:r>
              <a:rPr lang="ru-RU" dirty="0" smtClean="0">
                <a:solidFill>
                  <a:schemeClr val="accent2"/>
                </a:solidFill>
              </a:rPr>
              <a:t>:</a:t>
            </a:r>
          </a:p>
          <a:p>
            <a:pPr algn="ctr"/>
            <a:r>
              <a:rPr lang="ru-RU" dirty="0" smtClean="0"/>
              <a:t>-К </a:t>
            </a:r>
            <a:r>
              <a:rPr lang="ru-RU" dirty="0"/>
              <a:t>незнакомому, малознакомому </a:t>
            </a:r>
            <a:r>
              <a:rPr lang="ru-RU" dirty="0" smtClean="0"/>
              <a:t>адресату</a:t>
            </a:r>
          </a:p>
          <a:p>
            <a:pPr algn="ctr"/>
            <a:r>
              <a:rPr lang="ru-RU" dirty="0" smtClean="0"/>
              <a:t>-В </a:t>
            </a:r>
            <a:r>
              <a:rPr lang="ru-RU" dirty="0"/>
              <a:t>официальной обстановке </a:t>
            </a:r>
            <a:r>
              <a:rPr lang="ru-RU" dirty="0" smtClean="0"/>
              <a:t>общения</a:t>
            </a:r>
          </a:p>
          <a:p>
            <a:pPr algn="ctr"/>
            <a:r>
              <a:rPr lang="ru-RU" dirty="0" smtClean="0"/>
              <a:t>-При </a:t>
            </a:r>
            <a:r>
              <a:rPr lang="ru-RU" dirty="0"/>
              <a:t>подчеркнуто вежливом , сдержанном отношении к </a:t>
            </a:r>
            <a:r>
              <a:rPr lang="ru-RU" dirty="0" smtClean="0"/>
              <a:t>адресату</a:t>
            </a:r>
          </a:p>
          <a:p>
            <a:pPr algn="ctr"/>
            <a:r>
              <a:rPr lang="ru-RU" dirty="0" smtClean="0"/>
              <a:t>-К </a:t>
            </a:r>
            <a:r>
              <a:rPr lang="ru-RU" dirty="0"/>
              <a:t>равному и старшему (по возрасту, положению) адресату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57884" y="1571612"/>
            <a:ext cx="2643206" cy="4572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2"/>
                </a:solidFill>
              </a:rPr>
              <a:t>Обращение на “Ты” свидетельствует о меньшей вежливости</a:t>
            </a:r>
            <a:r>
              <a:rPr lang="ru-RU" dirty="0" smtClean="0">
                <a:solidFill>
                  <a:schemeClr val="accent2"/>
                </a:solidFill>
              </a:rPr>
              <a:t>:</a:t>
            </a:r>
          </a:p>
          <a:p>
            <a:pPr algn="ctr"/>
            <a:r>
              <a:rPr lang="ru-RU" dirty="0"/>
              <a:t>-</a:t>
            </a:r>
            <a:r>
              <a:rPr lang="ru-RU" dirty="0" smtClean="0"/>
              <a:t>К </a:t>
            </a:r>
            <a:r>
              <a:rPr lang="ru-RU" dirty="0"/>
              <a:t>хорошо знакомому адресату </a:t>
            </a:r>
            <a:endParaRPr lang="ru-RU" dirty="0" smtClean="0"/>
          </a:p>
          <a:p>
            <a:pPr algn="ctr"/>
            <a:r>
              <a:rPr lang="ru-RU" dirty="0"/>
              <a:t>-</a:t>
            </a:r>
            <a:r>
              <a:rPr lang="ru-RU" dirty="0" smtClean="0"/>
              <a:t>В </a:t>
            </a:r>
            <a:r>
              <a:rPr lang="ru-RU" dirty="0"/>
              <a:t>неофициальной обстановке </a:t>
            </a:r>
            <a:r>
              <a:rPr lang="ru-RU" dirty="0" smtClean="0"/>
              <a:t>общения</a:t>
            </a:r>
          </a:p>
          <a:p>
            <a:pPr algn="ctr"/>
            <a:r>
              <a:rPr lang="ru-RU" dirty="0"/>
              <a:t>-</a:t>
            </a:r>
            <a:r>
              <a:rPr lang="ru-RU" dirty="0" smtClean="0"/>
              <a:t>При </a:t>
            </a:r>
            <a:r>
              <a:rPr lang="ru-RU" dirty="0"/>
              <a:t>дружеском, </a:t>
            </a:r>
            <a:r>
              <a:rPr lang="ru-RU" dirty="0" smtClean="0"/>
              <a:t>отношении </a:t>
            </a:r>
            <a:r>
              <a:rPr lang="ru-RU" dirty="0"/>
              <a:t>к </a:t>
            </a:r>
            <a:r>
              <a:rPr lang="ru-RU" dirty="0" smtClean="0"/>
              <a:t>адресату</a:t>
            </a:r>
          </a:p>
          <a:p>
            <a:pPr algn="ctr"/>
            <a:r>
              <a:rPr lang="ru-RU" dirty="0"/>
              <a:t>-</a:t>
            </a:r>
            <a:r>
              <a:rPr lang="ru-RU" dirty="0" smtClean="0"/>
              <a:t>К </a:t>
            </a:r>
            <a:r>
              <a:rPr lang="ru-RU" dirty="0"/>
              <a:t>равному и младшему (по возрасту, положению) адресату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357166"/>
            <a:ext cx="1928826" cy="7858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29322" y="357166"/>
            <a:ext cx="1928826" cy="7858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Ты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6211669"/>
            <a:ext cx="2466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Энциклопедия этикета </a:t>
            </a:r>
          </a:p>
          <a:p>
            <a:r>
              <a:rPr lang="ru-RU" dirty="0" smtClean="0"/>
              <a:t>Иван Панкеев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500174"/>
            <a:ext cx="8153400" cy="5524520"/>
          </a:xfrm>
        </p:spPr>
        <p:txBody>
          <a:bodyPr/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Тактичность</a:t>
            </a:r>
            <a:r>
              <a:rPr lang="ru-RU" dirty="0" smtClean="0"/>
              <a:t> - это этическая норма, требующая от говорящего понимать собеседника, избегать неуместных вопросов, обсуждения тем, которые могут оказаться неприятными для него</a:t>
            </a:r>
            <a:endParaRPr lang="ru-RU" dirty="0"/>
          </a:p>
        </p:txBody>
      </p:sp>
      <p:pic>
        <p:nvPicPr>
          <p:cNvPr id="4" name="Рисунок 3" descr="i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4143380"/>
            <a:ext cx="3219450" cy="2143125"/>
          </a:xfrm>
          <a:prstGeom prst="rect">
            <a:avLst/>
          </a:prstGeom>
        </p:spPr>
      </p:pic>
      <p:sp>
        <p:nvSpPr>
          <p:cNvPr id="5" name="Выгнутая вправо стрелка 4">
            <a:hlinkClick r:id="rId3" action="ppaction://hlinksldjump"/>
          </p:cNvPr>
          <p:cNvSpPr/>
          <p:nvPr/>
        </p:nvSpPr>
        <p:spPr>
          <a:xfrm>
            <a:off x="1000100" y="4714884"/>
            <a:ext cx="857256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488668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http://dic.academic.ru/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Предупредительность</a:t>
            </a:r>
            <a:r>
              <a:rPr lang="ru-RU" dirty="0" smtClean="0"/>
              <a:t> заключается в умении предвидеть возможные вопросы и пожелания собеседника, готовность подробно проинформировать его по всем существенным для разговора темам.</a:t>
            </a:r>
            <a:endParaRPr lang="ru-RU" dirty="0"/>
          </a:p>
        </p:txBody>
      </p:sp>
      <p:pic>
        <p:nvPicPr>
          <p:cNvPr id="5" name="Рисунок 4" descr="Screenshot_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3571876"/>
            <a:ext cx="3161030" cy="2986628"/>
          </a:xfrm>
          <a:prstGeom prst="rect">
            <a:avLst/>
          </a:prstGeom>
        </p:spPr>
      </p:pic>
      <p:sp>
        <p:nvSpPr>
          <p:cNvPr id="6" name="Выгнутая вправо стрелка 5">
            <a:hlinkClick r:id="rId3" action="ppaction://hlinksldjump"/>
          </p:cNvPr>
          <p:cNvSpPr/>
          <p:nvPr/>
        </p:nvSpPr>
        <p:spPr>
          <a:xfrm>
            <a:off x="1000100" y="4714884"/>
            <a:ext cx="857256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488668"/>
            <a:ext cx="244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http://dic.academic.ru/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 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Терпимость</a:t>
            </a:r>
            <a:r>
              <a:rPr lang="ru-RU" dirty="0" smtClean="0"/>
              <a:t> состоит в том, чтобы спокойно относиться к возможным расхождениям во мнениях, избегать резкой критики взглядов собеседника.</a:t>
            </a:r>
            <a:endParaRPr lang="ru-RU" dirty="0"/>
          </a:p>
        </p:txBody>
      </p:sp>
      <p:pic>
        <p:nvPicPr>
          <p:cNvPr id="5" name="Рисунок 4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4000504"/>
            <a:ext cx="4286250" cy="2143125"/>
          </a:xfrm>
          <a:prstGeom prst="rect">
            <a:avLst/>
          </a:prstGeom>
        </p:spPr>
      </p:pic>
      <p:sp>
        <p:nvSpPr>
          <p:cNvPr id="6" name="Выгнутая вправо стрелка 5">
            <a:hlinkClick r:id="rId3" action="ppaction://hlinksldjump"/>
          </p:cNvPr>
          <p:cNvSpPr/>
          <p:nvPr/>
        </p:nvSpPr>
        <p:spPr>
          <a:xfrm>
            <a:off x="1000100" y="4714884"/>
            <a:ext cx="714380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488668"/>
            <a:ext cx="244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http://dic.academic.ru/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Доброжелательность</a:t>
            </a:r>
            <a:r>
              <a:rPr lang="ru-RU" dirty="0" smtClean="0"/>
              <a:t> необходима как в отношении к собеседнику, так и во всем построении разговора: в его содержании и форме, в интонации и подборе слов.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 descr="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3643314"/>
            <a:ext cx="6186502" cy="2928958"/>
          </a:xfrm>
          <a:prstGeom prst="rect">
            <a:avLst/>
          </a:prstGeom>
        </p:spPr>
      </p:pic>
      <p:sp>
        <p:nvSpPr>
          <p:cNvPr id="7" name="Выгнутая вправо стрелка 6">
            <a:hlinkClick r:id="rId3" action="ppaction://hlinksldjump"/>
          </p:cNvPr>
          <p:cNvSpPr/>
          <p:nvPr/>
        </p:nvSpPr>
        <p:spPr>
          <a:xfrm>
            <a:off x="357158" y="4643446"/>
            <a:ext cx="642942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6488668"/>
            <a:ext cx="244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http://dic.academic.ru/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Выдержанность</a:t>
            </a:r>
            <a:r>
              <a:rPr lang="ru-RU" dirty="0" smtClean="0"/>
              <a:t> — это умение спокойного реагирования на некорректную реплику от вашего собеседника.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1000100" y="4714884"/>
            <a:ext cx="785818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488668"/>
            <a:ext cx="244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http://dic.academic.ru/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Формулы представления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-Давайте знакомиться </a:t>
            </a:r>
          </a:p>
          <a:p>
            <a:r>
              <a:rPr lang="ru-RU" dirty="0" smtClean="0"/>
              <a:t>-Я хотел бы с вами познакомиться</a:t>
            </a:r>
          </a:p>
          <a:p>
            <a:r>
              <a:rPr lang="ru-RU" dirty="0" smtClean="0"/>
              <a:t>-Разрешите с вами познакомиться</a:t>
            </a:r>
          </a:p>
          <a:p>
            <a:r>
              <a:rPr lang="ru-RU" dirty="0" smtClean="0"/>
              <a:t>-Будем знакомы</a:t>
            </a:r>
          </a:p>
          <a:p>
            <a:endParaRPr lang="ru-RU" dirty="0" smtClean="0"/>
          </a:p>
          <a:p>
            <a:r>
              <a:rPr lang="ru-RU" dirty="0" smtClean="0"/>
              <a:t>-Меня зовут Анатолий Карлович 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7572396" y="5214950"/>
            <a:ext cx="785818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Представление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500174"/>
            <a:ext cx="8153400" cy="597220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Супругов представляют вместе: фамилию, имя жены, имя мужа.</a:t>
            </a:r>
          </a:p>
          <a:p>
            <a:r>
              <a:rPr lang="ru-RU" dirty="0" smtClean="0"/>
              <a:t> По всем правилам представлять надо: младших старшим; подчиненного начальству; мальчика девочке; приятеля или подругу (не зависимо от возврата) родителям.</a:t>
            </a:r>
          </a:p>
          <a:p>
            <a:r>
              <a:rPr lang="ru-RU" dirty="0" smtClean="0"/>
              <a:t>Если кого-то знакомят с мужчиной, то мужчина должен встать, а вот женщина может сидеть, за исключением случая, когда ей представляют старшую по возрасту женщину.</a:t>
            </a:r>
          </a:p>
          <a:p>
            <a:r>
              <a:rPr lang="ru-RU" dirty="0" smtClean="0"/>
              <a:t> Представляя кого-либо, следует не только назвать его фамилию, но и кратко охарактеризовать.-</a:t>
            </a:r>
          </a:p>
          <a:p>
            <a:r>
              <a:rPr lang="ru-RU" dirty="0" smtClean="0"/>
              <a:t>Если знакомим двух людей одного возраста, то сначала называем того, кто нам ближе (родственника).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Выгнутая вправо стрелка 4">
            <a:hlinkClick r:id="rId2" action="ppaction://hlinksldjump"/>
          </p:cNvPr>
          <p:cNvSpPr/>
          <p:nvPr/>
        </p:nvSpPr>
        <p:spPr>
          <a:xfrm>
            <a:off x="8143900" y="214290"/>
            <a:ext cx="785818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Формулы приветствия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-Здравствуйте</a:t>
            </a:r>
          </a:p>
          <a:p>
            <a:r>
              <a:rPr lang="ru-RU" dirty="0" smtClean="0"/>
              <a:t>-Добрый день</a:t>
            </a:r>
          </a:p>
          <a:p>
            <a:r>
              <a:rPr lang="ru-RU" dirty="0" smtClean="0"/>
              <a:t>-Привет</a:t>
            </a:r>
          </a:p>
          <a:p>
            <a:r>
              <a:rPr lang="ru-RU" dirty="0" smtClean="0"/>
              <a:t>-Здравствуй </a:t>
            </a:r>
          </a:p>
          <a:p>
            <a:endParaRPr lang="ru-RU" dirty="0"/>
          </a:p>
        </p:txBody>
      </p:sp>
      <p:sp>
        <p:nvSpPr>
          <p:cNvPr id="5" name="Выгнутая вправо стрелка 4">
            <a:hlinkClick r:id="rId2" action="ppaction://hlinksldjump"/>
          </p:cNvPr>
          <p:cNvSpPr/>
          <p:nvPr/>
        </p:nvSpPr>
        <p:spPr>
          <a:xfrm>
            <a:off x="7572396" y="5214950"/>
            <a:ext cx="785818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488668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http://homeclass.ru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Приветствие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8632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 В помещении здоровается первым тот, кто входит.</a:t>
            </a:r>
          </a:p>
          <a:p>
            <a:r>
              <a:rPr lang="ru-RU" dirty="0" smtClean="0"/>
              <a:t> Проходящий мимо здоровается первым независимо от возраста, когда кого-либо обгоняет.</a:t>
            </a:r>
          </a:p>
          <a:p>
            <a:r>
              <a:rPr lang="ru-RU" dirty="0" smtClean="0"/>
              <a:t>Если увидели в окне или на балконе знакомого надо поздороваться легким поклоном, а не кричать на всю улицу.</a:t>
            </a:r>
          </a:p>
          <a:p>
            <a:r>
              <a:rPr lang="ru-RU" dirty="0" smtClean="0"/>
              <a:t>Когда обращаетесь с просьбой к незнакомым людям принято здороваться.-</a:t>
            </a:r>
          </a:p>
          <a:p>
            <a:r>
              <a:rPr lang="ru-RU" dirty="0" smtClean="0"/>
              <a:t>Здороваемся и прощаемся с соседями по столу в кафе или ресторане, купе поезда (но не со всем плацкартным вагоном), у врача, в канцелярии, в ложе театра, в маленьком домашнем магазине.-</a:t>
            </a:r>
          </a:p>
          <a:p>
            <a:r>
              <a:rPr lang="ru-RU" dirty="0" smtClean="0"/>
              <a:t>Мужчина здоровается с женщиной первым, даже если сам находится в обществе других женщин. Женщина здоровается первой с женщиной старше себя.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1323875949_horoshie-manery-privetstvie-video-onlin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72410" y="0"/>
            <a:ext cx="1371590" cy="1714488"/>
          </a:xfrm>
          <a:prstGeom prst="rect">
            <a:avLst/>
          </a:prstGeom>
        </p:spPr>
      </p:pic>
      <p:sp>
        <p:nvSpPr>
          <p:cNvPr id="5" name="Выгнутая вправо стрелка 4">
            <a:hlinkClick r:id="rId3" action="ppaction://hlinksldjump"/>
          </p:cNvPr>
          <p:cNvSpPr/>
          <p:nvPr/>
        </p:nvSpPr>
        <p:spPr>
          <a:xfrm>
            <a:off x="8143900" y="5786430"/>
            <a:ext cx="785818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Приглашение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- Позвольте (разрешите) пригласить вас…</a:t>
            </a:r>
          </a:p>
          <a:p>
            <a:r>
              <a:rPr lang="ru-RU" dirty="0" smtClean="0"/>
              <a:t>- Приходите на праздник (юбилей, встречу).</a:t>
            </a:r>
          </a:p>
          <a:p>
            <a:r>
              <a:rPr lang="ru-RU" dirty="0" smtClean="0"/>
              <a:t> - Будем рады видеть вас. </a:t>
            </a:r>
          </a:p>
        </p:txBody>
      </p:sp>
      <p:pic>
        <p:nvPicPr>
          <p:cNvPr id="4" name="Рисунок 3" descr="15e62abce63d628a1fba50931499487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286124"/>
            <a:ext cx="7072362" cy="3196230"/>
          </a:xfrm>
          <a:prstGeom prst="rect">
            <a:avLst/>
          </a:prstGeom>
        </p:spPr>
      </p:pic>
      <p:sp>
        <p:nvSpPr>
          <p:cNvPr id="5" name="Выгнутая вправо стрелка 4">
            <a:hlinkClick r:id="rId3" action="ppaction://hlinksldjump"/>
          </p:cNvPr>
          <p:cNvSpPr/>
          <p:nvPr/>
        </p:nvSpPr>
        <p:spPr>
          <a:xfrm>
            <a:off x="7572396" y="5214950"/>
            <a:ext cx="785818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10082" y="6488668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http://homeclass.ru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Поздравление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- Разрешите поздравить вас с… </a:t>
            </a:r>
          </a:p>
          <a:p>
            <a:r>
              <a:rPr lang="ru-RU" dirty="0" smtClean="0"/>
              <a:t>- Примите мои искренние (сердечные, горячие) поздравления… </a:t>
            </a:r>
          </a:p>
          <a:p>
            <a:r>
              <a:rPr lang="ru-RU" dirty="0" smtClean="0"/>
              <a:t>- Горячо поздравляю…</a:t>
            </a:r>
            <a:endParaRPr lang="ru-RU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7572396" y="5214950"/>
            <a:ext cx="785818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488668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http://homeclass.ru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Просьба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 -Сделайте одолжение… </a:t>
            </a:r>
          </a:p>
          <a:p>
            <a:r>
              <a:rPr lang="ru-RU" dirty="0" smtClean="0"/>
              <a:t>- Если вам не трудно (если вас это не затруднит)… </a:t>
            </a:r>
          </a:p>
          <a:p>
            <a:r>
              <a:rPr lang="ru-RU" dirty="0" smtClean="0"/>
              <a:t>- Будьте любезны…</a:t>
            </a:r>
          </a:p>
          <a:p>
            <a:r>
              <a:rPr lang="ru-RU" dirty="0" smtClean="0"/>
              <a:t> - Не могу ли попросить вас…</a:t>
            </a:r>
          </a:p>
          <a:p>
            <a:r>
              <a:rPr lang="ru-RU" dirty="0" smtClean="0"/>
              <a:t> - Очень вас прошу…</a:t>
            </a:r>
            <a:endParaRPr lang="ru-RU" dirty="0"/>
          </a:p>
        </p:txBody>
      </p:sp>
      <p:pic>
        <p:nvPicPr>
          <p:cNvPr id="4" name="Рисунок 3" descr="039_049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3571876"/>
            <a:ext cx="3214678" cy="2571744"/>
          </a:xfrm>
          <a:prstGeom prst="rect">
            <a:avLst/>
          </a:prstGeom>
        </p:spPr>
      </p:pic>
      <p:sp>
        <p:nvSpPr>
          <p:cNvPr id="5" name="Выгнутая вправо стрелка 4">
            <a:hlinkClick r:id="rId3" action="ppaction://hlinksldjump"/>
          </p:cNvPr>
          <p:cNvSpPr/>
          <p:nvPr/>
        </p:nvSpPr>
        <p:spPr>
          <a:xfrm>
            <a:off x="785786" y="5357826"/>
            <a:ext cx="785818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10082" y="6488668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http://homeclass.ru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Советы и предложения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- Разрешите порекомендовать вам…</a:t>
            </a:r>
          </a:p>
          <a:p>
            <a:r>
              <a:rPr lang="ru-RU" dirty="0" smtClean="0"/>
              <a:t> - Позвольте обратить ваше внимание на…</a:t>
            </a:r>
          </a:p>
          <a:p>
            <a:r>
              <a:rPr lang="ru-RU" dirty="0" smtClean="0"/>
              <a:t> - Я бы предложил вам…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Совет-психолога-онлайн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4143380"/>
            <a:ext cx="2980944" cy="1633728"/>
          </a:xfrm>
          <a:prstGeom prst="rect">
            <a:avLst/>
          </a:prstGeom>
        </p:spPr>
      </p:pic>
      <p:sp>
        <p:nvSpPr>
          <p:cNvPr id="5" name="Выгнутая вправо стрелка 4">
            <a:hlinkClick r:id="rId3" action="ppaction://hlinksldjump"/>
          </p:cNvPr>
          <p:cNvSpPr/>
          <p:nvPr/>
        </p:nvSpPr>
        <p:spPr>
          <a:xfrm>
            <a:off x="7572396" y="5214950"/>
            <a:ext cx="785818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214346" y="6488668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http://homeclass.ru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Отказ(и его формулировка)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1571612"/>
            <a:ext cx="8153400" cy="492442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 - (Я) не могу (не в силах, не в состоянии) помочь (разрешить, оказать содействие).</a:t>
            </a:r>
          </a:p>
          <a:p>
            <a:r>
              <a:rPr lang="ru-RU" dirty="0" smtClean="0"/>
              <a:t> - В настоящее время это (сделать) невозможно.</a:t>
            </a:r>
          </a:p>
          <a:p>
            <a:r>
              <a:rPr lang="ru-RU" dirty="0" smtClean="0"/>
              <a:t> - Поймите, сейчас не время обращаться с такой просьбой.</a:t>
            </a:r>
          </a:p>
          <a:p>
            <a:r>
              <a:rPr lang="ru-RU" dirty="0" smtClean="0"/>
              <a:t> - Простите, но мы (я) не можем выполнить вашу просьбу. </a:t>
            </a:r>
          </a:p>
          <a:p>
            <a:r>
              <a:rPr lang="ru-RU" dirty="0" smtClean="0"/>
              <a:t>- Я вынужден отказать (запретить, не разрешить).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Выгнутая вправо стрелка 3">
            <a:hlinkClick r:id="rId2" action="ppaction://hlinksldjump"/>
          </p:cNvPr>
          <p:cNvSpPr/>
          <p:nvPr/>
        </p:nvSpPr>
        <p:spPr>
          <a:xfrm>
            <a:off x="7572396" y="5214950"/>
            <a:ext cx="785818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488668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http://homeclass.ru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Прощание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- До завтра.</a:t>
            </a:r>
          </a:p>
          <a:p>
            <a:r>
              <a:rPr lang="ru-RU" dirty="0" smtClean="0"/>
              <a:t>- До вечера. </a:t>
            </a:r>
          </a:p>
          <a:p>
            <a:r>
              <a:rPr lang="ru-RU" dirty="0" smtClean="0"/>
              <a:t>- До свидания.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goodby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2143116"/>
            <a:ext cx="2892830" cy="4144949"/>
          </a:xfrm>
          <a:prstGeom prst="rect">
            <a:avLst/>
          </a:prstGeom>
        </p:spPr>
      </p:pic>
      <p:sp>
        <p:nvSpPr>
          <p:cNvPr id="5" name="Выгнутая вправо стрелка 4">
            <a:hlinkClick r:id="rId3" action="ppaction://hlinksldjump"/>
          </p:cNvPr>
          <p:cNvSpPr/>
          <p:nvPr/>
        </p:nvSpPr>
        <p:spPr>
          <a:xfrm>
            <a:off x="857224" y="5357826"/>
            <a:ext cx="785818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10082" y="6488668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http://homeclass.ru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942</Words>
  <Application>Microsoft Office PowerPoint</Application>
  <PresentationFormat>Экран (4:3)</PresentationFormat>
  <Paragraphs>136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Обычная</vt:lpstr>
      <vt:lpstr>Проект на тему “КУЛЬтура и этикет речи”</vt:lpstr>
      <vt:lpstr>Формулы обращения</vt:lpstr>
      <vt:lpstr>Слайд 3</vt:lpstr>
      <vt:lpstr>Этика речевого общения</vt:lpstr>
      <vt:lpstr>Речевой этикет</vt:lpstr>
      <vt:lpstr>Соблюдение паритетности</vt:lpstr>
      <vt:lpstr>Слайд 7</vt:lpstr>
      <vt:lpstr>Уважительное отношение  к участникам разговора </vt:lpstr>
      <vt:lpstr>ВЫ</vt:lpstr>
      <vt:lpstr>Ты</vt:lpstr>
      <vt:lpstr>Слайд 11</vt:lpstr>
      <vt:lpstr>Слайд 12</vt:lpstr>
      <vt:lpstr>Слайд 13</vt:lpstr>
      <vt:lpstr>Слайд 14</vt:lpstr>
      <vt:lpstr>Слайд 15</vt:lpstr>
      <vt:lpstr>Слайд 16</vt:lpstr>
      <vt:lpstr>Формулы представления </vt:lpstr>
      <vt:lpstr>Представление</vt:lpstr>
      <vt:lpstr>Формулы приветствия </vt:lpstr>
      <vt:lpstr>Приветствие </vt:lpstr>
      <vt:lpstr>Приглашение</vt:lpstr>
      <vt:lpstr>Поздравление </vt:lpstr>
      <vt:lpstr>Просьба</vt:lpstr>
      <vt:lpstr>Советы и предложения</vt:lpstr>
      <vt:lpstr>Отказ(и его формулировка)</vt:lpstr>
      <vt:lpstr>Прощание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на тему “Речевой этикет”</dc:title>
  <dc:creator>Саша</dc:creator>
  <cp:lastModifiedBy>u34-01</cp:lastModifiedBy>
  <cp:revision>21</cp:revision>
  <dcterms:created xsi:type="dcterms:W3CDTF">2016-11-19T19:17:37Z</dcterms:created>
  <dcterms:modified xsi:type="dcterms:W3CDTF">2017-03-23T07:24:09Z</dcterms:modified>
</cp:coreProperties>
</file>