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8" r:id="rId11"/>
    <p:sldId id="265" r:id="rId12"/>
    <p:sldId id="266" r:id="rId13"/>
    <p:sldId id="267" r:id="rId14"/>
    <p:sldId id="269" r:id="rId15"/>
    <p:sldId id="270" r:id="rId16"/>
    <p:sldId id="271" r:id="rId17"/>
    <p:sldId id="272" r:id="rId18"/>
    <p:sldId id="273" r:id="rId19"/>
    <p:sldId id="275"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96" y="5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C17718F-5205-47BA-8791-C94197574FA2}" type="datetimeFigureOut">
              <a:rPr lang="ru-RU" smtClean="0"/>
              <a:t>21.03.2017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A07E22-78F1-46B7-AB9E-47AEBD7E7522}" type="slidenum">
              <a:rPr lang="ru-RU" smtClean="0"/>
              <a:t>‹#›</a:t>
            </a:fld>
            <a:endParaRPr lang="ru-RU"/>
          </a:p>
        </p:txBody>
      </p:sp>
    </p:spTree>
    <p:extLst>
      <p:ext uri="{BB962C8B-B14F-4D97-AF65-F5344CB8AC3E}">
        <p14:creationId xmlns:p14="http://schemas.microsoft.com/office/powerpoint/2010/main" val="156797263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1" name="chimes.wav"/>
          </p:stSnd>
        </p:sndAc>
      </p:transition>
    </mc:Choice>
    <mc:Fallback>
      <p:transition spd="slow">
        <p:fade/>
        <p:sndAc>
          <p:stSnd>
            <p:snd r:embed="rId1" name="chimes.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C17718F-5205-47BA-8791-C94197574FA2}" type="datetimeFigureOut">
              <a:rPr lang="ru-RU" smtClean="0"/>
              <a:t>21.03.2017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A07E22-78F1-46B7-AB9E-47AEBD7E7522}" type="slidenum">
              <a:rPr lang="ru-RU" smtClean="0"/>
              <a:t>‹#›</a:t>
            </a:fld>
            <a:endParaRPr lang="ru-RU"/>
          </a:p>
        </p:txBody>
      </p:sp>
    </p:spTree>
    <p:extLst>
      <p:ext uri="{BB962C8B-B14F-4D97-AF65-F5344CB8AC3E}">
        <p14:creationId xmlns:p14="http://schemas.microsoft.com/office/powerpoint/2010/main" val="26710324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1" name="chimes.wav"/>
          </p:stSnd>
        </p:sndAc>
      </p:transition>
    </mc:Choice>
    <mc:Fallback>
      <p:transition spd="slow">
        <p:fade/>
        <p:sndAc>
          <p:stSnd>
            <p:snd r:embed="rId1" name="chimes.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C17718F-5205-47BA-8791-C94197574FA2}" type="datetimeFigureOut">
              <a:rPr lang="ru-RU" smtClean="0"/>
              <a:t>21.03.2017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A07E22-78F1-46B7-AB9E-47AEBD7E7522}" type="slidenum">
              <a:rPr lang="ru-RU" smtClean="0"/>
              <a:t>‹#›</a:t>
            </a:fld>
            <a:endParaRPr lang="ru-RU"/>
          </a:p>
        </p:txBody>
      </p:sp>
    </p:spTree>
    <p:extLst>
      <p:ext uri="{BB962C8B-B14F-4D97-AF65-F5344CB8AC3E}">
        <p14:creationId xmlns:p14="http://schemas.microsoft.com/office/powerpoint/2010/main" val="11186216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1" name="chimes.wav"/>
          </p:stSnd>
        </p:sndAc>
      </p:transition>
    </mc:Choice>
    <mc:Fallback>
      <p:transition spd="slow">
        <p:fade/>
        <p:sndAc>
          <p:stSnd>
            <p:snd r:embed="rId1" name="chimes.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C17718F-5205-47BA-8791-C94197574FA2}" type="datetimeFigureOut">
              <a:rPr lang="ru-RU" smtClean="0"/>
              <a:t>21.03.2017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2A07E22-78F1-46B7-AB9E-47AEBD7E7522}" type="slidenum">
              <a:rPr lang="ru-RU" smtClean="0"/>
              <a:t>‹#›</a:t>
            </a:fld>
            <a:endParaRPr lang="ru-RU"/>
          </a:p>
        </p:txBody>
      </p:sp>
    </p:spTree>
    <p:extLst>
      <p:ext uri="{BB962C8B-B14F-4D97-AF65-F5344CB8AC3E}">
        <p14:creationId xmlns:p14="http://schemas.microsoft.com/office/powerpoint/2010/main" val="46817729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1" name="chimes.wav"/>
          </p:stSnd>
        </p:sndAc>
      </p:transition>
    </mc:Choice>
    <mc:Fallback>
      <p:transition spd="slow">
        <p:fade/>
        <p:sndAc>
          <p:stSnd>
            <p:snd r:embed="rId1" name="chimes.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C17718F-5205-47BA-8791-C94197574FA2}" type="datetimeFigureOut">
              <a:rPr lang="ru-RU" smtClean="0"/>
              <a:t>21.03.2017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2A07E22-78F1-46B7-AB9E-47AEBD7E7522}" type="slidenum">
              <a:rPr lang="ru-RU" smtClean="0"/>
              <a:t>‹#›</a:t>
            </a:fld>
            <a:endParaRPr lang="ru-RU"/>
          </a:p>
        </p:txBody>
      </p:sp>
    </p:spTree>
    <p:extLst>
      <p:ext uri="{BB962C8B-B14F-4D97-AF65-F5344CB8AC3E}">
        <p14:creationId xmlns:p14="http://schemas.microsoft.com/office/powerpoint/2010/main" val="34624960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1" name="chimes.wav"/>
          </p:stSnd>
        </p:sndAc>
      </p:transition>
    </mc:Choice>
    <mc:Fallback>
      <p:transition spd="slow">
        <p:fade/>
        <p:sndAc>
          <p:stSnd>
            <p:snd r:embed="rId1" name="chimes.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C17718F-5205-47BA-8791-C94197574FA2}" type="datetimeFigureOut">
              <a:rPr lang="ru-RU" smtClean="0"/>
              <a:t>21.03.2017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2A07E22-78F1-46B7-AB9E-47AEBD7E7522}" type="slidenum">
              <a:rPr lang="ru-RU" smtClean="0"/>
              <a:t>‹#›</a:t>
            </a:fld>
            <a:endParaRPr lang="ru-RU"/>
          </a:p>
        </p:txBody>
      </p:sp>
    </p:spTree>
    <p:extLst>
      <p:ext uri="{BB962C8B-B14F-4D97-AF65-F5344CB8AC3E}">
        <p14:creationId xmlns:p14="http://schemas.microsoft.com/office/powerpoint/2010/main" val="6870563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1" name="chimes.wav"/>
          </p:stSnd>
        </p:sndAc>
      </p:transition>
    </mc:Choice>
    <mc:Fallback>
      <p:transition spd="slow">
        <p:fade/>
        <p:sndAc>
          <p:stSnd>
            <p:snd r:embed="rId1" name="chimes.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C17718F-5205-47BA-8791-C94197574FA2}" type="datetimeFigureOut">
              <a:rPr lang="ru-RU" smtClean="0"/>
              <a:t>21.03.2017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2A07E22-78F1-46B7-AB9E-47AEBD7E7522}" type="slidenum">
              <a:rPr lang="ru-RU" smtClean="0"/>
              <a:t>‹#›</a:t>
            </a:fld>
            <a:endParaRPr lang="ru-RU"/>
          </a:p>
        </p:txBody>
      </p:sp>
    </p:spTree>
    <p:extLst>
      <p:ext uri="{BB962C8B-B14F-4D97-AF65-F5344CB8AC3E}">
        <p14:creationId xmlns:p14="http://schemas.microsoft.com/office/powerpoint/2010/main" val="28205505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1" name="chimes.wav"/>
          </p:stSnd>
        </p:sndAc>
      </p:transition>
    </mc:Choice>
    <mc:Fallback>
      <p:transition spd="slow">
        <p:fade/>
        <p:sndAc>
          <p:stSnd>
            <p:snd r:embed="rId1" name="chimes.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C17718F-5205-47BA-8791-C94197574FA2}" type="datetimeFigureOut">
              <a:rPr lang="ru-RU" smtClean="0"/>
              <a:t>21.03.2017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2A07E22-78F1-46B7-AB9E-47AEBD7E7522}" type="slidenum">
              <a:rPr lang="ru-RU" smtClean="0"/>
              <a:t>‹#›</a:t>
            </a:fld>
            <a:endParaRPr lang="ru-RU"/>
          </a:p>
        </p:txBody>
      </p:sp>
    </p:spTree>
    <p:extLst>
      <p:ext uri="{BB962C8B-B14F-4D97-AF65-F5344CB8AC3E}">
        <p14:creationId xmlns:p14="http://schemas.microsoft.com/office/powerpoint/2010/main" val="427524903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1" name="chimes.wav"/>
          </p:stSnd>
        </p:sndAc>
      </p:transition>
    </mc:Choice>
    <mc:Fallback>
      <p:transition spd="slow">
        <p:fade/>
        <p:sndAc>
          <p:stSnd>
            <p:snd r:embed="rId1" name="chimes.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C17718F-5205-47BA-8791-C94197574FA2}" type="datetimeFigureOut">
              <a:rPr lang="ru-RU" smtClean="0"/>
              <a:t>21.03.2017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2A07E22-78F1-46B7-AB9E-47AEBD7E7522}" type="slidenum">
              <a:rPr lang="ru-RU" smtClean="0"/>
              <a:t>‹#›</a:t>
            </a:fld>
            <a:endParaRPr lang="ru-RU"/>
          </a:p>
        </p:txBody>
      </p:sp>
    </p:spTree>
    <p:extLst>
      <p:ext uri="{BB962C8B-B14F-4D97-AF65-F5344CB8AC3E}">
        <p14:creationId xmlns:p14="http://schemas.microsoft.com/office/powerpoint/2010/main" val="1779753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1" name="chimes.wav"/>
          </p:stSnd>
        </p:sndAc>
      </p:transition>
    </mc:Choice>
    <mc:Fallback>
      <p:transition spd="slow">
        <p:fade/>
        <p:sndAc>
          <p:stSnd>
            <p:snd r:embed="rId1" name="chimes.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C17718F-5205-47BA-8791-C94197574FA2}" type="datetimeFigureOut">
              <a:rPr lang="ru-RU" smtClean="0"/>
              <a:t>21.03.2017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A07E22-78F1-46B7-AB9E-47AEBD7E7522}" type="slidenum">
              <a:rPr lang="ru-RU" smtClean="0"/>
              <a:t>‹#›</a:t>
            </a:fld>
            <a:endParaRPr lang="ru-RU"/>
          </a:p>
        </p:txBody>
      </p:sp>
    </p:spTree>
    <p:extLst>
      <p:ext uri="{BB962C8B-B14F-4D97-AF65-F5344CB8AC3E}">
        <p14:creationId xmlns:p14="http://schemas.microsoft.com/office/powerpoint/2010/main" val="307748809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1" name="chimes.wav"/>
          </p:stSnd>
        </p:sndAc>
      </p:transition>
    </mc:Choice>
    <mc:Fallback>
      <p:transition spd="slow">
        <p:fade/>
        <p:sndAc>
          <p:stSnd>
            <p:snd r:embed="rId1" name="chimes.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C17718F-5205-47BA-8791-C94197574FA2}" type="datetimeFigureOut">
              <a:rPr lang="ru-RU" smtClean="0"/>
              <a:t>21.03.2017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2A07E22-78F1-46B7-AB9E-47AEBD7E7522}" type="slidenum">
              <a:rPr lang="ru-RU" smtClean="0"/>
              <a:t>‹#›</a:t>
            </a:fld>
            <a:endParaRPr lang="ru-RU"/>
          </a:p>
        </p:txBody>
      </p:sp>
    </p:spTree>
    <p:extLst>
      <p:ext uri="{BB962C8B-B14F-4D97-AF65-F5344CB8AC3E}">
        <p14:creationId xmlns:p14="http://schemas.microsoft.com/office/powerpoint/2010/main" val="33497954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1" name="chimes.wav"/>
          </p:stSnd>
        </p:sndAc>
      </p:transition>
    </mc:Choice>
    <mc:Fallback>
      <p:transition spd="slow">
        <p:fade/>
        <p:sndAc>
          <p:stSnd>
            <p:snd r:embed="rId1" name="chimes.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17718F-5205-47BA-8791-C94197574FA2}" type="datetimeFigureOut">
              <a:rPr lang="ru-RU" smtClean="0"/>
              <a:t>21.03.2017</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A07E22-78F1-46B7-AB9E-47AEBD7E7522}" type="slidenum">
              <a:rPr lang="ru-RU" smtClean="0"/>
              <a:t>‹#›</a:t>
            </a:fld>
            <a:endParaRPr lang="ru-RU"/>
          </a:p>
        </p:txBody>
      </p:sp>
    </p:spTree>
    <p:extLst>
      <p:ext uri="{BB962C8B-B14F-4D97-AF65-F5344CB8AC3E}">
        <p14:creationId xmlns:p14="http://schemas.microsoft.com/office/powerpoint/2010/main" val="3191195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13" name="chimes.wav"/>
          </p:stSnd>
        </p:sndAc>
      </p:transition>
    </mc:Choice>
    <mc:Fallback>
      <p:transition spd="slow">
        <p:fade/>
        <p:sndAc>
          <p:stSnd>
            <p:snd r:embed="rId13" name="chimes.wav"/>
          </p:stSnd>
        </p:sndAc>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gif"/><Relationship Id="rId5" Type="http://schemas.openxmlformats.org/officeDocument/2006/relationships/image" Target="../media/image1.jpeg"/><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hyperlink" Target="https://floristics.info/ru/stati/sadovodstvo/2546-pushkiniya-posadka-i-ukhod-vyrashchivanie-iz-semyan.html" TargetMode="External"/><Relationship Id="rId13" Type="http://schemas.openxmlformats.org/officeDocument/2006/relationships/image" Target="../media/image6.jpeg"/><Relationship Id="rId3" Type="http://schemas.openxmlformats.org/officeDocument/2006/relationships/hyperlink" Target="https://floristics.info/ru/stati/sadovodstvo/2542-krokusy-posadka-i-ukhod-vyrashchivanie-v-sadu.html" TargetMode="External"/><Relationship Id="rId7" Type="http://schemas.openxmlformats.org/officeDocument/2006/relationships/hyperlink" Target="https://floristics.info/ru/stati/sadovodstvo/1976-nartsiss-posadka-i-ukhod-sorta-vyrashchivanie.html" TargetMode="External"/><Relationship Id="rId12" Type="http://schemas.openxmlformats.org/officeDocument/2006/relationships/hyperlink" Target="https://floristics.info/ru/stati/sadovodstvo/2217-lyutik-posadka-ukhod-vyrashchivanie-iz-semyan.html" TargetMode="Externa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hyperlink" Target="https://floristics.info/ru/stati/sadovodstvo/1980-muskari-posadka-i-ukhod-vyrashchivanie-i-sorta.html" TargetMode="External"/><Relationship Id="rId11" Type="http://schemas.openxmlformats.org/officeDocument/2006/relationships/hyperlink" Target="https://floristics.info/ru/stati/sadovodstvo/1982-ryabchik-ukhod-posadka-vyrashchivanie-i-sorta.html" TargetMode="External"/><Relationship Id="rId5" Type="http://schemas.openxmlformats.org/officeDocument/2006/relationships/hyperlink" Target="https://floristics.info/ru/stati/sadovodstvo/1994-giatsinty-vyrashchivanie-posadka-i-ukhod-giatsint-posle-tsveteniya.html" TargetMode="External"/><Relationship Id="rId10" Type="http://schemas.openxmlformats.org/officeDocument/2006/relationships/hyperlink" Target="https://floristics.info/ru/stati/sadovodstvo/1902-irisy-posadka-i-ukhod-sorta-vyrashchivanie.html" TargetMode="External"/><Relationship Id="rId4" Type="http://schemas.openxmlformats.org/officeDocument/2006/relationships/hyperlink" Target="https://floristics.info/ru/stati/sadovodstvo/2564-adonis-posadka-i-ukhod-v-otkrytom-grunte.html" TargetMode="External"/><Relationship Id="rId9" Type="http://schemas.openxmlformats.org/officeDocument/2006/relationships/hyperlink" Target="https://floristics.info/ru/stati/sadovodstvo/2477-primula-posadka-i-ukhod-v-otkrytom-grunte.htm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22.gif"/><Relationship Id="rId5" Type="http://schemas.openxmlformats.org/officeDocument/2006/relationships/hyperlink" Target="https://www.yandex.ru/" TargetMode="External"/><Relationship Id="rId4" Type="http://schemas.openxmlformats.org/officeDocument/2006/relationships/hyperlink" Target="https://floristics.info/ru--&#1090;&#1077;&#1082;&#1089;&#1090;&#1086;&#1074;&#1072;&#110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s://sputnik.by/images/102780/99/102780996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222737" y="365125"/>
            <a:ext cx="11758247" cy="1325563"/>
          </a:xfrm>
        </p:spPr>
        <p:txBody>
          <a:bodyPr>
            <a:noAutofit/>
          </a:bodyPr>
          <a:lstStyle/>
          <a:p>
            <a:r>
              <a:rPr lang="ru-RU" sz="8000" b="1" dirty="0" smtClean="0">
                <a:solidFill>
                  <a:srgbClr val="00B0F0"/>
                </a:solidFill>
                <a:effectLst>
                  <a:outerShdw blurRad="38100" dist="38100" dir="2700000" algn="tl">
                    <a:srgbClr val="000000">
                      <a:alpha val="43137"/>
                    </a:srgbClr>
                  </a:outerShdw>
                </a:effectLst>
              </a:rPr>
              <a:t> </a:t>
            </a:r>
            <a:r>
              <a:rPr lang="ru-RU" sz="8000" b="1" dirty="0" smtClean="0">
                <a:solidFill>
                  <a:srgbClr val="FFFF00"/>
                </a:solidFill>
                <a:effectLst>
                  <a:outerShdw blurRad="38100" dist="38100" dir="2700000" algn="tl">
                    <a:srgbClr val="000000">
                      <a:alpha val="43137"/>
                    </a:srgbClr>
                  </a:outerShdw>
                </a:effectLst>
              </a:rPr>
              <a:t>Цветок </a:t>
            </a:r>
            <a:r>
              <a:rPr lang="ru-RU" sz="8000" b="1" dirty="0" err="1">
                <a:solidFill>
                  <a:srgbClr val="FFFF00"/>
                </a:solidFill>
                <a:effectLst>
                  <a:outerShdw blurRad="38100" dist="38100" dir="2700000" algn="tl">
                    <a:srgbClr val="000000">
                      <a:alpha val="43137"/>
                    </a:srgbClr>
                  </a:outerShdw>
                </a:effectLst>
              </a:rPr>
              <a:t>сцилла</a:t>
            </a:r>
            <a:r>
              <a:rPr lang="ru-RU" sz="8000" b="1" dirty="0">
                <a:solidFill>
                  <a:srgbClr val="FFFF00"/>
                </a:solidFill>
                <a:effectLst>
                  <a:outerShdw blurRad="38100" dist="38100" dir="2700000" algn="tl">
                    <a:srgbClr val="000000">
                      <a:alpha val="43137"/>
                    </a:srgbClr>
                  </a:outerShdw>
                </a:effectLst>
              </a:rPr>
              <a:t> (пролеска) </a:t>
            </a:r>
          </a:p>
        </p:txBody>
      </p:sp>
      <p:sp>
        <p:nvSpPr>
          <p:cNvPr id="4" name="Прямоугольник 3"/>
          <p:cNvSpPr/>
          <p:nvPr/>
        </p:nvSpPr>
        <p:spPr>
          <a:xfrm>
            <a:off x="5884984" y="4955068"/>
            <a:ext cx="6096000" cy="1754326"/>
          </a:xfrm>
          <a:prstGeom prst="rect">
            <a:avLst/>
          </a:prstGeom>
        </p:spPr>
        <p:txBody>
          <a:bodyPr>
            <a:spAutoFit/>
          </a:bodyPr>
          <a:lstStyle/>
          <a:p>
            <a:pPr lvl="0"/>
            <a:r>
              <a:rPr lang="ru-RU" sz="3600" b="1" dirty="0">
                <a:latin typeface="Calibri Light" panose="020F0302020204030204"/>
              </a:rPr>
              <a:t>МКОУ </a:t>
            </a:r>
            <a:r>
              <a:rPr lang="ru-RU" sz="3600" b="1" dirty="0" err="1">
                <a:latin typeface="Calibri Light" panose="020F0302020204030204"/>
              </a:rPr>
              <a:t>Филиппенковская</a:t>
            </a:r>
            <a:r>
              <a:rPr lang="ru-RU" sz="3600" b="1" dirty="0">
                <a:latin typeface="Calibri Light" panose="020F0302020204030204"/>
              </a:rPr>
              <a:t> ООШ,</a:t>
            </a:r>
          </a:p>
          <a:p>
            <a:pPr lvl="0"/>
            <a:r>
              <a:rPr lang="ru-RU" sz="3600" b="1" dirty="0">
                <a:latin typeface="Calibri Light" panose="020F0302020204030204"/>
              </a:rPr>
              <a:t>Учитель биологии Чалый Н.С.</a:t>
            </a:r>
          </a:p>
          <a:p>
            <a:pPr lvl="0"/>
            <a:r>
              <a:rPr lang="ru-RU" sz="3600" b="1" dirty="0">
                <a:latin typeface="Calibri Light" panose="020F0302020204030204"/>
              </a:rPr>
              <a:t>                     2017 г.</a:t>
            </a:r>
            <a:endParaRPr lang="ru-RU" dirty="0"/>
          </a:p>
        </p:txBody>
      </p:sp>
      <p:pic>
        <p:nvPicPr>
          <p:cNvPr id="6" name="Рисунок 5" descr="Приветствия картинки"/>
          <p:cNvPicPr/>
          <p:nvPr/>
        </p:nvPicPr>
        <p:blipFill>
          <a:blip r:embed="rId6">
            <a:extLst>
              <a:ext uri="{28A0092B-C50C-407E-A947-70E740481C1C}">
                <a14:useLocalDpi xmlns:a14="http://schemas.microsoft.com/office/drawing/2010/main" val="0"/>
              </a:ext>
            </a:extLst>
          </a:blip>
          <a:srcRect/>
          <a:stretch>
            <a:fillRect/>
          </a:stretch>
        </p:blipFill>
        <p:spPr bwMode="auto">
          <a:xfrm>
            <a:off x="961293" y="2055813"/>
            <a:ext cx="4079630" cy="4368433"/>
          </a:xfrm>
          <a:prstGeom prst="rect">
            <a:avLst/>
          </a:prstGeom>
          <a:noFill/>
          <a:ln>
            <a:noFill/>
          </a:ln>
        </p:spPr>
      </p:pic>
      <p:pic>
        <p:nvPicPr>
          <p:cNvPr id="5" name="15 frederic_chopin_-_vals_si_minor_op._69_2_(zaycev.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81712" y="5527431"/>
            <a:ext cx="609600" cy="609600"/>
          </a:xfrm>
          <a:prstGeom prst="rect">
            <a:avLst/>
          </a:prstGeom>
        </p:spPr>
      </p:pic>
      <p:sp>
        <p:nvSpPr>
          <p:cNvPr id="7" name="Рамка 6"/>
          <p:cNvSpPr/>
          <p:nvPr/>
        </p:nvSpPr>
        <p:spPr>
          <a:xfrm>
            <a:off x="11722" y="0"/>
            <a:ext cx="12180278" cy="6858000"/>
          </a:xfrm>
          <a:prstGeom prst="frame">
            <a:avLst>
              <a:gd name="adj1" fmla="val 17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296284892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4" name="chimes.wav"/>
          </p:stSnd>
        </p:sndAc>
      </p:transition>
    </mc:Choice>
    <mc:Fallback>
      <p:transition spd="slow">
        <p:fade/>
        <p:sndAc>
          <p:stSnd>
            <p:snd r:embed="rId4"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p:cTn id="7"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амка 1"/>
          <p:cNvSpPr/>
          <p:nvPr/>
        </p:nvSpPr>
        <p:spPr>
          <a:xfrm>
            <a:off x="0" y="0"/>
            <a:ext cx="12192000" cy="6858000"/>
          </a:xfrm>
          <a:prstGeom prst="frame">
            <a:avLst>
              <a:gd name="adj1" fmla="val 53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p:cNvSpPr/>
          <p:nvPr/>
        </p:nvSpPr>
        <p:spPr>
          <a:xfrm>
            <a:off x="6073141" y="0"/>
            <a:ext cx="45719"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Рамка 3"/>
          <p:cNvSpPr/>
          <p:nvPr/>
        </p:nvSpPr>
        <p:spPr>
          <a:xfrm>
            <a:off x="175846"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Рамка 4"/>
          <p:cNvSpPr/>
          <p:nvPr/>
        </p:nvSpPr>
        <p:spPr>
          <a:xfrm>
            <a:off x="6248401"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p:cNvSpPr/>
          <p:nvPr/>
        </p:nvSpPr>
        <p:spPr>
          <a:xfrm>
            <a:off x="6389078" y="975826"/>
            <a:ext cx="5486400" cy="4537781"/>
          </a:xfrm>
          <a:prstGeom prst="rect">
            <a:avLst/>
          </a:prstGeom>
        </p:spPr>
        <p:txBody>
          <a:bodyPr wrap="square">
            <a:spAutoFit/>
          </a:bodyPr>
          <a:lstStyle/>
          <a:p>
            <a:pPr indent="190500" algn="just">
              <a:lnSpc>
                <a:spcPct val="107000"/>
              </a:lnSpc>
              <a:spcAft>
                <a:spcPts val="1125"/>
              </a:spcAft>
            </a:pPr>
            <a:r>
              <a:rPr lang="ru-RU"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Пролеска (лат. </a:t>
            </a:r>
            <a:r>
              <a:rPr lang="ru-RU" b="1"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Scilla</a:t>
            </a:r>
            <a:r>
              <a:rPr lang="ru-RU"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относится к роду луковичных многолетников семейства Спаржевые, хотя раньше она входила в семейство Гиацинтовые или Лилейные. Другое название пролески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сцилла</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Иногда пролеску путают с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пролесником</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или подснежником. Род включает около 90 видов растений, обитающих на горных лугах и равнинах Азии, Африки и Европы. Растение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сцилла</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получило свое имя от греческого названия морского лука –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skilla</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который раньше относился к этому роду. Отличаются цветы пролески высокой декоративностью и морозостойкостью, устойчивостью к болезням и умением адаптироваться к любым условиям.</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Цветок сцилла или пролеск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697" y="354623"/>
            <a:ext cx="5451231" cy="6151685"/>
          </a:xfrm>
          <a:prstGeom prst="rect">
            <a:avLst/>
          </a:prstGeom>
          <a:noFill/>
          <a:extLst>
            <a:ext uri="{909E8E84-426E-40DD-AFC4-6F175D3DCCD1}">
              <a14:hiddenFill xmlns:a14="http://schemas.microsoft.com/office/drawing/2010/main">
                <a:solidFill>
                  <a:srgbClr val="FFFFFF"/>
                </a:solidFill>
              </a14:hiddenFill>
            </a:ext>
          </a:extLst>
        </p:spPr>
      </p:pic>
      <p:grpSp>
        <p:nvGrpSpPr>
          <p:cNvPr id="8" name="Группа 7"/>
          <p:cNvGrpSpPr/>
          <p:nvPr/>
        </p:nvGrpSpPr>
        <p:grpSpPr>
          <a:xfrm>
            <a:off x="5797080" y="448143"/>
            <a:ext cx="527502" cy="102683"/>
            <a:chOff x="2714612" y="3143248"/>
            <a:chExt cx="2857520" cy="928694"/>
          </a:xfrm>
          <a:solidFill>
            <a:srgbClr val="FFFF00"/>
          </a:solidFill>
        </p:grpSpPr>
        <p:sp>
          <p:nvSpPr>
            <p:cNvPr id="9" name="Овал 8"/>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4" name="Группа 13"/>
          <p:cNvGrpSpPr/>
          <p:nvPr/>
        </p:nvGrpSpPr>
        <p:grpSpPr>
          <a:xfrm>
            <a:off x="5808805" y="6274512"/>
            <a:ext cx="527502" cy="102683"/>
            <a:chOff x="2714612" y="3143248"/>
            <a:chExt cx="2857520" cy="928694"/>
          </a:xfrm>
          <a:solidFill>
            <a:srgbClr val="FFFF00"/>
          </a:solidFill>
        </p:grpSpPr>
        <p:sp>
          <p:nvSpPr>
            <p:cNvPr id="15" name="Овал 14"/>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Овал 18"/>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20" name="Группа 19"/>
          <p:cNvGrpSpPr/>
          <p:nvPr/>
        </p:nvGrpSpPr>
        <p:grpSpPr>
          <a:xfrm>
            <a:off x="5820526" y="3193374"/>
            <a:ext cx="527502" cy="102683"/>
            <a:chOff x="2714612" y="3143248"/>
            <a:chExt cx="2857520" cy="928694"/>
          </a:xfrm>
          <a:solidFill>
            <a:srgbClr val="FFFF00"/>
          </a:solidFill>
        </p:grpSpPr>
        <p:sp>
          <p:nvSpPr>
            <p:cNvPr id="21" name="Овал 20"/>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234980340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2"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амка 1"/>
          <p:cNvSpPr/>
          <p:nvPr/>
        </p:nvSpPr>
        <p:spPr>
          <a:xfrm>
            <a:off x="0" y="0"/>
            <a:ext cx="12192000" cy="6858000"/>
          </a:xfrm>
          <a:prstGeom prst="frame">
            <a:avLst>
              <a:gd name="adj1" fmla="val 53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p:cNvSpPr/>
          <p:nvPr/>
        </p:nvSpPr>
        <p:spPr>
          <a:xfrm>
            <a:off x="6073141" y="0"/>
            <a:ext cx="45719"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Рамка 3"/>
          <p:cNvSpPr/>
          <p:nvPr/>
        </p:nvSpPr>
        <p:spPr>
          <a:xfrm>
            <a:off x="175846"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Рамка 4"/>
          <p:cNvSpPr/>
          <p:nvPr/>
        </p:nvSpPr>
        <p:spPr>
          <a:xfrm>
            <a:off x="6248401"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p:cNvSpPr/>
          <p:nvPr/>
        </p:nvSpPr>
        <p:spPr>
          <a:xfrm>
            <a:off x="6424247" y="1230098"/>
            <a:ext cx="5416061" cy="3693319"/>
          </a:xfrm>
          <a:prstGeom prst="rect">
            <a:avLst/>
          </a:prstGeom>
        </p:spPr>
        <p:txBody>
          <a:bodyPr wrap="square">
            <a:spAutoFit/>
          </a:bodyPr>
          <a:lstStyle/>
          <a:p>
            <a:r>
              <a:rPr lang="ru-RU" dirty="0" smtClean="0">
                <a:solidFill>
                  <a:srgbClr val="000000"/>
                </a:solidFill>
                <a:effectLst/>
                <a:latin typeface="Arial" panose="020B0604020202020204" pitchFamily="34" charset="0"/>
                <a:ea typeface="Times New Roman" panose="02020603050405020304" pitchFamily="18" charset="0"/>
              </a:rPr>
              <a:t>Пролеска представляет собой многолетнее луковичное растение. Луковицы </a:t>
            </a:r>
            <a:r>
              <a:rPr lang="ru-RU" dirty="0" err="1" smtClean="0">
                <a:solidFill>
                  <a:srgbClr val="000000"/>
                </a:solidFill>
                <a:effectLst/>
                <a:latin typeface="Arial" panose="020B0604020202020204" pitchFamily="34" charset="0"/>
                <a:ea typeface="Times New Roman" panose="02020603050405020304" pitchFamily="18" charset="0"/>
              </a:rPr>
              <a:t>сциллы</a:t>
            </a:r>
            <a:r>
              <a:rPr lang="ru-RU" dirty="0" smtClean="0">
                <a:solidFill>
                  <a:srgbClr val="000000"/>
                </a:solidFill>
                <a:effectLst/>
                <a:latin typeface="Arial" panose="020B0604020202020204" pitchFamily="34" charset="0"/>
                <a:ea typeface="Times New Roman" panose="02020603050405020304" pitchFamily="18" charset="0"/>
              </a:rPr>
              <a:t> – округлые или яйцевидные, в темно-серых, фиолетовых или коричневых наружных чешуях. Листья линейные, прикорневые, появляющиеся раньше или одновременно с верхушечными кистевидными соцветиями на безлистных цветоносах. Характерная особенность листьев </a:t>
            </a:r>
            <a:r>
              <a:rPr lang="ru-RU" dirty="0" err="1" smtClean="0">
                <a:solidFill>
                  <a:srgbClr val="000000"/>
                </a:solidFill>
                <a:effectLst/>
                <a:latin typeface="Arial" panose="020B0604020202020204" pitchFamily="34" charset="0"/>
                <a:ea typeface="Times New Roman" panose="02020603050405020304" pitchFamily="18" charset="0"/>
              </a:rPr>
              <a:t>сциллы</a:t>
            </a:r>
            <a:r>
              <a:rPr lang="ru-RU" dirty="0" smtClean="0">
                <a:solidFill>
                  <a:srgbClr val="000000"/>
                </a:solidFill>
                <a:effectLst/>
                <a:latin typeface="Arial" panose="020B0604020202020204" pitchFamily="34" charset="0"/>
                <a:ea typeface="Times New Roman" panose="02020603050405020304" pitchFamily="18" charset="0"/>
              </a:rPr>
              <a:t> в том, что в пасмурные и холодные дни они прижаты к грунту, а в теплую и солнечную погоду принимают положение близкое к вертикальному. Соцветия пролески состоят из одиночных цветков.</a:t>
            </a:r>
            <a:endParaRPr lang="ru-RU" dirty="0"/>
          </a:p>
        </p:txBody>
      </p:sp>
      <p:pic>
        <p:nvPicPr>
          <p:cNvPr id="2050" name="Picture 2" descr="Выращивание сциллы (пролески) в саду"/>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574" y="306021"/>
            <a:ext cx="5432180" cy="621200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Группа 7"/>
          <p:cNvGrpSpPr/>
          <p:nvPr/>
        </p:nvGrpSpPr>
        <p:grpSpPr>
          <a:xfrm>
            <a:off x="5797080" y="448143"/>
            <a:ext cx="527502" cy="102683"/>
            <a:chOff x="2714612" y="3143248"/>
            <a:chExt cx="2857520" cy="928694"/>
          </a:xfrm>
          <a:solidFill>
            <a:srgbClr val="FFFF00"/>
          </a:solidFill>
        </p:grpSpPr>
        <p:sp>
          <p:nvSpPr>
            <p:cNvPr id="9" name="Овал 8"/>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4" name="Группа 13"/>
          <p:cNvGrpSpPr/>
          <p:nvPr/>
        </p:nvGrpSpPr>
        <p:grpSpPr>
          <a:xfrm>
            <a:off x="5808805" y="6274512"/>
            <a:ext cx="527502" cy="102683"/>
            <a:chOff x="2714612" y="3143248"/>
            <a:chExt cx="2857520" cy="928694"/>
          </a:xfrm>
          <a:solidFill>
            <a:srgbClr val="FFFF00"/>
          </a:solidFill>
        </p:grpSpPr>
        <p:sp>
          <p:nvSpPr>
            <p:cNvPr id="15" name="Овал 14"/>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Овал 18"/>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20" name="Группа 19"/>
          <p:cNvGrpSpPr/>
          <p:nvPr/>
        </p:nvGrpSpPr>
        <p:grpSpPr>
          <a:xfrm>
            <a:off x="5820526" y="3193374"/>
            <a:ext cx="527502" cy="102683"/>
            <a:chOff x="2714612" y="3143248"/>
            <a:chExt cx="2857520" cy="928694"/>
          </a:xfrm>
          <a:solidFill>
            <a:srgbClr val="FFFF00"/>
          </a:solidFill>
        </p:grpSpPr>
        <p:sp>
          <p:nvSpPr>
            <p:cNvPr id="21" name="Овал 20"/>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13585336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2"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амка 1"/>
          <p:cNvSpPr/>
          <p:nvPr/>
        </p:nvSpPr>
        <p:spPr>
          <a:xfrm>
            <a:off x="0" y="0"/>
            <a:ext cx="12192000" cy="6858000"/>
          </a:xfrm>
          <a:prstGeom prst="frame">
            <a:avLst>
              <a:gd name="adj1" fmla="val 53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p:cNvSpPr/>
          <p:nvPr/>
        </p:nvSpPr>
        <p:spPr>
          <a:xfrm>
            <a:off x="6073141" y="0"/>
            <a:ext cx="45719"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Рамка 3"/>
          <p:cNvSpPr/>
          <p:nvPr/>
        </p:nvSpPr>
        <p:spPr>
          <a:xfrm>
            <a:off x="175846"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Рамка 4"/>
          <p:cNvSpPr/>
          <p:nvPr/>
        </p:nvSpPr>
        <p:spPr>
          <a:xfrm>
            <a:off x="6248401"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p:cNvSpPr/>
          <p:nvPr/>
        </p:nvSpPr>
        <p:spPr>
          <a:xfrm>
            <a:off x="6371493" y="1181579"/>
            <a:ext cx="5521570" cy="3970318"/>
          </a:xfrm>
          <a:prstGeom prst="rect">
            <a:avLst/>
          </a:prstGeom>
        </p:spPr>
        <p:txBody>
          <a:bodyPr wrap="square">
            <a:spAutoFit/>
          </a:bodyPr>
          <a:lstStyle/>
          <a:p>
            <a:r>
              <a:rPr lang="ru-RU" dirty="0" smtClean="0">
                <a:solidFill>
                  <a:srgbClr val="000000"/>
                </a:solidFill>
                <a:effectLst/>
                <a:latin typeface="Arial" panose="020B0604020202020204" pitchFamily="34" charset="0"/>
                <a:ea typeface="Times New Roman" panose="02020603050405020304" pitchFamily="18" charset="0"/>
              </a:rPr>
              <a:t>Голубые пролески – обычное явление, но бывают виды и сорта с фиолетовыми, белыми, пурпурными и розовыми цветками. Плод </a:t>
            </a:r>
            <a:r>
              <a:rPr lang="ru-RU" dirty="0" err="1" smtClean="0">
                <a:solidFill>
                  <a:srgbClr val="000000"/>
                </a:solidFill>
                <a:effectLst/>
                <a:latin typeface="Arial" panose="020B0604020202020204" pitchFamily="34" charset="0"/>
                <a:ea typeface="Times New Roman" panose="02020603050405020304" pitchFamily="18" charset="0"/>
              </a:rPr>
              <a:t>сциллы</a:t>
            </a:r>
            <a:r>
              <a:rPr lang="ru-RU" dirty="0" smtClean="0">
                <a:solidFill>
                  <a:srgbClr val="000000"/>
                </a:solidFill>
                <a:effectLst/>
                <a:latin typeface="Arial" panose="020B0604020202020204" pitchFamily="34" charset="0"/>
                <a:ea typeface="Times New Roman" panose="02020603050405020304" pitchFamily="18" charset="0"/>
              </a:rPr>
              <a:t> – коробочка с черными семенами неправильной яйцевидной формы. Наряду с такими цветами, как </a:t>
            </a:r>
            <a:r>
              <a:rPr lang="ru-RU" dirty="0" smtClean="0">
                <a:solidFill>
                  <a:srgbClr val="FF9900"/>
                </a:solidFill>
                <a:effectLst/>
                <a:latin typeface="Arial" panose="020B0604020202020204" pitchFamily="34" charset="0"/>
                <a:ea typeface="Times New Roman" panose="02020603050405020304" pitchFamily="18" charset="0"/>
                <a:hlinkClick r:id="rId3" tooltip="Посадка и уход за крокусами в саду"/>
              </a:rPr>
              <a:t>крокус (или шафран)</a:t>
            </a:r>
            <a:r>
              <a:rPr lang="ru-RU" dirty="0" smtClean="0">
                <a:solidFill>
                  <a:srgbClr val="000000"/>
                </a:solidFill>
                <a:effectLst/>
                <a:latin typeface="Arial" panose="020B0604020202020204" pitchFamily="34" charset="0"/>
                <a:ea typeface="Times New Roman" panose="02020603050405020304" pitchFamily="18" charset="0"/>
              </a:rPr>
              <a:t>, </a:t>
            </a:r>
            <a:r>
              <a:rPr lang="ru-RU" dirty="0" err="1" smtClean="0">
                <a:solidFill>
                  <a:srgbClr val="000000"/>
                </a:solidFill>
                <a:effectLst/>
                <a:latin typeface="Arial" panose="020B0604020202020204" pitchFamily="34" charset="0"/>
                <a:ea typeface="Times New Roman" panose="02020603050405020304" pitchFamily="18" charset="0"/>
              </a:rPr>
              <a:t>брандушка</a:t>
            </a:r>
            <a:r>
              <a:rPr lang="ru-RU" dirty="0" smtClean="0">
                <a:solidFill>
                  <a:srgbClr val="000000"/>
                </a:solidFill>
                <a:effectLst/>
                <a:latin typeface="Arial" panose="020B0604020202020204" pitchFamily="34" charset="0"/>
                <a:ea typeface="Times New Roman" panose="02020603050405020304" pitchFamily="18" charset="0"/>
              </a:rPr>
              <a:t>, </a:t>
            </a:r>
            <a:r>
              <a:rPr lang="ru-RU" dirty="0" smtClean="0">
                <a:solidFill>
                  <a:srgbClr val="FF9900"/>
                </a:solidFill>
                <a:effectLst/>
                <a:latin typeface="Arial" panose="020B0604020202020204" pitchFamily="34" charset="0"/>
                <a:ea typeface="Times New Roman" panose="02020603050405020304" pitchFamily="18" charset="0"/>
                <a:hlinkClick r:id="rId4" tooltip="Посадка и уход за адонисом в саду"/>
              </a:rPr>
              <a:t>горицвет (или адонис)</a:t>
            </a:r>
            <a:r>
              <a:rPr lang="ru-RU" dirty="0" smtClean="0">
                <a:solidFill>
                  <a:srgbClr val="000000"/>
                </a:solidFill>
                <a:effectLst/>
                <a:latin typeface="Arial" panose="020B0604020202020204" pitchFamily="34" charset="0"/>
                <a:ea typeface="Times New Roman" panose="02020603050405020304" pitchFamily="18" charset="0"/>
              </a:rPr>
              <a:t>, </a:t>
            </a:r>
            <a:r>
              <a:rPr lang="ru-RU" dirty="0" err="1" smtClean="0">
                <a:solidFill>
                  <a:srgbClr val="000000"/>
                </a:solidFill>
                <a:effectLst/>
                <a:latin typeface="Arial" panose="020B0604020202020204" pitchFamily="34" charset="0"/>
                <a:ea typeface="Times New Roman" panose="02020603050405020304" pitchFamily="18" charset="0"/>
              </a:rPr>
              <a:t>белоцветник</a:t>
            </a:r>
            <a:r>
              <a:rPr lang="ru-RU" dirty="0" smtClean="0">
                <a:solidFill>
                  <a:srgbClr val="000000"/>
                </a:solidFill>
                <a:effectLst/>
                <a:latin typeface="Arial" panose="020B0604020202020204" pitchFamily="34" charset="0"/>
                <a:ea typeface="Times New Roman" panose="02020603050405020304" pitchFamily="18" charset="0"/>
              </a:rPr>
              <a:t>, </a:t>
            </a:r>
            <a:r>
              <a:rPr lang="ru-RU" dirty="0" err="1" smtClean="0">
                <a:solidFill>
                  <a:srgbClr val="000000"/>
                </a:solidFill>
                <a:effectLst/>
                <a:latin typeface="Arial" panose="020B0604020202020204" pitchFamily="34" charset="0"/>
                <a:ea typeface="Times New Roman" panose="02020603050405020304" pitchFamily="18" charset="0"/>
              </a:rPr>
              <a:t>весенник</a:t>
            </a:r>
            <a:r>
              <a:rPr lang="ru-RU" dirty="0" smtClean="0">
                <a:solidFill>
                  <a:srgbClr val="000000"/>
                </a:solidFill>
                <a:effectLst/>
                <a:latin typeface="Arial" panose="020B0604020202020204" pitchFamily="34" charset="0"/>
                <a:ea typeface="Times New Roman" panose="02020603050405020304" pitchFamily="18" charset="0"/>
              </a:rPr>
              <a:t> (или </a:t>
            </a:r>
            <a:r>
              <a:rPr lang="ru-RU" dirty="0" err="1" smtClean="0">
                <a:solidFill>
                  <a:srgbClr val="000000"/>
                </a:solidFill>
                <a:effectLst/>
                <a:latin typeface="Arial" panose="020B0604020202020204" pitchFamily="34" charset="0"/>
                <a:ea typeface="Times New Roman" panose="02020603050405020304" pitchFamily="18" charset="0"/>
              </a:rPr>
              <a:t>эрантус</a:t>
            </a:r>
            <a:r>
              <a:rPr lang="ru-RU" dirty="0" smtClean="0">
                <a:solidFill>
                  <a:srgbClr val="000000"/>
                </a:solidFill>
                <a:effectLst/>
                <a:latin typeface="Arial" panose="020B0604020202020204" pitchFamily="34" charset="0"/>
                <a:ea typeface="Times New Roman" panose="02020603050405020304" pitchFamily="18" charset="0"/>
              </a:rPr>
              <a:t>), прострел (или сон-трава), </a:t>
            </a:r>
            <a:r>
              <a:rPr lang="ru-RU" dirty="0" smtClean="0">
                <a:solidFill>
                  <a:srgbClr val="FF9900"/>
                </a:solidFill>
                <a:effectLst/>
                <a:latin typeface="Arial" panose="020B0604020202020204" pitchFamily="34" charset="0"/>
                <a:ea typeface="Times New Roman" panose="02020603050405020304" pitchFamily="18" charset="0"/>
                <a:hlinkClick r:id="rId5" tooltip="Посадка и уход за гиацинтами в саду"/>
              </a:rPr>
              <a:t>гиацинт</a:t>
            </a:r>
            <a:r>
              <a:rPr lang="ru-RU" dirty="0" smtClean="0">
                <a:solidFill>
                  <a:srgbClr val="000000"/>
                </a:solidFill>
                <a:effectLst/>
                <a:latin typeface="Arial" panose="020B0604020202020204" pitchFamily="34" charset="0"/>
                <a:ea typeface="Times New Roman" panose="02020603050405020304" pitchFamily="18" charset="0"/>
              </a:rPr>
              <a:t>, гусиный лук, </a:t>
            </a:r>
            <a:r>
              <a:rPr lang="ru-RU" dirty="0" err="1" smtClean="0">
                <a:solidFill>
                  <a:srgbClr val="FF9900"/>
                </a:solidFill>
                <a:effectLst/>
                <a:latin typeface="Arial" panose="020B0604020202020204" pitchFamily="34" charset="0"/>
                <a:ea typeface="Times New Roman" panose="02020603050405020304" pitchFamily="18" charset="0"/>
                <a:hlinkClick r:id="rId6" tooltip="Посадка и уход за мускари в саду"/>
              </a:rPr>
              <a:t>мускари</a:t>
            </a:r>
            <a:r>
              <a:rPr lang="ru-RU" dirty="0" smtClean="0">
                <a:solidFill>
                  <a:srgbClr val="000000"/>
                </a:solidFill>
                <a:effectLst/>
                <a:latin typeface="Arial" panose="020B0604020202020204" pitchFamily="34" charset="0"/>
                <a:ea typeface="Times New Roman" panose="02020603050405020304" pitchFamily="18" charset="0"/>
              </a:rPr>
              <a:t>, </a:t>
            </a:r>
            <a:r>
              <a:rPr lang="ru-RU" dirty="0" smtClean="0">
                <a:solidFill>
                  <a:srgbClr val="FF9900"/>
                </a:solidFill>
                <a:effectLst/>
                <a:latin typeface="Arial" panose="020B0604020202020204" pitchFamily="34" charset="0"/>
                <a:ea typeface="Times New Roman" panose="02020603050405020304" pitchFamily="18" charset="0"/>
                <a:hlinkClick r:id="rId7" tooltip="Посадка и уход за нарциссами в саду"/>
              </a:rPr>
              <a:t>нарцисс</a:t>
            </a:r>
            <a:r>
              <a:rPr lang="ru-RU" dirty="0" smtClean="0">
                <a:solidFill>
                  <a:srgbClr val="000000"/>
                </a:solidFill>
                <a:effectLst/>
                <a:latin typeface="Arial" panose="020B0604020202020204" pitchFamily="34" charset="0"/>
                <a:ea typeface="Times New Roman" panose="02020603050405020304" pitchFamily="18" charset="0"/>
              </a:rPr>
              <a:t>, подснежник, </a:t>
            </a:r>
            <a:r>
              <a:rPr lang="ru-RU" dirty="0" err="1" smtClean="0">
                <a:solidFill>
                  <a:srgbClr val="FF9900"/>
                </a:solidFill>
                <a:effectLst/>
                <a:latin typeface="Arial" panose="020B0604020202020204" pitchFamily="34" charset="0"/>
                <a:ea typeface="Times New Roman" panose="02020603050405020304" pitchFamily="18" charset="0"/>
                <a:hlinkClick r:id="rId8" tooltip="Посадка и уход за пушкинией в саду"/>
              </a:rPr>
              <a:t>пушкиния</a:t>
            </a:r>
            <a:r>
              <a:rPr lang="ru-RU" dirty="0" smtClean="0">
                <a:solidFill>
                  <a:srgbClr val="000000"/>
                </a:solidFill>
                <a:effectLst/>
                <a:latin typeface="Arial" panose="020B0604020202020204" pitchFamily="34" charset="0"/>
                <a:ea typeface="Times New Roman" panose="02020603050405020304" pitchFamily="18" charset="0"/>
              </a:rPr>
              <a:t>, </a:t>
            </a:r>
            <a:r>
              <a:rPr lang="ru-RU" dirty="0" smtClean="0">
                <a:solidFill>
                  <a:srgbClr val="FF9900"/>
                </a:solidFill>
                <a:effectLst/>
                <a:latin typeface="Arial" panose="020B0604020202020204" pitchFamily="34" charset="0"/>
                <a:ea typeface="Times New Roman" panose="02020603050405020304" pitchFamily="18" charset="0"/>
                <a:hlinkClick r:id="rId9" tooltip="Посадка и уход за примулой в саду"/>
              </a:rPr>
              <a:t>примула</a:t>
            </a:r>
            <a:r>
              <a:rPr lang="ru-RU" dirty="0" smtClean="0">
                <a:solidFill>
                  <a:srgbClr val="000000"/>
                </a:solidFill>
                <a:effectLst/>
                <a:latin typeface="Arial" panose="020B0604020202020204" pitchFamily="34" charset="0"/>
                <a:ea typeface="Times New Roman" panose="02020603050405020304" pitchFamily="18" charset="0"/>
              </a:rPr>
              <a:t>, </a:t>
            </a:r>
            <a:r>
              <a:rPr lang="ru-RU" dirty="0" err="1" smtClean="0">
                <a:solidFill>
                  <a:srgbClr val="000000"/>
                </a:solidFill>
                <a:effectLst/>
                <a:latin typeface="Arial" panose="020B0604020202020204" pitchFamily="34" charset="0"/>
                <a:ea typeface="Times New Roman" panose="02020603050405020304" pitchFamily="18" charset="0"/>
              </a:rPr>
              <a:t>хионодокса</a:t>
            </a:r>
            <a:r>
              <a:rPr lang="ru-RU" dirty="0" smtClean="0">
                <a:solidFill>
                  <a:srgbClr val="000000"/>
                </a:solidFill>
                <a:effectLst/>
                <a:latin typeface="Arial" panose="020B0604020202020204" pitchFamily="34" charset="0"/>
                <a:ea typeface="Times New Roman" panose="02020603050405020304" pitchFamily="18" charset="0"/>
              </a:rPr>
              <a:t>, карликовый </a:t>
            </a:r>
            <a:r>
              <a:rPr lang="ru-RU" dirty="0" smtClean="0">
                <a:solidFill>
                  <a:srgbClr val="FF9900"/>
                </a:solidFill>
                <a:effectLst/>
                <a:latin typeface="Arial" panose="020B0604020202020204" pitchFamily="34" charset="0"/>
                <a:ea typeface="Times New Roman" panose="02020603050405020304" pitchFamily="18" charset="0"/>
                <a:hlinkClick r:id="rId10" tooltip="Посадка и уход за ирисом в саду"/>
              </a:rPr>
              <a:t>ирис</a:t>
            </a:r>
            <a:r>
              <a:rPr lang="ru-RU" dirty="0" smtClean="0">
                <a:solidFill>
                  <a:srgbClr val="000000"/>
                </a:solidFill>
                <a:effectLst/>
                <a:latin typeface="Arial" panose="020B0604020202020204" pitchFamily="34" charset="0"/>
                <a:ea typeface="Times New Roman" panose="02020603050405020304" pitchFamily="18" charset="0"/>
              </a:rPr>
              <a:t>, </a:t>
            </a:r>
            <a:r>
              <a:rPr lang="ru-RU" dirty="0" smtClean="0">
                <a:solidFill>
                  <a:srgbClr val="FF9900"/>
                </a:solidFill>
                <a:effectLst/>
                <a:latin typeface="Arial" panose="020B0604020202020204" pitchFamily="34" charset="0"/>
                <a:ea typeface="Times New Roman" panose="02020603050405020304" pitchFamily="18" charset="0"/>
                <a:hlinkClick r:id="rId11" tooltip="Посадка и уход за рябчиком в саду"/>
              </a:rPr>
              <a:t>рябчик</a:t>
            </a:r>
            <a:r>
              <a:rPr lang="ru-RU" dirty="0" smtClean="0">
                <a:solidFill>
                  <a:srgbClr val="000000"/>
                </a:solidFill>
                <a:effectLst/>
                <a:latin typeface="Arial" panose="020B0604020202020204" pitchFamily="34" charset="0"/>
                <a:ea typeface="Times New Roman" panose="02020603050405020304" pitchFamily="18" charset="0"/>
              </a:rPr>
              <a:t> и </a:t>
            </a:r>
            <a:r>
              <a:rPr lang="ru-RU" dirty="0" smtClean="0">
                <a:solidFill>
                  <a:srgbClr val="FF9900"/>
                </a:solidFill>
                <a:effectLst/>
                <a:latin typeface="Arial" panose="020B0604020202020204" pitchFamily="34" charset="0"/>
                <a:ea typeface="Times New Roman" panose="02020603050405020304" pitchFamily="18" charset="0"/>
                <a:hlinkClick r:id="rId12" tooltip="Посадка и уход за лютиком в саду"/>
              </a:rPr>
              <a:t>лютик</a:t>
            </a:r>
            <a:r>
              <a:rPr lang="ru-RU" dirty="0" smtClean="0">
                <a:solidFill>
                  <a:srgbClr val="000000"/>
                </a:solidFill>
                <a:effectLst/>
                <a:latin typeface="Arial" panose="020B0604020202020204" pitchFamily="34" charset="0"/>
                <a:ea typeface="Times New Roman" panose="02020603050405020304" pitchFamily="18" charset="0"/>
              </a:rPr>
              <a:t>, цветок </a:t>
            </a:r>
            <a:r>
              <a:rPr lang="ru-RU" dirty="0" err="1" smtClean="0">
                <a:solidFill>
                  <a:srgbClr val="000000"/>
                </a:solidFill>
                <a:effectLst/>
                <a:latin typeface="Arial" panose="020B0604020202020204" pitchFamily="34" charset="0"/>
                <a:ea typeface="Times New Roman" panose="02020603050405020304" pitchFamily="18" charset="0"/>
              </a:rPr>
              <a:t>сцилла</a:t>
            </a:r>
            <a:r>
              <a:rPr lang="ru-RU" dirty="0" smtClean="0">
                <a:solidFill>
                  <a:srgbClr val="000000"/>
                </a:solidFill>
                <a:effectLst/>
                <a:latin typeface="Arial" panose="020B0604020202020204" pitchFamily="34" charset="0"/>
                <a:ea typeface="Times New Roman" panose="02020603050405020304" pitchFamily="18" charset="0"/>
              </a:rPr>
              <a:t> является первоцветом. Цветут пролески обычно ранней весной, хотя есть виды, зацветающие осенью.</a:t>
            </a:r>
            <a:endParaRPr lang="ru-RU" dirty="0"/>
          </a:p>
        </p:txBody>
      </p:sp>
      <p:pic>
        <p:nvPicPr>
          <p:cNvPr id="3074" name="Picture 2" descr="Цветение пролески (сциллы)"/>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5973" y="294299"/>
            <a:ext cx="5496950" cy="6223732"/>
          </a:xfrm>
          <a:prstGeom prst="rect">
            <a:avLst/>
          </a:prstGeom>
          <a:noFill/>
          <a:extLst>
            <a:ext uri="{909E8E84-426E-40DD-AFC4-6F175D3DCCD1}">
              <a14:hiddenFill xmlns:a14="http://schemas.microsoft.com/office/drawing/2010/main">
                <a:solidFill>
                  <a:srgbClr val="FFFFFF"/>
                </a:solidFill>
              </a14:hiddenFill>
            </a:ext>
          </a:extLst>
        </p:spPr>
      </p:pic>
      <p:grpSp>
        <p:nvGrpSpPr>
          <p:cNvPr id="8" name="Группа 7"/>
          <p:cNvGrpSpPr/>
          <p:nvPr/>
        </p:nvGrpSpPr>
        <p:grpSpPr>
          <a:xfrm>
            <a:off x="5797080" y="448143"/>
            <a:ext cx="527502" cy="102683"/>
            <a:chOff x="2714612" y="3143248"/>
            <a:chExt cx="2857520" cy="928694"/>
          </a:xfrm>
          <a:solidFill>
            <a:srgbClr val="FFFF00"/>
          </a:solidFill>
        </p:grpSpPr>
        <p:sp>
          <p:nvSpPr>
            <p:cNvPr id="9" name="Овал 8"/>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4" name="Группа 13"/>
          <p:cNvGrpSpPr/>
          <p:nvPr/>
        </p:nvGrpSpPr>
        <p:grpSpPr>
          <a:xfrm>
            <a:off x="5808805" y="6274512"/>
            <a:ext cx="527502" cy="102683"/>
            <a:chOff x="2714612" y="3143248"/>
            <a:chExt cx="2857520" cy="928694"/>
          </a:xfrm>
          <a:solidFill>
            <a:srgbClr val="FFFF00"/>
          </a:solidFill>
        </p:grpSpPr>
        <p:sp>
          <p:nvSpPr>
            <p:cNvPr id="15" name="Овал 14"/>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Овал 18"/>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20" name="Группа 19"/>
          <p:cNvGrpSpPr/>
          <p:nvPr/>
        </p:nvGrpSpPr>
        <p:grpSpPr>
          <a:xfrm>
            <a:off x="5820526" y="3193374"/>
            <a:ext cx="527502" cy="102683"/>
            <a:chOff x="2714612" y="3143248"/>
            <a:chExt cx="2857520" cy="928694"/>
          </a:xfrm>
          <a:solidFill>
            <a:srgbClr val="FFFF00"/>
          </a:solidFill>
        </p:grpSpPr>
        <p:sp>
          <p:nvSpPr>
            <p:cNvPr id="21" name="Овал 20"/>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309339152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2"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амка 1"/>
          <p:cNvSpPr/>
          <p:nvPr/>
        </p:nvSpPr>
        <p:spPr>
          <a:xfrm>
            <a:off x="0" y="0"/>
            <a:ext cx="12192000" cy="6858000"/>
          </a:xfrm>
          <a:prstGeom prst="frame">
            <a:avLst>
              <a:gd name="adj1" fmla="val 53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p:cNvSpPr/>
          <p:nvPr/>
        </p:nvSpPr>
        <p:spPr>
          <a:xfrm>
            <a:off x="6073141" y="0"/>
            <a:ext cx="45719"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Рамка 3"/>
          <p:cNvSpPr/>
          <p:nvPr/>
        </p:nvSpPr>
        <p:spPr>
          <a:xfrm>
            <a:off x="175846"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Рамка 4"/>
          <p:cNvSpPr/>
          <p:nvPr/>
        </p:nvSpPr>
        <p:spPr>
          <a:xfrm>
            <a:off x="6248401"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p:cNvSpPr/>
          <p:nvPr/>
        </p:nvSpPr>
        <p:spPr>
          <a:xfrm>
            <a:off x="6441831" y="790108"/>
            <a:ext cx="5380893" cy="5266057"/>
          </a:xfrm>
          <a:prstGeom prst="rect">
            <a:avLst/>
          </a:prstGeom>
        </p:spPr>
        <p:txBody>
          <a:bodyPr wrap="square">
            <a:spAutoFit/>
          </a:bodyPr>
          <a:lstStyle/>
          <a:p>
            <a:pPr>
              <a:lnSpc>
                <a:spcPct val="107000"/>
              </a:lnSpc>
              <a:spcAft>
                <a:spcPts val="800"/>
              </a:spcAft>
            </a:pP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Когда сажать пролеску в грунт.</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1125"/>
              </a:spcAft>
            </a:pP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Посадка и уход за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сциллой</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в открытом грунте совершенно не представляют сложности. Высаживают растение пролеска чаще всего на альпийских горках, бордюрах, в миксбордерах или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рокариях</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Очень нарядно выглядят также приствольные круги плодовых деревьев, украшенные ранней весной цветущими пролесками. Посадка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сциллы</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может производиться даже во время цветения, однако весенние пролески лучше высаживать после отмирания листьев, со второй половины июня, а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осеннецветущие</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сциллы</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 за месяц до развития цветоносов. Как и все цветы, пролеска любит хорошее освещение, хотя может расти и в полутени, причем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весеннецветущие</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виды более светолюбивы, чем те, что цветут осенью.</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098" name="Picture 2" descr="Посадка сциллы (пролеска) и уход за ней в саду"/>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366" y="341191"/>
            <a:ext cx="5435111" cy="617684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Группа 7"/>
          <p:cNvGrpSpPr/>
          <p:nvPr/>
        </p:nvGrpSpPr>
        <p:grpSpPr>
          <a:xfrm>
            <a:off x="5797080" y="448143"/>
            <a:ext cx="527502" cy="102683"/>
            <a:chOff x="2714612" y="3143248"/>
            <a:chExt cx="2857520" cy="928694"/>
          </a:xfrm>
          <a:solidFill>
            <a:srgbClr val="FFFF00"/>
          </a:solidFill>
        </p:grpSpPr>
        <p:sp>
          <p:nvSpPr>
            <p:cNvPr id="9" name="Овал 8"/>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4" name="Группа 13"/>
          <p:cNvGrpSpPr/>
          <p:nvPr/>
        </p:nvGrpSpPr>
        <p:grpSpPr>
          <a:xfrm>
            <a:off x="5808805" y="6274512"/>
            <a:ext cx="527502" cy="102683"/>
            <a:chOff x="2714612" y="3143248"/>
            <a:chExt cx="2857520" cy="928694"/>
          </a:xfrm>
          <a:solidFill>
            <a:srgbClr val="FFFF00"/>
          </a:solidFill>
        </p:grpSpPr>
        <p:sp>
          <p:nvSpPr>
            <p:cNvPr id="15" name="Овал 14"/>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Овал 18"/>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20" name="Группа 19"/>
          <p:cNvGrpSpPr/>
          <p:nvPr/>
        </p:nvGrpSpPr>
        <p:grpSpPr>
          <a:xfrm>
            <a:off x="5820526" y="3193374"/>
            <a:ext cx="527502" cy="102683"/>
            <a:chOff x="2714612" y="3143248"/>
            <a:chExt cx="2857520" cy="928694"/>
          </a:xfrm>
          <a:solidFill>
            <a:srgbClr val="FFFF00"/>
          </a:solidFill>
        </p:grpSpPr>
        <p:sp>
          <p:nvSpPr>
            <p:cNvPr id="21" name="Овал 20"/>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25935783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2"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амка 1"/>
          <p:cNvSpPr/>
          <p:nvPr/>
        </p:nvSpPr>
        <p:spPr>
          <a:xfrm>
            <a:off x="0" y="0"/>
            <a:ext cx="12192000" cy="6858000"/>
          </a:xfrm>
          <a:prstGeom prst="frame">
            <a:avLst>
              <a:gd name="adj1" fmla="val 53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p:cNvSpPr/>
          <p:nvPr/>
        </p:nvSpPr>
        <p:spPr>
          <a:xfrm>
            <a:off x="6073141" y="0"/>
            <a:ext cx="45719"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Рамка 3"/>
          <p:cNvSpPr/>
          <p:nvPr/>
        </p:nvSpPr>
        <p:spPr>
          <a:xfrm>
            <a:off x="175846"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Рамка 4"/>
          <p:cNvSpPr/>
          <p:nvPr/>
        </p:nvSpPr>
        <p:spPr>
          <a:xfrm>
            <a:off x="6248401"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p:cNvSpPr/>
          <p:nvPr/>
        </p:nvSpPr>
        <p:spPr>
          <a:xfrm>
            <a:off x="6459414" y="599579"/>
            <a:ext cx="5427785" cy="5548186"/>
          </a:xfrm>
          <a:prstGeom prst="rect">
            <a:avLst/>
          </a:prstGeom>
        </p:spPr>
        <p:txBody>
          <a:bodyPr wrap="square">
            <a:spAutoFit/>
          </a:bodyPr>
          <a:lstStyle/>
          <a:p>
            <a:pPr>
              <a:lnSpc>
                <a:spcPct val="107000"/>
              </a:lnSpc>
              <a:spcAft>
                <a:spcPts val="800"/>
              </a:spcAft>
            </a:pP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Как сажать пролеску в грунт.</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1125"/>
              </a:spcAft>
            </a:pP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Посадка и уход за пролеской начинается с подготовки участка. Лучший грунт для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сциллы</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 богатая органикой почва, содержащая листовой перегной и минеральные компоненты. Чтобы пролески хорошо росли в вашем саду, нужно добавить в садовый грунт немного лесной почвы с полуразложившейся листвой и корой деревьев. Почва для пролески должна быть умеренно влажной, но болотистых грунтов, как и кислых, она не любит. Оптимальный водородный показатель грунта для пролески – 6,5-7,0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pH</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190500" algn="just">
              <a:lnSpc>
                <a:spcPct val="107000"/>
              </a:lnSpc>
              <a:spcBef>
                <a:spcPts val="1125"/>
              </a:spcBef>
              <a:spcAft>
                <a:spcPts val="1125"/>
              </a:spcAft>
            </a:pP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Луковицы пролески помещают в лунки, расположенные на расстоянии 5-10 см друг от друга, на глубину от 6 до 8 см в зависимости от калибра посадочного материала.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122" name="Picture 2" descr="Как сажать и ухаживать за сциллой (пролеско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819" y="317745"/>
            <a:ext cx="5508381" cy="6247178"/>
          </a:xfrm>
          <a:prstGeom prst="rect">
            <a:avLst/>
          </a:prstGeom>
          <a:noFill/>
          <a:extLst>
            <a:ext uri="{909E8E84-426E-40DD-AFC4-6F175D3DCCD1}">
              <a14:hiddenFill xmlns:a14="http://schemas.microsoft.com/office/drawing/2010/main">
                <a:solidFill>
                  <a:srgbClr val="FFFFFF"/>
                </a:solidFill>
              </a14:hiddenFill>
            </a:ext>
          </a:extLst>
        </p:spPr>
      </p:pic>
      <p:grpSp>
        <p:nvGrpSpPr>
          <p:cNvPr id="8" name="Группа 7"/>
          <p:cNvGrpSpPr/>
          <p:nvPr/>
        </p:nvGrpSpPr>
        <p:grpSpPr>
          <a:xfrm>
            <a:off x="5797080" y="448143"/>
            <a:ext cx="527502" cy="102683"/>
            <a:chOff x="2714612" y="3143248"/>
            <a:chExt cx="2857520" cy="928694"/>
          </a:xfrm>
          <a:solidFill>
            <a:srgbClr val="FFFF00"/>
          </a:solidFill>
        </p:grpSpPr>
        <p:sp>
          <p:nvSpPr>
            <p:cNvPr id="9" name="Овал 8"/>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4" name="Группа 13"/>
          <p:cNvGrpSpPr/>
          <p:nvPr/>
        </p:nvGrpSpPr>
        <p:grpSpPr>
          <a:xfrm>
            <a:off x="5808805" y="6274512"/>
            <a:ext cx="527502" cy="102683"/>
            <a:chOff x="2714612" y="3143248"/>
            <a:chExt cx="2857520" cy="928694"/>
          </a:xfrm>
          <a:solidFill>
            <a:srgbClr val="FFFF00"/>
          </a:solidFill>
        </p:grpSpPr>
        <p:sp>
          <p:nvSpPr>
            <p:cNvPr id="15" name="Овал 14"/>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Овал 18"/>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20" name="Группа 19"/>
          <p:cNvGrpSpPr/>
          <p:nvPr/>
        </p:nvGrpSpPr>
        <p:grpSpPr>
          <a:xfrm>
            <a:off x="5820526" y="3193374"/>
            <a:ext cx="527502" cy="102683"/>
            <a:chOff x="2714612" y="3143248"/>
            <a:chExt cx="2857520" cy="928694"/>
          </a:xfrm>
          <a:solidFill>
            <a:srgbClr val="FFFF00"/>
          </a:solidFill>
        </p:grpSpPr>
        <p:sp>
          <p:nvSpPr>
            <p:cNvPr id="21" name="Овал 20"/>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40491878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2"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амка 1"/>
          <p:cNvSpPr/>
          <p:nvPr/>
        </p:nvSpPr>
        <p:spPr>
          <a:xfrm>
            <a:off x="0" y="0"/>
            <a:ext cx="12192000" cy="6858000"/>
          </a:xfrm>
          <a:prstGeom prst="frame">
            <a:avLst>
              <a:gd name="adj1" fmla="val 53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p:cNvSpPr/>
          <p:nvPr/>
        </p:nvSpPr>
        <p:spPr>
          <a:xfrm>
            <a:off x="6073141" y="0"/>
            <a:ext cx="45719"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Рамка 3"/>
          <p:cNvSpPr/>
          <p:nvPr/>
        </p:nvSpPr>
        <p:spPr>
          <a:xfrm>
            <a:off x="175846"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Рамка 4"/>
          <p:cNvSpPr/>
          <p:nvPr/>
        </p:nvSpPr>
        <p:spPr>
          <a:xfrm>
            <a:off x="6248401"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p:cNvSpPr/>
          <p:nvPr/>
        </p:nvSpPr>
        <p:spPr>
          <a:xfrm>
            <a:off x="6447399" y="272627"/>
            <a:ext cx="5416062" cy="6301020"/>
          </a:xfrm>
          <a:prstGeom prst="rect">
            <a:avLst/>
          </a:prstGeom>
        </p:spPr>
        <p:txBody>
          <a:bodyPr wrap="square">
            <a:spAutoFit/>
          </a:bodyPr>
          <a:lstStyle/>
          <a:p>
            <a:pPr algn="just">
              <a:lnSpc>
                <a:spcPct val="107000"/>
              </a:lnSpc>
              <a:spcAft>
                <a:spcPts val="1125"/>
              </a:spcAft>
            </a:pP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Уход за пролеской заключается в поливах с обязательным последующим рыхлением грунта на глубину 2-2,5 см и удалением сорняков. Поливать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сциллы</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лучше утром, стараясь лить воду так, чтобы она не попадала на цветки – от этого пролески теряют декоративность. Чтобы облегчить себе труд, замульчируйте посадку лиственным перегноем, после чего вам и поливать, и рыхлить грунт придется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реже.На</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подкормки ранней весной комплексным удобрением, например, Нитрофоской, пролеска отзовется обильным цветением, но виды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сциллы</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цветущие осенью, лучше осенью и подкармливать. К раствору комплексного минерального удобрения желательно добавлять микроэлементы кальций, железо, медь и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магний.Нужно</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знать, что многие виды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сциллы</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размножаются самосевом, и если вы не хотите, чтобы пролески вдруг зацвели в местах, отведенных для других растений, своевременно удаляйте у них семенники.</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146" name="Picture 2" descr="http://s4.fotokto.ru/photo/full/275/27566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235" y="363415"/>
            <a:ext cx="5420966" cy="610772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Группа 7"/>
          <p:cNvGrpSpPr/>
          <p:nvPr/>
        </p:nvGrpSpPr>
        <p:grpSpPr>
          <a:xfrm>
            <a:off x="5797080" y="448143"/>
            <a:ext cx="527502" cy="102683"/>
            <a:chOff x="2714612" y="3143248"/>
            <a:chExt cx="2857520" cy="928694"/>
          </a:xfrm>
          <a:solidFill>
            <a:srgbClr val="FFFF00"/>
          </a:solidFill>
        </p:grpSpPr>
        <p:sp>
          <p:nvSpPr>
            <p:cNvPr id="9" name="Овал 8"/>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4" name="Группа 13"/>
          <p:cNvGrpSpPr/>
          <p:nvPr/>
        </p:nvGrpSpPr>
        <p:grpSpPr>
          <a:xfrm>
            <a:off x="5808805" y="6274512"/>
            <a:ext cx="527502" cy="102683"/>
            <a:chOff x="2714612" y="3143248"/>
            <a:chExt cx="2857520" cy="928694"/>
          </a:xfrm>
          <a:solidFill>
            <a:srgbClr val="FFFF00"/>
          </a:solidFill>
        </p:grpSpPr>
        <p:sp>
          <p:nvSpPr>
            <p:cNvPr id="15" name="Овал 14"/>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Овал 18"/>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20" name="Группа 19"/>
          <p:cNvGrpSpPr/>
          <p:nvPr/>
        </p:nvGrpSpPr>
        <p:grpSpPr>
          <a:xfrm>
            <a:off x="5820526" y="3193374"/>
            <a:ext cx="527502" cy="102683"/>
            <a:chOff x="2714612" y="3143248"/>
            <a:chExt cx="2857520" cy="928694"/>
          </a:xfrm>
          <a:solidFill>
            <a:srgbClr val="FFFF00"/>
          </a:solidFill>
        </p:grpSpPr>
        <p:sp>
          <p:nvSpPr>
            <p:cNvPr id="21" name="Овал 20"/>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102309962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2"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амка 1"/>
          <p:cNvSpPr/>
          <p:nvPr/>
        </p:nvSpPr>
        <p:spPr>
          <a:xfrm>
            <a:off x="0" y="0"/>
            <a:ext cx="12192000" cy="6858000"/>
          </a:xfrm>
          <a:prstGeom prst="frame">
            <a:avLst>
              <a:gd name="adj1" fmla="val 53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p:cNvSpPr/>
          <p:nvPr/>
        </p:nvSpPr>
        <p:spPr>
          <a:xfrm>
            <a:off x="6073141" y="0"/>
            <a:ext cx="45719"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Рамка 3"/>
          <p:cNvSpPr/>
          <p:nvPr/>
        </p:nvSpPr>
        <p:spPr>
          <a:xfrm>
            <a:off x="175846"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Рамка 4"/>
          <p:cNvSpPr/>
          <p:nvPr/>
        </p:nvSpPr>
        <p:spPr>
          <a:xfrm>
            <a:off x="6248401"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p:cNvSpPr/>
          <p:nvPr/>
        </p:nvSpPr>
        <p:spPr>
          <a:xfrm>
            <a:off x="6453555" y="1590344"/>
            <a:ext cx="5357446" cy="2895152"/>
          </a:xfrm>
          <a:prstGeom prst="rect">
            <a:avLst/>
          </a:prstGeom>
        </p:spPr>
        <p:txBody>
          <a:bodyPr wrap="square">
            <a:spAutoFit/>
          </a:bodyPr>
          <a:lstStyle/>
          <a:p>
            <a:pPr>
              <a:lnSpc>
                <a:spcPct val="107000"/>
              </a:lnSpc>
              <a:spcAft>
                <a:spcPts val="800"/>
              </a:spcAft>
            </a:pP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Пересадка пролески (</a:t>
            </a:r>
            <a:r>
              <a:rPr lang="ru-RU" sz="2000" b="1"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сциллы</a:t>
            </a: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в саду.</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1125"/>
              </a:spcAft>
            </a:pP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Уход за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сциллой</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предполагает пересадку растения один раз в три года. Для того чтобы пролески не теряли своей декоративности, их нужно выкапывать и, отделив от луковиц детки, рассаживать их как можно быстрее во избежание загнивания луковичек. Лучшее время для этой процедуры – конец сентября или начало октября.</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170" name="Picture 2" descr="http://kanschool9.1gb.ru/file/new-2016/14-03-2016/wallpapers_44991_1280x76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698" y="328245"/>
            <a:ext cx="5448056" cy="6189785"/>
          </a:xfrm>
          <a:prstGeom prst="rect">
            <a:avLst/>
          </a:prstGeom>
          <a:noFill/>
          <a:extLst>
            <a:ext uri="{909E8E84-426E-40DD-AFC4-6F175D3DCCD1}">
              <a14:hiddenFill xmlns:a14="http://schemas.microsoft.com/office/drawing/2010/main">
                <a:solidFill>
                  <a:srgbClr val="FFFFFF"/>
                </a:solidFill>
              </a14:hiddenFill>
            </a:ext>
          </a:extLst>
        </p:spPr>
      </p:pic>
      <p:grpSp>
        <p:nvGrpSpPr>
          <p:cNvPr id="8" name="Группа 7"/>
          <p:cNvGrpSpPr/>
          <p:nvPr/>
        </p:nvGrpSpPr>
        <p:grpSpPr>
          <a:xfrm>
            <a:off x="5797080" y="448143"/>
            <a:ext cx="527502" cy="102683"/>
            <a:chOff x="2714612" y="3143248"/>
            <a:chExt cx="2857520" cy="928694"/>
          </a:xfrm>
          <a:solidFill>
            <a:srgbClr val="FFFF00"/>
          </a:solidFill>
        </p:grpSpPr>
        <p:sp>
          <p:nvSpPr>
            <p:cNvPr id="9" name="Овал 8"/>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4" name="Группа 13"/>
          <p:cNvGrpSpPr/>
          <p:nvPr/>
        </p:nvGrpSpPr>
        <p:grpSpPr>
          <a:xfrm>
            <a:off x="5808805" y="6274512"/>
            <a:ext cx="527502" cy="102683"/>
            <a:chOff x="2714612" y="3143248"/>
            <a:chExt cx="2857520" cy="928694"/>
          </a:xfrm>
          <a:solidFill>
            <a:srgbClr val="FFFF00"/>
          </a:solidFill>
        </p:grpSpPr>
        <p:sp>
          <p:nvSpPr>
            <p:cNvPr id="15" name="Овал 14"/>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Овал 18"/>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20" name="Группа 19"/>
          <p:cNvGrpSpPr/>
          <p:nvPr/>
        </p:nvGrpSpPr>
        <p:grpSpPr>
          <a:xfrm>
            <a:off x="5820526" y="3193374"/>
            <a:ext cx="527502" cy="102683"/>
            <a:chOff x="2714612" y="3143248"/>
            <a:chExt cx="2857520" cy="928694"/>
          </a:xfrm>
          <a:solidFill>
            <a:srgbClr val="FFFF00"/>
          </a:solidFill>
        </p:grpSpPr>
        <p:sp>
          <p:nvSpPr>
            <p:cNvPr id="21" name="Овал 20"/>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42825042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2"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амка 1"/>
          <p:cNvSpPr/>
          <p:nvPr/>
        </p:nvSpPr>
        <p:spPr>
          <a:xfrm>
            <a:off x="0" y="0"/>
            <a:ext cx="12192000" cy="6858000"/>
          </a:xfrm>
          <a:prstGeom prst="frame">
            <a:avLst>
              <a:gd name="adj1" fmla="val 53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p:cNvSpPr/>
          <p:nvPr/>
        </p:nvSpPr>
        <p:spPr>
          <a:xfrm>
            <a:off x="6073141" y="0"/>
            <a:ext cx="45719"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Рамка 3"/>
          <p:cNvSpPr/>
          <p:nvPr/>
        </p:nvSpPr>
        <p:spPr>
          <a:xfrm>
            <a:off x="175846"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Рамка 4"/>
          <p:cNvSpPr/>
          <p:nvPr/>
        </p:nvSpPr>
        <p:spPr>
          <a:xfrm>
            <a:off x="6248401"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p:cNvSpPr/>
          <p:nvPr/>
        </p:nvSpPr>
        <p:spPr>
          <a:xfrm>
            <a:off x="6506014" y="696995"/>
            <a:ext cx="5298831" cy="5266057"/>
          </a:xfrm>
          <a:prstGeom prst="rect">
            <a:avLst/>
          </a:prstGeom>
        </p:spPr>
        <p:txBody>
          <a:bodyPr wrap="square">
            <a:spAutoFit/>
          </a:bodyPr>
          <a:lstStyle/>
          <a:p>
            <a:pPr>
              <a:lnSpc>
                <a:spcPct val="107000"/>
              </a:lnSpc>
              <a:spcAft>
                <a:spcPts val="800"/>
              </a:spcAft>
            </a:pP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Размножение </a:t>
            </a:r>
            <a:r>
              <a:rPr lang="ru-RU" sz="2000" b="1"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сциллы</a:t>
            </a: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1125"/>
              </a:spcAft>
            </a:pP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Размножается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сцилла</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луковицами и семенами. Способ размножения луковицами мы вам только что описали. Что касается семенного размножения, то первая задача – это получить посевной материал: как только коробочки с семенами пожелтеют и начнут растрескиваться, а происходит это примерно в конце июня, нужно срезать коробочки, добыть из них семена и посеять их. Всхожесть семян пролески невысокая, и цветения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сциллы</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из семян вы дождетесь только через 3-4 года. Рассаживать выросшие из семян пролески первый раз вам придется не раньше, чем через пять лет – нужно дать растению время приумножить цветоносы и нарастить побольше деток.</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194" name="Picture 2" descr="https://im0-tub-ru.yandex.net/i?id=2813565a1b182ffab8244f89042b1189-l&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948" y="305165"/>
            <a:ext cx="5524883" cy="623631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Группа 7"/>
          <p:cNvGrpSpPr/>
          <p:nvPr/>
        </p:nvGrpSpPr>
        <p:grpSpPr>
          <a:xfrm>
            <a:off x="5797080" y="448143"/>
            <a:ext cx="527502" cy="102683"/>
            <a:chOff x="2714612" y="3143248"/>
            <a:chExt cx="2857520" cy="928694"/>
          </a:xfrm>
          <a:solidFill>
            <a:srgbClr val="FFFF00"/>
          </a:solidFill>
        </p:grpSpPr>
        <p:sp>
          <p:nvSpPr>
            <p:cNvPr id="9" name="Овал 8"/>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4" name="Группа 13"/>
          <p:cNvGrpSpPr/>
          <p:nvPr/>
        </p:nvGrpSpPr>
        <p:grpSpPr>
          <a:xfrm>
            <a:off x="5808805" y="6274512"/>
            <a:ext cx="527502" cy="102683"/>
            <a:chOff x="2714612" y="3143248"/>
            <a:chExt cx="2857520" cy="928694"/>
          </a:xfrm>
          <a:solidFill>
            <a:srgbClr val="FFFF00"/>
          </a:solidFill>
        </p:grpSpPr>
        <p:sp>
          <p:nvSpPr>
            <p:cNvPr id="15" name="Овал 14"/>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Овал 18"/>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20" name="Группа 19"/>
          <p:cNvGrpSpPr/>
          <p:nvPr/>
        </p:nvGrpSpPr>
        <p:grpSpPr>
          <a:xfrm>
            <a:off x="5820526" y="3193374"/>
            <a:ext cx="527502" cy="102683"/>
            <a:chOff x="2714612" y="3143248"/>
            <a:chExt cx="2857520" cy="928694"/>
          </a:xfrm>
          <a:solidFill>
            <a:srgbClr val="FFFF00"/>
          </a:solidFill>
        </p:grpSpPr>
        <p:sp>
          <p:nvSpPr>
            <p:cNvPr id="21" name="Овал 20"/>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28341293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2"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амка 1"/>
          <p:cNvSpPr/>
          <p:nvPr/>
        </p:nvSpPr>
        <p:spPr>
          <a:xfrm>
            <a:off x="0" y="0"/>
            <a:ext cx="12192000" cy="6858000"/>
          </a:xfrm>
          <a:prstGeom prst="frame">
            <a:avLst>
              <a:gd name="adj1" fmla="val 53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p:cNvSpPr/>
          <p:nvPr/>
        </p:nvSpPr>
        <p:spPr>
          <a:xfrm>
            <a:off x="6073141" y="0"/>
            <a:ext cx="45719"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Рамка 3"/>
          <p:cNvSpPr/>
          <p:nvPr/>
        </p:nvSpPr>
        <p:spPr>
          <a:xfrm>
            <a:off x="175846"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Рамка 4"/>
          <p:cNvSpPr/>
          <p:nvPr/>
        </p:nvSpPr>
        <p:spPr>
          <a:xfrm>
            <a:off x="6248401"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p:cNvSpPr/>
          <p:nvPr/>
        </p:nvSpPr>
        <p:spPr>
          <a:xfrm>
            <a:off x="6553199" y="412009"/>
            <a:ext cx="5263661" cy="6173870"/>
          </a:xfrm>
          <a:prstGeom prst="rect">
            <a:avLst/>
          </a:prstGeom>
        </p:spPr>
        <p:txBody>
          <a:bodyPr wrap="square">
            <a:spAutoFit/>
          </a:bodyPr>
          <a:lstStyle/>
          <a:p>
            <a:pPr>
              <a:lnSpc>
                <a:spcPct val="107000"/>
              </a:lnSpc>
              <a:spcAft>
                <a:spcPts val="800"/>
              </a:spcAft>
            </a:pP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Вредители и болезни </a:t>
            </a:r>
            <a:r>
              <a:rPr lang="ru-RU" sz="2000" b="1"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сциллы</a:t>
            </a: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(пролески).</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1125"/>
              </a:spcAft>
            </a:pP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Как и другие мелколуковичные культуры,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сциллы</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поражаются такими заболеваниями, как гниль луковиц, серая гниль и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ахеленхоидес</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Из вредителей для пролесок опасней всего мышевидные грызуны и корневой луговой клещ.</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190500" algn="just">
              <a:lnSpc>
                <a:spcPct val="107000"/>
              </a:lnSpc>
              <a:spcBef>
                <a:spcPts val="1125"/>
              </a:spcBef>
              <a:spcAft>
                <a:spcPts val="1125"/>
              </a:spcAft>
            </a:pPr>
            <a:r>
              <a:rPr lang="ru-RU" i="1" dirty="0" smtClean="0">
                <a:solidFill>
                  <a:srgbClr val="2CC000"/>
                </a:solidFill>
                <a:effectLst/>
                <a:latin typeface="Arial" panose="020B0604020202020204" pitchFamily="34" charset="0"/>
                <a:ea typeface="Times New Roman" panose="02020603050405020304" pitchFamily="18" charset="0"/>
                <a:cs typeface="Times New Roman" panose="02020603050405020304" pitchFamily="18" charset="0"/>
              </a:rPr>
              <a:t>Серая гниль</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поражает листья растения и верхнюю часть луковиц, в результате чего они покрываются серым пухом плесени и загнивают. Вслед за этим на луковицах образуются плотные пятнышки. В результате развития заболевания пролески желтеют и гибнут. Больные растения следует немедленно уничтожать. На пораженных серой гнилью при хранении луковицах вырезают больные участки, а ранки обрабатывают древесной золой.</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220" name="Picture 4" descr="https://im0-tub-ru.yandex.net/i?id=453b402c13e42546b0f990c48f92f817-l&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698" y="272927"/>
            <a:ext cx="5471502" cy="6221658"/>
          </a:xfrm>
          <a:prstGeom prst="rect">
            <a:avLst/>
          </a:prstGeom>
          <a:noFill/>
          <a:extLst>
            <a:ext uri="{909E8E84-426E-40DD-AFC4-6F175D3DCCD1}">
              <a14:hiddenFill xmlns:a14="http://schemas.microsoft.com/office/drawing/2010/main">
                <a:solidFill>
                  <a:srgbClr val="FFFFFF"/>
                </a:solidFill>
              </a14:hiddenFill>
            </a:ext>
          </a:extLst>
        </p:spPr>
      </p:pic>
      <p:grpSp>
        <p:nvGrpSpPr>
          <p:cNvPr id="9" name="Группа 8"/>
          <p:cNvGrpSpPr/>
          <p:nvPr/>
        </p:nvGrpSpPr>
        <p:grpSpPr>
          <a:xfrm>
            <a:off x="5797080" y="448143"/>
            <a:ext cx="527502" cy="102683"/>
            <a:chOff x="2714612" y="3143248"/>
            <a:chExt cx="2857520" cy="928694"/>
          </a:xfrm>
          <a:solidFill>
            <a:srgbClr val="FFFF00"/>
          </a:solidFill>
        </p:grpSpPr>
        <p:sp>
          <p:nvSpPr>
            <p:cNvPr id="10" name="Овал 9"/>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Овал 13"/>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5" name="Группа 14"/>
          <p:cNvGrpSpPr/>
          <p:nvPr/>
        </p:nvGrpSpPr>
        <p:grpSpPr>
          <a:xfrm>
            <a:off x="5808805" y="6274512"/>
            <a:ext cx="527502" cy="102683"/>
            <a:chOff x="2714612" y="3143248"/>
            <a:chExt cx="2857520" cy="928694"/>
          </a:xfrm>
          <a:solidFill>
            <a:srgbClr val="FFFF00"/>
          </a:solidFill>
        </p:grpSpPr>
        <p:sp>
          <p:nvSpPr>
            <p:cNvPr id="16" name="Овал 15"/>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Овал 18"/>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Овал 19"/>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21" name="Группа 20"/>
          <p:cNvGrpSpPr/>
          <p:nvPr/>
        </p:nvGrpSpPr>
        <p:grpSpPr>
          <a:xfrm>
            <a:off x="5820526" y="3193374"/>
            <a:ext cx="527502" cy="102683"/>
            <a:chOff x="2714612" y="3143248"/>
            <a:chExt cx="2857520" cy="928694"/>
          </a:xfrm>
          <a:solidFill>
            <a:srgbClr val="FFFF00"/>
          </a:solidFill>
        </p:grpSpPr>
        <p:sp>
          <p:nvSpPr>
            <p:cNvPr id="22" name="Овал 21"/>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Овал 25"/>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23760777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2"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амка 1"/>
          <p:cNvSpPr/>
          <p:nvPr/>
        </p:nvSpPr>
        <p:spPr>
          <a:xfrm>
            <a:off x="0" y="0"/>
            <a:ext cx="12192000" cy="6858000"/>
          </a:xfrm>
          <a:prstGeom prst="frame">
            <a:avLst>
              <a:gd name="adj1" fmla="val 53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p:cNvSpPr/>
          <p:nvPr/>
        </p:nvSpPr>
        <p:spPr>
          <a:xfrm>
            <a:off x="6073141" y="0"/>
            <a:ext cx="45719"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Рамка 3"/>
          <p:cNvSpPr/>
          <p:nvPr/>
        </p:nvSpPr>
        <p:spPr>
          <a:xfrm>
            <a:off x="175846"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Рамка 4"/>
          <p:cNvSpPr/>
          <p:nvPr/>
        </p:nvSpPr>
        <p:spPr>
          <a:xfrm>
            <a:off x="6248401"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p:cNvSpPr/>
          <p:nvPr/>
        </p:nvSpPr>
        <p:spPr>
          <a:xfrm>
            <a:off x="6500153" y="1472887"/>
            <a:ext cx="5310554" cy="3648691"/>
          </a:xfrm>
          <a:prstGeom prst="rect">
            <a:avLst/>
          </a:prstGeom>
        </p:spPr>
        <p:txBody>
          <a:bodyPr wrap="square">
            <a:spAutoFit/>
          </a:bodyPr>
          <a:lstStyle/>
          <a:p>
            <a:pPr indent="190500" algn="just">
              <a:lnSpc>
                <a:spcPct val="107000"/>
              </a:lnSpc>
              <a:spcBef>
                <a:spcPts val="1125"/>
              </a:spcBef>
              <a:spcAft>
                <a:spcPts val="1125"/>
              </a:spcAft>
            </a:pPr>
            <a:r>
              <a:rPr lang="ru-RU" i="1" dirty="0" err="1" smtClean="0">
                <a:solidFill>
                  <a:srgbClr val="2CC000"/>
                </a:solidFill>
                <a:effectLst/>
                <a:latin typeface="Arial" panose="020B0604020202020204" pitchFamily="34" charset="0"/>
                <a:ea typeface="Times New Roman" panose="02020603050405020304" pitchFamily="18" charset="0"/>
                <a:cs typeface="Times New Roman" panose="02020603050405020304" pitchFamily="18" charset="0"/>
              </a:rPr>
              <a:t>Ахеленхоидес</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поражает и наземную часть растений, и луковицы, вызывая побурение их чешуй, отчего луковицы гниют – на их поперечном разрезе можно увидеть кольцевую гниль. Поверхность больной луковицы покрывается некротическими пятнами. Зараженные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ахеленхоидесом</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растения теряют декоративность и начинают отставать в развитии. Луковицы поврежденных растений нужно выкопать и уничтожить, а здоровые луковицы в целях профилактики выдерживают полчаса в термосе с горячей водой (43 ºC).</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42" name="Picture 2" descr="http://st.stranamam.ru/data/cache/2015mar/01/19/15209450_51425nothumb6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610" y="327391"/>
            <a:ext cx="5459144" cy="6214086"/>
          </a:xfrm>
          <a:prstGeom prst="rect">
            <a:avLst/>
          </a:prstGeom>
          <a:noFill/>
          <a:extLst>
            <a:ext uri="{909E8E84-426E-40DD-AFC4-6F175D3DCCD1}">
              <a14:hiddenFill xmlns:a14="http://schemas.microsoft.com/office/drawing/2010/main">
                <a:solidFill>
                  <a:srgbClr val="FFFFFF"/>
                </a:solidFill>
              </a14:hiddenFill>
            </a:ext>
          </a:extLst>
        </p:spPr>
      </p:pic>
      <p:grpSp>
        <p:nvGrpSpPr>
          <p:cNvPr id="8" name="Группа 7"/>
          <p:cNvGrpSpPr/>
          <p:nvPr/>
        </p:nvGrpSpPr>
        <p:grpSpPr>
          <a:xfrm>
            <a:off x="5797080" y="448143"/>
            <a:ext cx="527502" cy="102683"/>
            <a:chOff x="2714612" y="3143248"/>
            <a:chExt cx="2857520" cy="928694"/>
          </a:xfrm>
          <a:solidFill>
            <a:srgbClr val="FFFF00"/>
          </a:solidFill>
        </p:grpSpPr>
        <p:sp>
          <p:nvSpPr>
            <p:cNvPr id="9" name="Овал 8"/>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4" name="Группа 13"/>
          <p:cNvGrpSpPr/>
          <p:nvPr/>
        </p:nvGrpSpPr>
        <p:grpSpPr>
          <a:xfrm>
            <a:off x="5808805" y="6274512"/>
            <a:ext cx="527502" cy="102683"/>
            <a:chOff x="2714612" y="3143248"/>
            <a:chExt cx="2857520" cy="928694"/>
          </a:xfrm>
          <a:solidFill>
            <a:srgbClr val="FFFF00"/>
          </a:solidFill>
        </p:grpSpPr>
        <p:sp>
          <p:nvSpPr>
            <p:cNvPr id="15" name="Овал 14"/>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Овал 18"/>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20" name="Группа 19"/>
          <p:cNvGrpSpPr/>
          <p:nvPr/>
        </p:nvGrpSpPr>
        <p:grpSpPr>
          <a:xfrm>
            <a:off x="5820526" y="3193374"/>
            <a:ext cx="527502" cy="102683"/>
            <a:chOff x="2714612" y="3143248"/>
            <a:chExt cx="2857520" cy="928694"/>
          </a:xfrm>
          <a:solidFill>
            <a:srgbClr val="FFFF00"/>
          </a:solidFill>
        </p:grpSpPr>
        <p:sp>
          <p:nvSpPr>
            <p:cNvPr id="21" name="Овал 20"/>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39330848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2"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амка 1"/>
          <p:cNvSpPr/>
          <p:nvPr/>
        </p:nvSpPr>
        <p:spPr>
          <a:xfrm>
            <a:off x="0" y="0"/>
            <a:ext cx="12192000" cy="6858000"/>
          </a:xfrm>
          <a:prstGeom prst="frame">
            <a:avLst>
              <a:gd name="adj1" fmla="val 53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p:cNvSpPr/>
          <p:nvPr/>
        </p:nvSpPr>
        <p:spPr>
          <a:xfrm>
            <a:off x="6073141" y="0"/>
            <a:ext cx="45719"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Рамка 3"/>
          <p:cNvSpPr/>
          <p:nvPr/>
        </p:nvSpPr>
        <p:spPr>
          <a:xfrm>
            <a:off x="175846"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Рамка 4"/>
          <p:cNvSpPr/>
          <p:nvPr/>
        </p:nvSpPr>
        <p:spPr>
          <a:xfrm>
            <a:off x="6248401"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p:cNvSpPr/>
          <p:nvPr/>
        </p:nvSpPr>
        <p:spPr>
          <a:xfrm>
            <a:off x="6500153" y="488220"/>
            <a:ext cx="5310554" cy="5412636"/>
          </a:xfrm>
          <a:prstGeom prst="rect">
            <a:avLst/>
          </a:prstGeom>
        </p:spPr>
        <p:txBody>
          <a:bodyPr wrap="square">
            <a:spAutoFit/>
          </a:bodyPr>
          <a:lstStyle/>
          <a:p>
            <a:pPr indent="190500" algn="just">
              <a:lnSpc>
                <a:spcPct val="107000"/>
              </a:lnSpc>
              <a:spcBef>
                <a:spcPts val="1125"/>
              </a:spcBef>
              <a:spcAft>
                <a:spcPts val="1125"/>
              </a:spcAft>
            </a:pPr>
            <a:r>
              <a:rPr lang="ru-RU" i="1" dirty="0" smtClean="0">
                <a:solidFill>
                  <a:srgbClr val="2CC000"/>
                </a:solidFill>
                <a:effectLst/>
                <a:latin typeface="Arial" panose="020B0604020202020204" pitchFamily="34" charset="0"/>
                <a:ea typeface="Times New Roman" panose="02020603050405020304" pitchFamily="18" charset="0"/>
                <a:cs typeface="Times New Roman" panose="02020603050405020304" pitchFamily="18" charset="0"/>
              </a:rPr>
              <a:t>Гниль луковиц</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может быть вызвана такими грибковыми инфекциями, как </a:t>
            </a:r>
            <a:r>
              <a:rPr lang="ru-RU" i="1" dirty="0" smtClean="0">
                <a:solidFill>
                  <a:srgbClr val="2CC000"/>
                </a:solidFill>
                <a:effectLst/>
                <a:latin typeface="Arial" panose="020B0604020202020204" pitchFamily="34" charset="0"/>
                <a:ea typeface="Times New Roman" panose="02020603050405020304" pitchFamily="18" charset="0"/>
                <a:cs typeface="Times New Roman" panose="02020603050405020304" pitchFamily="18" charset="0"/>
              </a:rPr>
              <a:t>склеротиния, фузариум</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и </a:t>
            </a:r>
            <a:r>
              <a:rPr lang="ru-RU" i="1" dirty="0" err="1" smtClean="0">
                <a:solidFill>
                  <a:srgbClr val="2CC000"/>
                </a:solidFill>
                <a:effectLst/>
                <a:latin typeface="Arial" panose="020B0604020202020204" pitchFamily="34" charset="0"/>
                <a:ea typeface="Times New Roman" panose="02020603050405020304" pitchFamily="18" charset="0"/>
                <a:cs typeface="Times New Roman" panose="02020603050405020304" pitchFamily="18" charset="0"/>
              </a:rPr>
              <a:t>септория</a:t>
            </a:r>
            <a:r>
              <a:rPr lang="ru-RU" i="1" dirty="0" smtClean="0">
                <a:solidFill>
                  <a:srgbClr val="2CC000"/>
                </a:solidFill>
                <a:effectLst/>
                <a:latin typeface="Arial" panose="020B0604020202020204" pitchFamily="34" charset="0"/>
                <a:ea typeface="Times New Roman" panose="02020603050405020304" pitchFamily="18" charset="0"/>
                <a:cs typeface="Times New Roman" panose="02020603050405020304" pitchFamily="18" charset="0"/>
              </a:rPr>
              <a:t>.</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Первый признак заболевания – пожелтевшие листья растения, затем инфекция проникает в луковицы, от чего на них образуются грязно-красные пятна. При хранении больные луковицы становятся твердыми и гибнут. Прогрессируют эти болезни в условиях повышенной влажности воздуха.</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190500" algn="just">
              <a:lnSpc>
                <a:spcPct val="107000"/>
              </a:lnSpc>
              <a:spcBef>
                <a:spcPts val="1125"/>
              </a:spcBef>
              <a:spcAft>
                <a:spcPts val="1125"/>
              </a:spcAft>
            </a:pPr>
            <a:r>
              <a:rPr lang="ru-RU" i="1" dirty="0" smtClean="0">
                <a:solidFill>
                  <a:srgbClr val="2CC000"/>
                </a:solidFill>
                <a:effectLst/>
                <a:latin typeface="Arial" panose="020B0604020202020204" pitchFamily="34" charset="0"/>
                <a:ea typeface="Times New Roman" panose="02020603050405020304" pitchFamily="18" charset="0"/>
                <a:cs typeface="Times New Roman" panose="02020603050405020304" pitchFamily="18" charset="0"/>
              </a:rPr>
              <a:t>Мышевидные грызуны,</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а именно </a:t>
            </a:r>
            <a:r>
              <a:rPr lang="ru-RU" i="1" dirty="0" smtClean="0">
                <a:solidFill>
                  <a:srgbClr val="2CC000"/>
                </a:solidFill>
                <a:effectLst/>
                <a:latin typeface="Arial" panose="020B0604020202020204" pitchFamily="34" charset="0"/>
                <a:ea typeface="Times New Roman" panose="02020603050405020304" pitchFamily="18" charset="0"/>
                <a:cs typeface="Times New Roman" panose="02020603050405020304" pitchFamily="18" charset="0"/>
              </a:rPr>
              <a:t>полевки, домовые</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и </a:t>
            </a:r>
            <a:r>
              <a:rPr lang="ru-RU" i="1" dirty="0" smtClean="0">
                <a:solidFill>
                  <a:srgbClr val="2CC000"/>
                </a:solidFill>
                <a:effectLst/>
                <a:latin typeface="Arial" panose="020B0604020202020204" pitchFamily="34" charset="0"/>
                <a:ea typeface="Times New Roman" panose="02020603050405020304" pitchFamily="18" charset="0"/>
                <a:cs typeface="Times New Roman" panose="02020603050405020304" pitchFamily="18" charset="0"/>
              </a:rPr>
              <a:t>полевые мыши,</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питаются луковицами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сциллы</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а по весне объедают ее ростки. Чтобы не позволить мышам погубить посадку пролесок, вокруг нее делают оградительную канавку, в которую укладывают отравленные приманки и слегка присыпают их землей, чтобы случайно не отравить птиц.</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266" name="Picture 2" descr="https://i01.fotocdn.net/s21/233/user_m/54/25404513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371" y="340702"/>
            <a:ext cx="5486106" cy="6189052"/>
          </a:xfrm>
          <a:prstGeom prst="rect">
            <a:avLst/>
          </a:prstGeom>
          <a:noFill/>
          <a:extLst>
            <a:ext uri="{909E8E84-426E-40DD-AFC4-6F175D3DCCD1}">
              <a14:hiddenFill xmlns:a14="http://schemas.microsoft.com/office/drawing/2010/main">
                <a:solidFill>
                  <a:srgbClr val="FFFFFF"/>
                </a:solidFill>
              </a14:hiddenFill>
            </a:ext>
          </a:extLst>
        </p:spPr>
      </p:pic>
      <p:grpSp>
        <p:nvGrpSpPr>
          <p:cNvPr id="8" name="Группа 7"/>
          <p:cNvGrpSpPr/>
          <p:nvPr/>
        </p:nvGrpSpPr>
        <p:grpSpPr>
          <a:xfrm>
            <a:off x="5797080" y="448143"/>
            <a:ext cx="527502" cy="102683"/>
            <a:chOff x="2714612" y="3143248"/>
            <a:chExt cx="2857520" cy="928694"/>
          </a:xfrm>
          <a:solidFill>
            <a:srgbClr val="FFFF00"/>
          </a:solidFill>
        </p:grpSpPr>
        <p:sp>
          <p:nvSpPr>
            <p:cNvPr id="9" name="Овал 8"/>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4" name="Группа 13"/>
          <p:cNvGrpSpPr/>
          <p:nvPr/>
        </p:nvGrpSpPr>
        <p:grpSpPr>
          <a:xfrm>
            <a:off x="5808805" y="6274512"/>
            <a:ext cx="527502" cy="102683"/>
            <a:chOff x="2714612" y="3143248"/>
            <a:chExt cx="2857520" cy="928694"/>
          </a:xfrm>
          <a:solidFill>
            <a:srgbClr val="FFFF00"/>
          </a:solidFill>
        </p:grpSpPr>
        <p:sp>
          <p:nvSpPr>
            <p:cNvPr id="15" name="Овал 14"/>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Овал 18"/>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20" name="Группа 19"/>
          <p:cNvGrpSpPr/>
          <p:nvPr/>
        </p:nvGrpSpPr>
        <p:grpSpPr>
          <a:xfrm>
            <a:off x="5820526" y="3193374"/>
            <a:ext cx="527502" cy="102683"/>
            <a:chOff x="2714612" y="3143248"/>
            <a:chExt cx="2857520" cy="928694"/>
          </a:xfrm>
          <a:solidFill>
            <a:srgbClr val="FFFF00"/>
          </a:solidFill>
        </p:grpSpPr>
        <p:sp>
          <p:nvSpPr>
            <p:cNvPr id="21" name="Овал 20"/>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37897720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2"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амка 1"/>
          <p:cNvSpPr/>
          <p:nvPr/>
        </p:nvSpPr>
        <p:spPr>
          <a:xfrm>
            <a:off x="0" y="0"/>
            <a:ext cx="12192000" cy="6858000"/>
          </a:xfrm>
          <a:prstGeom prst="frame">
            <a:avLst>
              <a:gd name="adj1" fmla="val 53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p:cNvSpPr/>
          <p:nvPr/>
        </p:nvSpPr>
        <p:spPr>
          <a:xfrm>
            <a:off x="6073141" y="0"/>
            <a:ext cx="45719"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Рамка 3"/>
          <p:cNvSpPr/>
          <p:nvPr/>
        </p:nvSpPr>
        <p:spPr>
          <a:xfrm>
            <a:off x="175846"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Рамка 4"/>
          <p:cNvSpPr/>
          <p:nvPr/>
        </p:nvSpPr>
        <p:spPr>
          <a:xfrm>
            <a:off x="6248401"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p:cNvSpPr/>
          <p:nvPr/>
        </p:nvSpPr>
        <p:spPr>
          <a:xfrm>
            <a:off x="6541478" y="1545106"/>
            <a:ext cx="5181600" cy="3352328"/>
          </a:xfrm>
          <a:prstGeom prst="rect">
            <a:avLst/>
          </a:prstGeom>
        </p:spPr>
        <p:txBody>
          <a:bodyPr wrap="square">
            <a:spAutoFit/>
          </a:bodyPr>
          <a:lstStyle/>
          <a:p>
            <a:pPr indent="190500" algn="just">
              <a:lnSpc>
                <a:spcPct val="107000"/>
              </a:lnSpc>
              <a:spcBef>
                <a:spcPts val="1125"/>
              </a:spcBef>
              <a:spcAft>
                <a:spcPts val="1125"/>
              </a:spcAft>
            </a:pPr>
            <a:r>
              <a:rPr lang="ru-RU" i="1" dirty="0" smtClean="0">
                <a:solidFill>
                  <a:srgbClr val="2CC000"/>
                </a:solidFill>
                <a:effectLst/>
                <a:latin typeface="Arial" panose="020B0604020202020204" pitchFamily="34" charset="0"/>
                <a:ea typeface="Times New Roman" panose="02020603050405020304" pitchFamily="18" charset="0"/>
                <a:cs typeface="Times New Roman" panose="02020603050405020304" pitchFamily="18" charset="0"/>
              </a:rPr>
              <a:t>Корневой луговой клещ</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и его личинки точат донце луковицы, проникают в ее середину и питаются соком ее внутренних чешуй, что приводит к загниванию и засыханию луковицы. Для уничтожения клеща прибегают к обработке растений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инсектоакарицидами</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Актелликом</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Агравертином</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Акарином</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и подобными препаратами. В качестве профилактической меры этими же препаратами протравливают луковицы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сциллы</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перед посадкой в грунт.</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2290" name="Picture 2" descr="http://content.foto.mail.ru/mail/alena7507/484/i-5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371" y="340701"/>
            <a:ext cx="5486693" cy="617732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Группа 7"/>
          <p:cNvGrpSpPr/>
          <p:nvPr/>
        </p:nvGrpSpPr>
        <p:grpSpPr>
          <a:xfrm>
            <a:off x="5797080" y="448143"/>
            <a:ext cx="527502" cy="102683"/>
            <a:chOff x="2714612" y="3143248"/>
            <a:chExt cx="2857520" cy="928694"/>
          </a:xfrm>
          <a:solidFill>
            <a:srgbClr val="FFFF00"/>
          </a:solidFill>
        </p:grpSpPr>
        <p:sp>
          <p:nvSpPr>
            <p:cNvPr id="9" name="Овал 8"/>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4" name="Группа 13"/>
          <p:cNvGrpSpPr/>
          <p:nvPr/>
        </p:nvGrpSpPr>
        <p:grpSpPr>
          <a:xfrm>
            <a:off x="5808805" y="6274512"/>
            <a:ext cx="527502" cy="102683"/>
            <a:chOff x="2714612" y="3143248"/>
            <a:chExt cx="2857520" cy="928694"/>
          </a:xfrm>
          <a:solidFill>
            <a:srgbClr val="FFFF00"/>
          </a:solidFill>
        </p:grpSpPr>
        <p:sp>
          <p:nvSpPr>
            <p:cNvPr id="15" name="Овал 14"/>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Овал 18"/>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20" name="Группа 19"/>
          <p:cNvGrpSpPr/>
          <p:nvPr/>
        </p:nvGrpSpPr>
        <p:grpSpPr>
          <a:xfrm>
            <a:off x="5820526" y="3193374"/>
            <a:ext cx="527502" cy="102683"/>
            <a:chOff x="2714612" y="3143248"/>
            <a:chExt cx="2857520" cy="928694"/>
          </a:xfrm>
          <a:solidFill>
            <a:srgbClr val="FFFF00"/>
          </a:solidFill>
        </p:grpSpPr>
        <p:sp>
          <p:nvSpPr>
            <p:cNvPr id="21" name="Овал 20"/>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37952474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2"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амка 1"/>
          <p:cNvSpPr/>
          <p:nvPr/>
        </p:nvSpPr>
        <p:spPr>
          <a:xfrm>
            <a:off x="0" y="0"/>
            <a:ext cx="12192000" cy="6858000"/>
          </a:xfrm>
          <a:prstGeom prst="frame">
            <a:avLst>
              <a:gd name="adj1" fmla="val 53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p:cNvSpPr/>
          <p:nvPr/>
        </p:nvSpPr>
        <p:spPr>
          <a:xfrm>
            <a:off x="6073141" y="0"/>
            <a:ext cx="45719"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Рамка 3"/>
          <p:cNvSpPr/>
          <p:nvPr/>
        </p:nvSpPr>
        <p:spPr>
          <a:xfrm>
            <a:off x="175846"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Рамка 4"/>
          <p:cNvSpPr/>
          <p:nvPr/>
        </p:nvSpPr>
        <p:spPr>
          <a:xfrm>
            <a:off x="6248401"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p:cNvSpPr/>
          <p:nvPr/>
        </p:nvSpPr>
        <p:spPr>
          <a:xfrm>
            <a:off x="6488430" y="1045506"/>
            <a:ext cx="5334000" cy="4454553"/>
          </a:xfrm>
          <a:prstGeom prst="rect">
            <a:avLst/>
          </a:prstGeom>
        </p:spPr>
        <p:txBody>
          <a:bodyPr wrap="square">
            <a:spAutoFit/>
          </a:bodyPr>
          <a:lstStyle/>
          <a:p>
            <a:pPr>
              <a:lnSpc>
                <a:spcPct val="107000"/>
              </a:lnSpc>
              <a:spcAft>
                <a:spcPts val="800"/>
              </a:spcAft>
            </a:pP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Пролеска колокольчатая (</a:t>
            </a:r>
            <a:r>
              <a:rPr lang="ru-RU" sz="2000" b="1"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Scilla</a:t>
            </a: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ru-RU" sz="2000" b="1"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hispanica</a:t>
            </a: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ru-RU" dirty="0" smtClean="0">
                <a:solidFill>
                  <a:srgbClr val="000000"/>
                </a:solidFill>
                <a:effectLst/>
                <a:latin typeface="Arial" panose="020B0604020202020204" pitchFamily="34" charset="0"/>
                <a:ea typeface="Times New Roman" panose="02020603050405020304" pitchFamily="18" charset="0"/>
              </a:rPr>
              <a:t>она же </a:t>
            </a:r>
            <a:r>
              <a:rPr lang="ru-RU" b="1" i="1" dirty="0" err="1" smtClean="0">
                <a:solidFill>
                  <a:srgbClr val="2CC000"/>
                </a:solidFill>
                <a:effectLst/>
                <a:latin typeface="Arial" panose="020B0604020202020204" pitchFamily="34" charset="0"/>
                <a:ea typeface="Times New Roman" panose="02020603050405020304" pitchFamily="18" charset="0"/>
              </a:rPr>
              <a:t>сцилла</a:t>
            </a:r>
            <a:r>
              <a:rPr lang="ru-RU" b="1" i="1" dirty="0" smtClean="0">
                <a:solidFill>
                  <a:srgbClr val="2CC000"/>
                </a:solidFill>
                <a:effectLst/>
                <a:latin typeface="Arial" panose="020B0604020202020204" pitchFamily="34" charset="0"/>
                <a:ea typeface="Times New Roman" panose="02020603050405020304" pitchFamily="18" charset="0"/>
              </a:rPr>
              <a:t> колокольчатая,</a:t>
            </a:r>
            <a:r>
              <a:rPr lang="ru-RU" dirty="0" smtClean="0">
                <a:solidFill>
                  <a:srgbClr val="000000"/>
                </a:solidFill>
                <a:effectLst/>
                <a:latin typeface="Arial" panose="020B0604020202020204" pitchFamily="34" charset="0"/>
                <a:ea typeface="Times New Roman" panose="02020603050405020304" pitchFamily="18" charset="0"/>
              </a:rPr>
              <a:t> она же </a:t>
            </a:r>
            <a:r>
              <a:rPr lang="ru-RU" b="1" i="1" dirty="0" err="1" smtClean="0">
                <a:solidFill>
                  <a:srgbClr val="2CC000"/>
                </a:solidFill>
                <a:effectLst/>
                <a:latin typeface="Arial" panose="020B0604020202020204" pitchFamily="34" charset="0"/>
                <a:ea typeface="Times New Roman" panose="02020603050405020304" pitchFamily="18" charset="0"/>
              </a:rPr>
              <a:t>эндимион</a:t>
            </a:r>
            <a:r>
              <a:rPr lang="ru-RU" b="1" i="1" dirty="0" smtClean="0">
                <a:solidFill>
                  <a:srgbClr val="2CC000"/>
                </a:solidFill>
                <a:effectLst/>
                <a:latin typeface="Arial" panose="020B0604020202020204" pitchFamily="34" charset="0"/>
                <a:ea typeface="Times New Roman" panose="02020603050405020304" pitchFamily="18" charset="0"/>
              </a:rPr>
              <a:t> испанский (</a:t>
            </a:r>
            <a:r>
              <a:rPr lang="ru-RU" b="1" i="1" dirty="0" err="1" smtClean="0">
                <a:solidFill>
                  <a:srgbClr val="2CC000"/>
                </a:solidFill>
                <a:effectLst/>
                <a:latin typeface="Arial" panose="020B0604020202020204" pitchFamily="34" charset="0"/>
                <a:ea typeface="Times New Roman" panose="02020603050405020304" pitchFamily="18" charset="0"/>
              </a:rPr>
              <a:t>Endymion</a:t>
            </a:r>
            <a:r>
              <a:rPr lang="ru-RU" b="1" i="1" dirty="0" smtClean="0">
                <a:solidFill>
                  <a:srgbClr val="2CC000"/>
                </a:solidFill>
                <a:effectLst/>
                <a:latin typeface="Arial" panose="020B0604020202020204" pitchFamily="34" charset="0"/>
                <a:ea typeface="Times New Roman" panose="02020603050405020304" pitchFamily="18" charset="0"/>
              </a:rPr>
              <a:t> </a:t>
            </a:r>
            <a:r>
              <a:rPr lang="ru-RU" b="1" i="1" dirty="0" err="1" smtClean="0">
                <a:solidFill>
                  <a:srgbClr val="2CC000"/>
                </a:solidFill>
                <a:effectLst/>
                <a:latin typeface="Arial" panose="020B0604020202020204" pitchFamily="34" charset="0"/>
                <a:ea typeface="Times New Roman" panose="02020603050405020304" pitchFamily="18" charset="0"/>
              </a:rPr>
              <a:t>hispanicus</a:t>
            </a:r>
            <a:r>
              <a:rPr lang="ru-RU" b="1" i="1" dirty="0" smtClean="0">
                <a:solidFill>
                  <a:srgbClr val="2CC000"/>
                </a:solidFill>
                <a:effectLst/>
                <a:latin typeface="Arial" panose="020B0604020202020204" pitchFamily="34" charset="0"/>
                <a:ea typeface="Times New Roman" panose="02020603050405020304" pitchFamily="18" charset="0"/>
              </a:rPr>
              <a:t>),</a:t>
            </a:r>
            <a:r>
              <a:rPr lang="ru-RU" dirty="0" smtClean="0">
                <a:solidFill>
                  <a:srgbClr val="000000"/>
                </a:solidFill>
                <a:effectLst/>
                <a:latin typeface="Arial" panose="020B0604020202020204" pitchFamily="34" charset="0"/>
                <a:ea typeface="Times New Roman" panose="02020603050405020304" pitchFamily="18" charset="0"/>
              </a:rPr>
              <a:t> родом из лесов и с лугов Португалии, Испании и юга Франции. Это, пожалуй, самый красивый вид пролески: растение невысокого роста (20-30 см), с одиночным цветоносом и колокольчатыми синими, розовыми и белыми цветками до 2 см в диаметре, собранными по 5-10 штук в прямостоячее кистевидное соцветие. Цветет </a:t>
            </a:r>
            <a:r>
              <a:rPr lang="ru-RU" dirty="0" err="1" smtClean="0">
                <a:solidFill>
                  <a:srgbClr val="000000"/>
                </a:solidFill>
                <a:effectLst/>
                <a:latin typeface="Arial" panose="020B0604020202020204" pitchFamily="34" charset="0"/>
                <a:ea typeface="Times New Roman" panose="02020603050405020304" pitchFamily="18" charset="0"/>
              </a:rPr>
              <a:t>сцилла</a:t>
            </a:r>
            <a:r>
              <a:rPr lang="ru-RU" dirty="0" smtClean="0">
                <a:solidFill>
                  <a:srgbClr val="000000"/>
                </a:solidFill>
                <a:effectLst/>
                <a:latin typeface="Arial" panose="020B0604020202020204" pitchFamily="34" charset="0"/>
                <a:ea typeface="Times New Roman" panose="02020603050405020304" pitchFamily="18" charset="0"/>
              </a:rPr>
              <a:t> </a:t>
            </a:r>
            <a:r>
              <a:rPr lang="ru-RU" dirty="0" err="1" smtClean="0">
                <a:solidFill>
                  <a:srgbClr val="000000"/>
                </a:solidFill>
                <a:effectLst/>
                <a:latin typeface="Arial" panose="020B0604020202020204" pitchFamily="34" charset="0"/>
                <a:ea typeface="Times New Roman" panose="02020603050405020304" pitchFamily="18" charset="0"/>
              </a:rPr>
              <a:t>колокольча</a:t>
            </a:r>
            <a:r>
              <a:rPr lang="ru-RU" dirty="0" smtClean="0">
                <a:solidFill>
                  <a:srgbClr val="000000"/>
                </a:solidFill>
                <a:effectLst/>
                <a:latin typeface="Arial" panose="020B0604020202020204" pitchFamily="34" charset="0"/>
                <a:ea typeface="Times New Roman" panose="02020603050405020304" pitchFamily="18" charset="0"/>
              </a:rPr>
              <a:t> тая с конца мая чуть меньше двух недель. Оставленные в земле луковицы этого вида на зиму нужно укрывать.</a:t>
            </a:r>
            <a:endParaRPr lang="ru-RU" dirty="0"/>
          </a:p>
        </p:txBody>
      </p:sp>
      <p:pic>
        <p:nvPicPr>
          <p:cNvPr id="7" name="Рисунок 6" descr="Пролеска колокольчатая (Scilla hispanica)"/>
          <p:cNvPicPr/>
          <p:nvPr/>
        </p:nvPicPr>
        <p:blipFill>
          <a:blip r:embed="rId3">
            <a:extLst>
              <a:ext uri="{28A0092B-C50C-407E-A947-70E740481C1C}">
                <a14:useLocalDpi xmlns:a14="http://schemas.microsoft.com/office/drawing/2010/main" val="0"/>
              </a:ext>
            </a:extLst>
          </a:blip>
          <a:srcRect/>
          <a:stretch>
            <a:fillRect/>
          </a:stretch>
        </p:blipFill>
        <p:spPr bwMode="auto">
          <a:xfrm>
            <a:off x="311835" y="308829"/>
            <a:ext cx="5397303" cy="6209202"/>
          </a:xfrm>
          <a:prstGeom prst="rect">
            <a:avLst/>
          </a:prstGeom>
          <a:noFill/>
          <a:ln>
            <a:noFill/>
          </a:ln>
        </p:spPr>
      </p:pic>
      <p:grpSp>
        <p:nvGrpSpPr>
          <p:cNvPr id="8" name="Группа 7"/>
          <p:cNvGrpSpPr/>
          <p:nvPr/>
        </p:nvGrpSpPr>
        <p:grpSpPr>
          <a:xfrm>
            <a:off x="5797080" y="448143"/>
            <a:ext cx="527502" cy="102683"/>
            <a:chOff x="2714612" y="3143248"/>
            <a:chExt cx="2857520" cy="928694"/>
          </a:xfrm>
          <a:solidFill>
            <a:srgbClr val="FFFF00"/>
          </a:solidFill>
        </p:grpSpPr>
        <p:sp>
          <p:nvSpPr>
            <p:cNvPr id="9" name="Овал 8"/>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4" name="Группа 13"/>
          <p:cNvGrpSpPr/>
          <p:nvPr/>
        </p:nvGrpSpPr>
        <p:grpSpPr>
          <a:xfrm>
            <a:off x="5808805" y="6274512"/>
            <a:ext cx="527502" cy="102683"/>
            <a:chOff x="2714612" y="3143248"/>
            <a:chExt cx="2857520" cy="928694"/>
          </a:xfrm>
          <a:solidFill>
            <a:srgbClr val="FFFF00"/>
          </a:solidFill>
        </p:grpSpPr>
        <p:sp>
          <p:nvSpPr>
            <p:cNvPr id="15" name="Овал 14"/>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Овал 18"/>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20" name="Группа 19"/>
          <p:cNvGrpSpPr/>
          <p:nvPr/>
        </p:nvGrpSpPr>
        <p:grpSpPr>
          <a:xfrm>
            <a:off x="5820526" y="3193374"/>
            <a:ext cx="527502" cy="102683"/>
            <a:chOff x="2714612" y="3143248"/>
            <a:chExt cx="2857520" cy="928694"/>
          </a:xfrm>
          <a:solidFill>
            <a:srgbClr val="FFFF00"/>
          </a:solidFill>
        </p:grpSpPr>
        <p:sp>
          <p:nvSpPr>
            <p:cNvPr id="21" name="Овал 20"/>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37558961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2"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амка 1"/>
          <p:cNvSpPr/>
          <p:nvPr/>
        </p:nvSpPr>
        <p:spPr>
          <a:xfrm>
            <a:off x="0" y="0"/>
            <a:ext cx="12192000" cy="6858000"/>
          </a:xfrm>
          <a:prstGeom prst="frame">
            <a:avLst>
              <a:gd name="adj1" fmla="val 53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p:cNvSpPr/>
          <p:nvPr/>
        </p:nvSpPr>
        <p:spPr>
          <a:xfrm>
            <a:off x="6073141" y="0"/>
            <a:ext cx="45719"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Рамка 3"/>
          <p:cNvSpPr/>
          <p:nvPr/>
        </p:nvSpPr>
        <p:spPr>
          <a:xfrm>
            <a:off x="175846"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Рамка 4"/>
          <p:cNvSpPr/>
          <p:nvPr/>
        </p:nvSpPr>
        <p:spPr>
          <a:xfrm>
            <a:off x="6248401"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p:cNvSpPr/>
          <p:nvPr/>
        </p:nvSpPr>
        <p:spPr>
          <a:xfrm>
            <a:off x="6494585" y="588242"/>
            <a:ext cx="5275385" cy="5266057"/>
          </a:xfrm>
          <a:prstGeom prst="rect">
            <a:avLst/>
          </a:prstGeom>
        </p:spPr>
        <p:txBody>
          <a:bodyPr wrap="square">
            <a:spAutoFit/>
          </a:bodyPr>
          <a:lstStyle/>
          <a:p>
            <a:pPr>
              <a:lnSpc>
                <a:spcPct val="107000"/>
              </a:lnSpc>
              <a:spcAft>
                <a:spcPts val="800"/>
              </a:spcAft>
            </a:pP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Пролеска двулистная (</a:t>
            </a:r>
            <a:r>
              <a:rPr lang="ru-RU" sz="2000" b="1"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Scilla</a:t>
            </a: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ru-RU" sz="2000" b="1"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bifolia</a:t>
            </a: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1125"/>
              </a:spcAft>
            </a:pP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или </a:t>
            </a:r>
            <a:r>
              <a:rPr lang="ru-RU" b="1" i="1" dirty="0" err="1" smtClean="0">
                <a:solidFill>
                  <a:srgbClr val="2CC000"/>
                </a:solidFill>
                <a:effectLst/>
                <a:latin typeface="Arial" panose="020B0604020202020204" pitchFamily="34" charset="0"/>
                <a:ea typeface="Times New Roman" panose="02020603050405020304" pitchFamily="18" charset="0"/>
                <a:cs typeface="Times New Roman" panose="02020603050405020304" pitchFamily="18" charset="0"/>
              </a:rPr>
              <a:t>сцилла</a:t>
            </a:r>
            <a:r>
              <a:rPr lang="ru-RU" b="1" i="1" dirty="0" smtClean="0">
                <a:solidFill>
                  <a:srgbClr val="2CC000"/>
                </a:solidFill>
                <a:effectLst/>
                <a:latin typeface="Arial" panose="020B0604020202020204" pitchFamily="34" charset="0"/>
                <a:ea typeface="Times New Roman" panose="02020603050405020304" pitchFamily="18" charset="0"/>
                <a:cs typeface="Times New Roman" panose="02020603050405020304" pitchFamily="18" charset="0"/>
              </a:rPr>
              <a:t> двулистная,</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распространена в природе в Средиземноморье, Крыму, европейской части России и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Предкавказье</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Это самый обильноцветущий и низкорослый вид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сциллы</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Растение высотой около 15 см несет от одного до трех цветоносов, на каждом из которых формируется соцветие из белых или розовых цветков с сильным и приятным запахом в количестве до 15 штук. У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сциллы</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двулистной, как понятно из названия, всего два широколинейных листка длиной до 20 см. Цветение у растений этого вида начинается во второй половине апреля и длится около двух недель. В культуре вид с 1568 года. Существует садовая форма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bifolia</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var</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Purpurea</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с фиолетовыми цветками.</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Рисунок 6" descr="Пролеска двулистная (Scilla bifolia)"/>
          <p:cNvPicPr/>
          <p:nvPr/>
        </p:nvPicPr>
        <p:blipFill>
          <a:blip r:embed="rId3">
            <a:extLst>
              <a:ext uri="{28A0092B-C50C-407E-A947-70E740481C1C}">
                <a14:useLocalDpi xmlns:a14="http://schemas.microsoft.com/office/drawing/2010/main" val="0"/>
              </a:ext>
            </a:extLst>
          </a:blip>
          <a:srcRect/>
          <a:stretch>
            <a:fillRect/>
          </a:stretch>
        </p:blipFill>
        <p:spPr bwMode="auto">
          <a:xfrm>
            <a:off x="317990" y="313591"/>
            <a:ext cx="5508966" cy="6227885"/>
          </a:xfrm>
          <a:prstGeom prst="rect">
            <a:avLst/>
          </a:prstGeom>
          <a:noFill/>
          <a:ln>
            <a:noFill/>
          </a:ln>
        </p:spPr>
      </p:pic>
      <p:grpSp>
        <p:nvGrpSpPr>
          <p:cNvPr id="8" name="Группа 7"/>
          <p:cNvGrpSpPr/>
          <p:nvPr/>
        </p:nvGrpSpPr>
        <p:grpSpPr>
          <a:xfrm>
            <a:off x="5797080" y="448143"/>
            <a:ext cx="527502" cy="102683"/>
            <a:chOff x="2714612" y="3143248"/>
            <a:chExt cx="2857520" cy="928694"/>
          </a:xfrm>
          <a:solidFill>
            <a:srgbClr val="FFFF00"/>
          </a:solidFill>
        </p:grpSpPr>
        <p:sp>
          <p:nvSpPr>
            <p:cNvPr id="9" name="Овал 8"/>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4" name="Группа 13"/>
          <p:cNvGrpSpPr/>
          <p:nvPr/>
        </p:nvGrpSpPr>
        <p:grpSpPr>
          <a:xfrm>
            <a:off x="5808805" y="6274512"/>
            <a:ext cx="527502" cy="102683"/>
            <a:chOff x="2714612" y="3143248"/>
            <a:chExt cx="2857520" cy="928694"/>
          </a:xfrm>
          <a:solidFill>
            <a:srgbClr val="FFFF00"/>
          </a:solidFill>
        </p:grpSpPr>
        <p:sp>
          <p:nvSpPr>
            <p:cNvPr id="15" name="Овал 14"/>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Овал 18"/>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20" name="Группа 19"/>
          <p:cNvGrpSpPr/>
          <p:nvPr/>
        </p:nvGrpSpPr>
        <p:grpSpPr>
          <a:xfrm>
            <a:off x="5820526" y="3193374"/>
            <a:ext cx="527502" cy="102683"/>
            <a:chOff x="2714612" y="3143248"/>
            <a:chExt cx="2857520" cy="928694"/>
          </a:xfrm>
          <a:solidFill>
            <a:srgbClr val="FFFF00"/>
          </a:solidFill>
        </p:grpSpPr>
        <p:sp>
          <p:nvSpPr>
            <p:cNvPr id="21" name="Овал 20"/>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39127234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2"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амка 1"/>
          <p:cNvSpPr/>
          <p:nvPr/>
        </p:nvSpPr>
        <p:spPr>
          <a:xfrm>
            <a:off x="0" y="0"/>
            <a:ext cx="12192000" cy="6858000"/>
          </a:xfrm>
          <a:prstGeom prst="frame">
            <a:avLst>
              <a:gd name="adj1" fmla="val 53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p:cNvSpPr/>
          <p:nvPr/>
        </p:nvSpPr>
        <p:spPr>
          <a:xfrm>
            <a:off x="6073141" y="0"/>
            <a:ext cx="45719"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Рамка 3"/>
          <p:cNvSpPr/>
          <p:nvPr/>
        </p:nvSpPr>
        <p:spPr>
          <a:xfrm>
            <a:off x="175846"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Рамка 4"/>
          <p:cNvSpPr/>
          <p:nvPr/>
        </p:nvSpPr>
        <p:spPr>
          <a:xfrm>
            <a:off x="6248401"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p:cNvSpPr/>
          <p:nvPr/>
        </p:nvSpPr>
        <p:spPr>
          <a:xfrm>
            <a:off x="6424247" y="1538260"/>
            <a:ext cx="5416062" cy="3487878"/>
          </a:xfrm>
          <a:prstGeom prst="rect">
            <a:avLst/>
          </a:prstGeom>
        </p:spPr>
        <p:txBody>
          <a:bodyPr wrap="square">
            <a:spAutoFit/>
          </a:bodyPr>
          <a:lstStyle/>
          <a:p>
            <a:pPr>
              <a:lnSpc>
                <a:spcPct val="107000"/>
              </a:lnSpc>
              <a:spcAft>
                <a:spcPts val="800"/>
              </a:spcAft>
            </a:pP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Пролеска осенняя (</a:t>
            </a:r>
            <a:r>
              <a:rPr lang="ru-RU" sz="2000" b="1"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Scilla</a:t>
            </a: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ru-RU" sz="2000" b="1"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autumnalis</a:t>
            </a: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1125"/>
              </a:spcAft>
            </a:pP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или </a:t>
            </a:r>
            <a:r>
              <a:rPr lang="ru-RU" b="1" i="1" dirty="0" err="1" smtClean="0">
                <a:solidFill>
                  <a:srgbClr val="2CC000"/>
                </a:solidFill>
                <a:effectLst/>
                <a:latin typeface="Arial" panose="020B0604020202020204" pitchFamily="34" charset="0"/>
                <a:ea typeface="Times New Roman" panose="02020603050405020304" pitchFamily="18" charset="0"/>
                <a:cs typeface="Times New Roman" panose="02020603050405020304" pitchFamily="18" charset="0"/>
              </a:rPr>
              <a:t>сцилла</a:t>
            </a:r>
            <a:r>
              <a:rPr lang="ru-RU" b="1" i="1" dirty="0" smtClean="0">
                <a:solidFill>
                  <a:srgbClr val="2CC000"/>
                </a:solidFill>
                <a:effectLst/>
                <a:latin typeface="Arial" panose="020B0604020202020204" pitchFamily="34" charset="0"/>
                <a:ea typeface="Times New Roman" panose="02020603050405020304" pitchFamily="18" charset="0"/>
                <a:cs typeface="Times New Roman" panose="02020603050405020304" pitchFamily="18" charset="0"/>
              </a:rPr>
              <a:t> осенняя,</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в дикой природе растет в Средиземноморье, Северной Африке и Малой Азии. Это растение дает до 5 цветочных стрелок высотой 15-20 см, на которых раскрываются мелкие цветки красновато-фиолетовой или бледно-сиреневой окраски, собранные в рыхлые кисти по 6-20 штук. Начало цветения – конец июля или начало августа. Листья у растения линейные, желобчатые, узкие, до 25 см длиной. В культуре этот вид с 1597 года.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Рисунок 6" descr="Пролеска осенняя (Scilla autumnalis)"/>
          <p:cNvPicPr/>
          <p:nvPr/>
        </p:nvPicPr>
        <p:blipFill>
          <a:blip r:embed="rId3">
            <a:extLst>
              <a:ext uri="{28A0092B-C50C-407E-A947-70E740481C1C}">
                <a14:useLocalDpi xmlns:a14="http://schemas.microsoft.com/office/drawing/2010/main" val="0"/>
              </a:ext>
            </a:extLst>
          </a:blip>
          <a:srcRect/>
          <a:stretch>
            <a:fillRect/>
          </a:stretch>
        </p:blipFill>
        <p:spPr bwMode="auto">
          <a:xfrm>
            <a:off x="335574" y="343998"/>
            <a:ext cx="5432180" cy="6185756"/>
          </a:xfrm>
          <a:prstGeom prst="rect">
            <a:avLst/>
          </a:prstGeom>
          <a:noFill/>
          <a:ln>
            <a:noFill/>
          </a:ln>
        </p:spPr>
      </p:pic>
      <p:grpSp>
        <p:nvGrpSpPr>
          <p:cNvPr id="8" name="Группа 7"/>
          <p:cNvGrpSpPr/>
          <p:nvPr/>
        </p:nvGrpSpPr>
        <p:grpSpPr>
          <a:xfrm>
            <a:off x="5797080" y="448143"/>
            <a:ext cx="527502" cy="102683"/>
            <a:chOff x="2714612" y="3143248"/>
            <a:chExt cx="2857520" cy="928694"/>
          </a:xfrm>
          <a:solidFill>
            <a:srgbClr val="FFFF00"/>
          </a:solidFill>
        </p:grpSpPr>
        <p:sp>
          <p:nvSpPr>
            <p:cNvPr id="9" name="Овал 8"/>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4" name="Группа 13"/>
          <p:cNvGrpSpPr/>
          <p:nvPr/>
        </p:nvGrpSpPr>
        <p:grpSpPr>
          <a:xfrm>
            <a:off x="5808805" y="6274512"/>
            <a:ext cx="527502" cy="102683"/>
            <a:chOff x="2714612" y="3143248"/>
            <a:chExt cx="2857520" cy="928694"/>
          </a:xfrm>
          <a:solidFill>
            <a:srgbClr val="FFFF00"/>
          </a:solidFill>
        </p:grpSpPr>
        <p:sp>
          <p:nvSpPr>
            <p:cNvPr id="15" name="Овал 14"/>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Овал 18"/>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20" name="Группа 19"/>
          <p:cNvGrpSpPr/>
          <p:nvPr/>
        </p:nvGrpSpPr>
        <p:grpSpPr>
          <a:xfrm>
            <a:off x="5820526" y="3193374"/>
            <a:ext cx="527502" cy="102683"/>
            <a:chOff x="2714612" y="3143248"/>
            <a:chExt cx="2857520" cy="928694"/>
          </a:xfrm>
          <a:solidFill>
            <a:srgbClr val="FFFF00"/>
          </a:solidFill>
        </p:grpSpPr>
        <p:sp>
          <p:nvSpPr>
            <p:cNvPr id="21" name="Овал 20"/>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33144652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2"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амка 1"/>
          <p:cNvSpPr/>
          <p:nvPr/>
        </p:nvSpPr>
        <p:spPr>
          <a:xfrm>
            <a:off x="0" y="0"/>
            <a:ext cx="12192000" cy="6858000"/>
          </a:xfrm>
          <a:prstGeom prst="frame">
            <a:avLst>
              <a:gd name="adj1" fmla="val 53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p:cNvSpPr/>
          <p:nvPr/>
        </p:nvSpPr>
        <p:spPr>
          <a:xfrm>
            <a:off x="6073141" y="0"/>
            <a:ext cx="45719"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Рамка 3"/>
          <p:cNvSpPr/>
          <p:nvPr/>
        </p:nvSpPr>
        <p:spPr>
          <a:xfrm>
            <a:off x="175846"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Рамка 4"/>
          <p:cNvSpPr/>
          <p:nvPr/>
        </p:nvSpPr>
        <p:spPr>
          <a:xfrm>
            <a:off x="6248401"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p:cNvSpPr/>
          <p:nvPr/>
        </p:nvSpPr>
        <p:spPr>
          <a:xfrm>
            <a:off x="6488430" y="1418716"/>
            <a:ext cx="5334000" cy="3487878"/>
          </a:xfrm>
          <a:prstGeom prst="rect">
            <a:avLst/>
          </a:prstGeom>
        </p:spPr>
        <p:txBody>
          <a:bodyPr wrap="square">
            <a:spAutoFit/>
          </a:bodyPr>
          <a:lstStyle/>
          <a:p>
            <a:pPr>
              <a:lnSpc>
                <a:spcPct val="107000"/>
              </a:lnSpc>
              <a:spcAft>
                <a:spcPts val="800"/>
              </a:spcAft>
            </a:pP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Пролеска перуанская (</a:t>
            </a:r>
            <a:r>
              <a:rPr lang="ru-RU" sz="2000" b="1"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Scilla</a:t>
            </a: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ru-RU" sz="2000" b="1"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peruviana</a:t>
            </a: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1125"/>
              </a:spcAft>
            </a:pP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или </a:t>
            </a:r>
            <a:r>
              <a:rPr lang="ru-RU" b="1" i="1" dirty="0" err="1" smtClean="0">
                <a:solidFill>
                  <a:srgbClr val="2CC000"/>
                </a:solidFill>
                <a:effectLst/>
                <a:latin typeface="Arial" panose="020B0604020202020204" pitchFamily="34" charset="0"/>
                <a:ea typeface="Times New Roman" panose="02020603050405020304" pitchFamily="18" charset="0"/>
                <a:cs typeface="Times New Roman" panose="02020603050405020304" pitchFamily="18" charset="0"/>
              </a:rPr>
              <a:t>сцилла</a:t>
            </a:r>
            <a:r>
              <a:rPr lang="ru-RU" b="1" i="1" dirty="0" smtClean="0">
                <a:solidFill>
                  <a:srgbClr val="2CC000"/>
                </a:solidFill>
                <a:effectLst/>
                <a:latin typeface="Arial" panose="020B0604020202020204" pitchFamily="34" charset="0"/>
                <a:ea typeface="Times New Roman" panose="02020603050405020304" pitchFamily="18" charset="0"/>
                <a:cs typeface="Times New Roman" panose="02020603050405020304" pitchFamily="18" charset="0"/>
              </a:rPr>
              <a:t> перуанская,</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происходит из Западного Средиземноморья. Это растение развивает 2-3 цветочные стрелки высотой до 35 см с мелкими ярко-синими цветками диаметром менее 1 см, собранными в плотное соцветие конической формы. В одном соцветии может быть до 80 цветков. Листья у </a:t>
            </a:r>
            <a:r>
              <a:rPr lang="ru-RU"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сциллы</a:t>
            </a:r>
            <a:r>
              <a:rPr lang="ru-RU"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перуанской линейные, длиной до 30, а шириной до 1,5 см. Их на одном растении может быть от 5 до 8.</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Рисунок 6" descr="Пролеска перуанская (Scilla peruviana)"/>
          <p:cNvPicPr/>
          <p:nvPr/>
        </p:nvPicPr>
        <p:blipFill>
          <a:blip r:embed="rId3">
            <a:extLst>
              <a:ext uri="{28A0092B-C50C-407E-A947-70E740481C1C}">
                <a14:useLocalDpi xmlns:a14="http://schemas.microsoft.com/office/drawing/2010/main" val="0"/>
              </a:ext>
            </a:extLst>
          </a:blip>
          <a:srcRect/>
          <a:stretch>
            <a:fillRect/>
          </a:stretch>
        </p:blipFill>
        <p:spPr bwMode="auto">
          <a:xfrm>
            <a:off x="311835" y="308829"/>
            <a:ext cx="5444196" cy="6197479"/>
          </a:xfrm>
          <a:prstGeom prst="rect">
            <a:avLst/>
          </a:prstGeom>
          <a:noFill/>
          <a:ln>
            <a:noFill/>
          </a:ln>
        </p:spPr>
      </p:pic>
      <p:grpSp>
        <p:nvGrpSpPr>
          <p:cNvPr id="8" name="Группа 7"/>
          <p:cNvGrpSpPr/>
          <p:nvPr/>
        </p:nvGrpSpPr>
        <p:grpSpPr>
          <a:xfrm>
            <a:off x="5797080" y="448143"/>
            <a:ext cx="527502" cy="102683"/>
            <a:chOff x="2714612" y="3143248"/>
            <a:chExt cx="2857520" cy="928694"/>
          </a:xfrm>
          <a:solidFill>
            <a:srgbClr val="FFFF00"/>
          </a:solidFill>
        </p:grpSpPr>
        <p:sp>
          <p:nvSpPr>
            <p:cNvPr id="9" name="Овал 8"/>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4" name="Группа 13"/>
          <p:cNvGrpSpPr/>
          <p:nvPr/>
        </p:nvGrpSpPr>
        <p:grpSpPr>
          <a:xfrm>
            <a:off x="5808805" y="6274512"/>
            <a:ext cx="527502" cy="102683"/>
            <a:chOff x="2714612" y="3143248"/>
            <a:chExt cx="2857520" cy="928694"/>
          </a:xfrm>
          <a:solidFill>
            <a:srgbClr val="FFFF00"/>
          </a:solidFill>
        </p:grpSpPr>
        <p:sp>
          <p:nvSpPr>
            <p:cNvPr id="15" name="Овал 14"/>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Овал 18"/>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20" name="Группа 19"/>
          <p:cNvGrpSpPr/>
          <p:nvPr/>
        </p:nvGrpSpPr>
        <p:grpSpPr>
          <a:xfrm>
            <a:off x="5820526" y="3193374"/>
            <a:ext cx="527502" cy="102683"/>
            <a:chOff x="2714612" y="3143248"/>
            <a:chExt cx="2857520" cy="928694"/>
          </a:xfrm>
          <a:solidFill>
            <a:srgbClr val="FFFF00"/>
          </a:solidFill>
        </p:grpSpPr>
        <p:sp>
          <p:nvSpPr>
            <p:cNvPr id="21" name="Овал 20"/>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32828379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2"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амка 1"/>
          <p:cNvSpPr/>
          <p:nvPr/>
        </p:nvSpPr>
        <p:spPr>
          <a:xfrm>
            <a:off x="0" y="0"/>
            <a:ext cx="12192000" cy="6858000"/>
          </a:xfrm>
          <a:prstGeom prst="frame">
            <a:avLst>
              <a:gd name="adj1" fmla="val 53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 name="Прямоугольник 2"/>
          <p:cNvSpPr/>
          <p:nvPr/>
        </p:nvSpPr>
        <p:spPr>
          <a:xfrm>
            <a:off x="6073141" y="0"/>
            <a:ext cx="45719"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Рамка 3"/>
          <p:cNvSpPr/>
          <p:nvPr/>
        </p:nvSpPr>
        <p:spPr>
          <a:xfrm>
            <a:off x="175846"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Рамка 4"/>
          <p:cNvSpPr/>
          <p:nvPr/>
        </p:nvSpPr>
        <p:spPr>
          <a:xfrm>
            <a:off x="6248401" y="164122"/>
            <a:ext cx="5767754" cy="6518031"/>
          </a:xfrm>
          <a:prstGeom prst="frame">
            <a:avLst>
              <a:gd name="adj1" fmla="val 1118"/>
            </a:avLst>
          </a:prstGeom>
          <a:solidFill>
            <a:srgbClr val="92D050"/>
          </a:solidFill>
          <a:ln>
            <a:solidFill>
              <a:srgbClr val="92D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Прямоугольник 5"/>
          <p:cNvSpPr/>
          <p:nvPr/>
        </p:nvSpPr>
        <p:spPr>
          <a:xfrm>
            <a:off x="6471138" y="1369397"/>
            <a:ext cx="5345724" cy="3571234"/>
          </a:xfrm>
          <a:prstGeom prst="rect">
            <a:avLst/>
          </a:prstGeom>
        </p:spPr>
        <p:txBody>
          <a:bodyPr wrap="square">
            <a:spAutoFit/>
          </a:bodyPr>
          <a:lstStyle/>
          <a:p>
            <a:pPr>
              <a:lnSpc>
                <a:spcPct val="107000"/>
              </a:lnSpc>
              <a:spcAft>
                <a:spcPts val="800"/>
              </a:spcAft>
            </a:pP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Пролеска сибирская (</a:t>
            </a:r>
            <a:r>
              <a:rPr lang="ru-RU" sz="2000" b="1"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Scilla</a:t>
            </a: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ru-RU" sz="2000" b="1" dirty="0" err="1"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sibirica</a:t>
            </a:r>
            <a:r>
              <a:rPr lang="ru-RU" sz="2000" b="1"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ru-RU" dirty="0" smtClean="0">
                <a:solidFill>
                  <a:srgbClr val="000000"/>
                </a:solidFill>
                <a:effectLst/>
                <a:latin typeface="Arial" panose="020B0604020202020204" pitchFamily="34" charset="0"/>
                <a:ea typeface="Times New Roman" panose="02020603050405020304" pitchFamily="18" charset="0"/>
              </a:rPr>
              <a:t>или </a:t>
            </a:r>
            <a:r>
              <a:rPr lang="ru-RU" b="1" i="1" dirty="0" err="1" smtClean="0">
                <a:solidFill>
                  <a:srgbClr val="2CC000"/>
                </a:solidFill>
                <a:effectLst/>
                <a:latin typeface="Arial" panose="020B0604020202020204" pitchFamily="34" charset="0"/>
                <a:ea typeface="Times New Roman" panose="02020603050405020304" pitchFamily="18" charset="0"/>
              </a:rPr>
              <a:t>сцилла</a:t>
            </a:r>
            <a:r>
              <a:rPr lang="ru-RU" b="1" i="1" dirty="0" smtClean="0">
                <a:solidFill>
                  <a:srgbClr val="2CC000"/>
                </a:solidFill>
                <a:effectLst/>
                <a:latin typeface="Arial" panose="020B0604020202020204" pitchFamily="34" charset="0"/>
                <a:ea typeface="Times New Roman" panose="02020603050405020304" pitchFamily="18" charset="0"/>
              </a:rPr>
              <a:t> сибирская,</a:t>
            </a:r>
            <a:r>
              <a:rPr lang="ru-RU" dirty="0" smtClean="0">
                <a:solidFill>
                  <a:srgbClr val="000000"/>
                </a:solidFill>
                <a:effectLst/>
                <a:latin typeface="Arial" panose="020B0604020202020204" pitchFamily="34" charset="0"/>
                <a:ea typeface="Times New Roman" panose="02020603050405020304" pitchFamily="18" charset="0"/>
              </a:rPr>
              <a:t> получила свое название по ошибке, поскольку в Сибири она не растет. Места ее обитания – европейская часть России, Кавказ, Крым, а также Южная и средняя Европа. Листья у этого вида появляются одновременно с голубыми цветками, содержащими нектар. Особенность цветков этого вида в том, что они открываются в 10 часов и закрываются в 16-17 часов, а в пасмурную погоду могут вообще не открыться. У </a:t>
            </a:r>
            <a:r>
              <a:rPr lang="ru-RU" dirty="0" err="1" smtClean="0">
                <a:solidFill>
                  <a:srgbClr val="000000"/>
                </a:solidFill>
                <a:effectLst/>
                <a:latin typeface="Arial" panose="020B0604020202020204" pitchFamily="34" charset="0"/>
                <a:ea typeface="Times New Roman" panose="02020603050405020304" pitchFamily="18" charset="0"/>
              </a:rPr>
              <a:t>сциллы</a:t>
            </a:r>
            <a:r>
              <a:rPr lang="ru-RU" dirty="0" smtClean="0">
                <a:solidFill>
                  <a:srgbClr val="000000"/>
                </a:solidFill>
                <a:effectLst/>
                <a:latin typeface="Arial" panose="020B0604020202020204" pitchFamily="34" charset="0"/>
                <a:ea typeface="Times New Roman" panose="02020603050405020304" pitchFamily="18" charset="0"/>
              </a:rPr>
              <a:t> сибирской есть три подвида</a:t>
            </a:r>
            <a:endParaRPr lang="ru-RU" dirty="0"/>
          </a:p>
        </p:txBody>
      </p:sp>
      <p:pic>
        <p:nvPicPr>
          <p:cNvPr id="7" name="Рисунок 6" descr="Пролеска сибирская (Scilla sibirica)"/>
          <p:cNvPicPr/>
          <p:nvPr/>
        </p:nvPicPr>
        <p:blipFill>
          <a:blip r:embed="rId3">
            <a:extLst>
              <a:ext uri="{28A0092B-C50C-407E-A947-70E740481C1C}">
                <a14:useLocalDpi xmlns:a14="http://schemas.microsoft.com/office/drawing/2010/main" val="0"/>
              </a:ext>
            </a:extLst>
          </a:blip>
          <a:srcRect/>
          <a:stretch>
            <a:fillRect/>
          </a:stretch>
        </p:blipFill>
        <p:spPr bwMode="auto">
          <a:xfrm>
            <a:off x="294543" y="313592"/>
            <a:ext cx="5484934" cy="6216162"/>
          </a:xfrm>
          <a:prstGeom prst="rect">
            <a:avLst/>
          </a:prstGeom>
          <a:noFill/>
          <a:ln>
            <a:noFill/>
          </a:ln>
        </p:spPr>
      </p:pic>
      <p:grpSp>
        <p:nvGrpSpPr>
          <p:cNvPr id="8" name="Группа 7"/>
          <p:cNvGrpSpPr/>
          <p:nvPr/>
        </p:nvGrpSpPr>
        <p:grpSpPr>
          <a:xfrm>
            <a:off x="5797080" y="448143"/>
            <a:ext cx="527502" cy="102683"/>
            <a:chOff x="2714612" y="3143248"/>
            <a:chExt cx="2857520" cy="928694"/>
          </a:xfrm>
          <a:solidFill>
            <a:srgbClr val="FFFF00"/>
          </a:solidFill>
        </p:grpSpPr>
        <p:sp>
          <p:nvSpPr>
            <p:cNvPr id="9" name="Овал 8"/>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Овал 12"/>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4" name="Группа 13"/>
          <p:cNvGrpSpPr/>
          <p:nvPr/>
        </p:nvGrpSpPr>
        <p:grpSpPr>
          <a:xfrm>
            <a:off x="5808805" y="6274512"/>
            <a:ext cx="527502" cy="102683"/>
            <a:chOff x="2714612" y="3143248"/>
            <a:chExt cx="2857520" cy="928694"/>
          </a:xfrm>
          <a:solidFill>
            <a:srgbClr val="FFFF00"/>
          </a:solidFill>
        </p:grpSpPr>
        <p:sp>
          <p:nvSpPr>
            <p:cNvPr id="15" name="Овал 14"/>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Овал 18"/>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20" name="Группа 19"/>
          <p:cNvGrpSpPr/>
          <p:nvPr/>
        </p:nvGrpSpPr>
        <p:grpSpPr>
          <a:xfrm>
            <a:off x="5820526" y="3193374"/>
            <a:ext cx="527502" cy="102683"/>
            <a:chOff x="2714612" y="3143248"/>
            <a:chExt cx="2857520" cy="928694"/>
          </a:xfrm>
          <a:solidFill>
            <a:srgbClr val="FFFF00"/>
          </a:solidFill>
        </p:grpSpPr>
        <p:sp>
          <p:nvSpPr>
            <p:cNvPr id="21" name="Овал 20"/>
            <p:cNvSpPr/>
            <p:nvPr/>
          </p:nvSpPr>
          <p:spPr>
            <a:xfrm>
              <a:off x="4786314"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2714612" y="3214686"/>
              <a:ext cx="785818" cy="785818"/>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Овал 22"/>
            <p:cNvSpPr/>
            <p:nvPr/>
          </p:nvSpPr>
          <p:spPr>
            <a:xfrm>
              <a:off x="4929190"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Овал 23"/>
            <p:cNvSpPr/>
            <p:nvPr/>
          </p:nvSpPr>
          <p:spPr>
            <a:xfrm>
              <a:off x="2857488" y="3357562"/>
              <a:ext cx="500066" cy="500066"/>
            </a:xfrm>
            <a:prstGeom prst="ellipse">
              <a:avLst/>
            </a:prstGeom>
            <a:grpFill/>
            <a:ln>
              <a:solidFill>
                <a:schemeClr val="accent3"/>
              </a:solidFill>
            </a:ln>
            <a:effectLst>
              <a:outerShdw blurRad="44450" dist="27940" dir="5400000" algn="ctr">
                <a:srgbClr val="000000">
                  <a:alpha val="32000"/>
                </a:srgb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Овал 24"/>
            <p:cNvSpPr/>
            <p:nvPr/>
          </p:nvSpPr>
          <p:spPr>
            <a:xfrm>
              <a:off x="3071802" y="3143248"/>
              <a:ext cx="2143140" cy="928694"/>
            </a:xfrm>
            <a:prstGeom prst="ellipse">
              <a:avLst/>
            </a:prstGeom>
            <a:grpFill/>
            <a:ln>
              <a:solidFill>
                <a:schemeClr val="accent3"/>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273458517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2"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https://www.gismeteo.ru/static/news/img/anno/3514/165_7d77d119.jpg"/>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ln>
            <a:noFill/>
          </a:ln>
        </p:spPr>
      </p:pic>
      <p:sp>
        <p:nvSpPr>
          <p:cNvPr id="2" name="Прямоугольник 1"/>
          <p:cNvSpPr/>
          <p:nvPr/>
        </p:nvSpPr>
        <p:spPr>
          <a:xfrm>
            <a:off x="1008396" y="1054878"/>
            <a:ext cx="10454529" cy="954107"/>
          </a:xfrm>
          <a:prstGeom prst="rect">
            <a:avLst/>
          </a:prstGeom>
        </p:spPr>
        <p:txBody>
          <a:bodyPr wrap="none">
            <a:spAutoFit/>
          </a:bodyPr>
          <a:lstStyle/>
          <a:p>
            <a:r>
              <a:rPr lang="en-US" sz="2800" spc="75" dirty="0" smtClean="0">
                <a:solidFill>
                  <a:srgbClr val="0070C0"/>
                </a:solidFill>
                <a:latin typeface="Times New Roman" panose="02020603050405020304" pitchFamily="18" charset="0"/>
                <a:ea typeface="Times New Roman" panose="02020603050405020304" pitchFamily="18" charset="0"/>
                <a:hlinkClick r:id="rId4"/>
              </a:rPr>
              <a:t>https://floristics.info/ru</a:t>
            </a:r>
            <a:r>
              <a:rPr lang="ru-RU" sz="2800" spc="75" dirty="0" smtClean="0">
                <a:solidFill>
                  <a:srgbClr val="0070C0"/>
                </a:solidFill>
                <a:latin typeface="Times New Roman" panose="02020603050405020304" pitchFamily="18" charset="0"/>
                <a:ea typeface="Times New Roman" panose="02020603050405020304" pitchFamily="18" charset="0"/>
                <a:hlinkClick r:id="rId4"/>
              </a:rPr>
              <a:t>--текстовая</a:t>
            </a:r>
            <a:r>
              <a:rPr lang="ru-RU" sz="2800" spc="75" dirty="0" smtClean="0">
                <a:solidFill>
                  <a:srgbClr val="0070C0"/>
                </a:solidFill>
                <a:latin typeface="Times New Roman" panose="02020603050405020304" pitchFamily="18" charset="0"/>
                <a:ea typeface="Times New Roman" panose="02020603050405020304" pitchFamily="18" charset="0"/>
              </a:rPr>
              <a:t> информация</a:t>
            </a:r>
            <a:r>
              <a:rPr lang="ru-RU" sz="2800" spc="75" dirty="0" smtClean="0">
                <a:solidFill>
                  <a:srgbClr val="0070C0"/>
                </a:solidFill>
                <a:effectLst/>
                <a:latin typeface="Times New Roman" panose="02020603050405020304" pitchFamily="18" charset="0"/>
                <a:ea typeface="Times New Roman" panose="02020603050405020304" pitchFamily="18" charset="0"/>
              </a:rPr>
              <a:t> </a:t>
            </a:r>
            <a:r>
              <a:rPr lang="ru-RU" sz="2800" spc="75" dirty="0" err="1" smtClean="0">
                <a:solidFill>
                  <a:srgbClr val="0070C0"/>
                </a:solidFill>
                <a:effectLst/>
                <a:latin typeface="Times New Roman" panose="02020603050405020304" pitchFamily="18" charset="0"/>
                <a:ea typeface="Times New Roman" panose="02020603050405020304" pitchFamily="18" charset="0"/>
              </a:rPr>
              <a:t>Листьева</a:t>
            </a:r>
            <a:r>
              <a:rPr lang="ru-RU" sz="2800" spc="75" dirty="0" smtClean="0">
                <a:solidFill>
                  <a:srgbClr val="0070C0"/>
                </a:solidFill>
                <a:effectLst/>
                <a:latin typeface="Times New Roman" panose="02020603050405020304" pitchFamily="18" charset="0"/>
                <a:ea typeface="Times New Roman" panose="02020603050405020304" pitchFamily="18" charset="0"/>
              </a:rPr>
              <a:t> Лилия.</a:t>
            </a:r>
          </a:p>
          <a:p>
            <a:r>
              <a:rPr lang="en-US" sz="2800" dirty="0" smtClean="0">
                <a:solidFill>
                  <a:srgbClr val="0070C0"/>
                </a:solidFill>
                <a:hlinkClick r:id="rId5"/>
              </a:rPr>
              <a:t>https://www.yandex.ru/</a:t>
            </a:r>
            <a:r>
              <a:rPr lang="ru-RU" sz="2800" dirty="0" smtClean="0">
                <a:solidFill>
                  <a:srgbClr val="0070C0"/>
                </a:solidFill>
              </a:rPr>
              <a:t> -- фотографии </a:t>
            </a:r>
            <a:r>
              <a:rPr lang="ru-RU" sz="2800" dirty="0" err="1" smtClean="0">
                <a:solidFill>
                  <a:srgbClr val="0070C0"/>
                </a:solidFill>
              </a:rPr>
              <a:t>сциллы</a:t>
            </a:r>
            <a:r>
              <a:rPr lang="ru-RU" sz="2800" dirty="0" smtClean="0">
                <a:solidFill>
                  <a:srgbClr val="0070C0"/>
                </a:solidFill>
              </a:rPr>
              <a:t>(пролески).</a:t>
            </a:r>
            <a:endParaRPr lang="ru-RU" sz="2800" dirty="0">
              <a:solidFill>
                <a:srgbClr val="0070C0"/>
              </a:solidFill>
            </a:endParaRPr>
          </a:p>
        </p:txBody>
      </p:sp>
      <p:sp>
        <p:nvSpPr>
          <p:cNvPr id="3" name="Прямоугольник 2"/>
          <p:cNvSpPr/>
          <p:nvPr/>
        </p:nvSpPr>
        <p:spPr>
          <a:xfrm>
            <a:off x="4043361" y="140677"/>
            <a:ext cx="4384598" cy="584775"/>
          </a:xfrm>
          <a:prstGeom prst="rect">
            <a:avLst/>
          </a:prstGeom>
        </p:spPr>
        <p:txBody>
          <a:bodyPr wrap="none">
            <a:spAutoFit/>
          </a:bodyPr>
          <a:lstStyle/>
          <a:p>
            <a:r>
              <a:rPr lang="ru-RU" sz="2400" b="1" dirty="0" smtClean="0">
                <a:solidFill>
                  <a:srgbClr val="0070C0"/>
                </a:solidFill>
                <a:latin typeface="Arial" panose="020B0604020202020204" pitchFamily="34" charset="0"/>
                <a:cs typeface="Times New Roman" panose="02020603050405020304" pitchFamily="18" charset="0"/>
              </a:rPr>
              <a:t>ИСТОЧНИКИ </a:t>
            </a:r>
            <a:r>
              <a:rPr lang="ru-RU" sz="3200" b="1" dirty="0" smtClean="0">
                <a:solidFill>
                  <a:srgbClr val="0070C0"/>
                </a:solidFill>
                <a:latin typeface="Arial" panose="020B0604020202020204" pitchFamily="34" charset="0"/>
                <a:cs typeface="Times New Roman" panose="02020603050405020304" pitchFamily="18" charset="0"/>
              </a:rPr>
              <a:t>интернета.</a:t>
            </a:r>
            <a:endParaRPr lang="ru-RU" sz="3200" b="1" dirty="0">
              <a:solidFill>
                <a:srgbClr val="0070C0"/>
              </a:solidFill>
            </a:endParaRPr>
          </a:p>
        </p:txBody>
      </p:sp>
      <p:pic>
        <p:nvPicPr>
          <p:cNvPr id="4" name="Рисунок 3" descr="Спасибо, благодарю смайлики картинки гифки анимации"/>
          <p:cNvPicPr/>
          <p:nvPr/>
        </p:nvPicPr>
        <p:blipFill>
          <a:blip r:embed="rId6">
            <a:extLst>
              <a:ext uri="{28A0092B-C50C-407E-A947-70E740481C1C}">
                <a14:useLocalDpi xmlns:a14="http://schemas.microsoft.com/office/drawing/2010/main" val="0"/>
              </a:ext>
            </a:extLst>
          </a:blip>
          <a:srcRect/>
          <a:stretch>
            <a:fillRect/>
          </a:stretch>
        </p:blipFill>
        <p:spPr bwMode="auto">
          <a:xfrm>
            <a:off x="2595688" y="2285999"/>
            <a:ext cx="6710729" cy="3048001"/>
          </a:xfrm>
          <a:prstGeom prst="rect">
            <a:avLst/>
          </a:prstGeom>
          <a:noFill/>
          <a:ln>
            <a:noFill/>
          </a:ln>
        </p:spPr>
      </p:pic>
      <p:sp>
        <p:nvSpPr>
          <p:cNvPr id="7" name="Рамка 6"/>
          <p:cNvSpPr/>
          <p:nvPr/>
        </p:nvSpPr>
        <p:spPr>
          <a:xfrm>
            <a:off x="1" y="0"/>
            <a:ext cx="12192000" cy="6858000"/>
          </a:xfrm>
          <a:prstGeom prst="frame">
            <a:avLst>
              <a:gd name="adj1" fmla="val 207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35843267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sndAc>
          <p:stSnd>
            <p:snd r:embed="rId2" name="chimes.wav"/>
          </p:stSnd>
        </p:sndAc>
      </p:transition>
    </mc:Choice>
    <mc:Fallback>
      <p:transition spd="slow">
        <p:fade/>
        <p:sndAc>
          <p:stSnd>
            <p:snd r:embed="rId2" name="chimes.wav"/>
          </p:stSnd>
        </p:sndAc>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TotalTime>
  <Words>771</Words>
  <Application>Microsoft Office PowerPoint</Application>
  <PresentationFormat>Широкоэкранный</PresentationFormat>
  <Paragraphs>37</Paragraphs>
  <Slides>19</Slides>
  <Notes>0</Notes>
  <HiddenSlides>0</HiddenSlides>
  <MMClips>1</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19</vt:i4>
      </vt:variant>
    </vt:vector>
  </HeadingPairs>
  <TitlesOfParts>
    <vt:vector size="24" baseType="lpstr">
      <vt:lpstr>Arial</vt:lpstr>
      <vt:lpstr>Calibri</vt:lpstr>
      <vt:lpstr>Calibri Light</vt:lpstr>
      <vt:lpstr>Times New Roman</vt:lpstr>
      <vt:lpstr>Тема Office</vt:lpstr>
      <vt:lpstr> Цветок сцилла (пролеска)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Цветок сцилла (пролеска) </dc:title>
  <dc:creator>Дом</dc:creator>
  <cp:lastModifiedBy>Дом</cp:lastModifiedBy>
  <cp:revision>7</cp:revision>
  <dcterms:created xsi:type="dcterms:W3CDTF">2017-03-21T16:21:44Z</dcterms:created>
  <dcterms:modified xsi:type="dcterms:W3CDTF">2017-03-21T17:17:46Z</dcterms:modified>
</cp:coreProperties>
</file>