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98" r:id="rId3"/>
    <p:sldId id="278" r:id="rId4"/>
    <p:sldId id="296" r:id="rId5"/>
    <p:sldId id="302" r:id="rId6"/>
    <p:sldId id="307" r:id="rId7"/>
    <p:sldId id="310" r:id="rId8"/>
    <p:sldId id="309" r:id="rId9"/>
    <p:sldId id="305" r:id="rId10"/>
    <p:sldId id="300" r:id="rId11"/>
    <p:sldId id="306" r:id="rId12"/>
    <p:sldId id="265" r:id="rId13"/>
    <p:sldId id="281" r:id="rId14"/>
    <p:sldId id="285" r:id="rId15"/>
    <p:sldId id="299" r:id="rId16"/>
    <p:sldId id="313" r:id="rId17"/>
    <p:sldId id="315" r:id="rId18"/>
    <p:sldId id="319" r:id="rId19"/>
    <p:sldId id="316" r:id="rId20"/>
    <p:sldId id="321" r:id="rId21"/>
    <p:sldId id="283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5362" name="Picture 2" descr="http://s001.radikal.ru/i195/1101/bb/7e22191a4d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786050" y="1071546"/>
            <a:ext cx="5143536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«В гостях у русской народной сказки»</a:t>
            </a:r>
          </a:p>
          <a:p>
            <a:pPr algn="ctr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литературный досуг</a:t>
            </a:r>
            <a:br>
              <a:rPr lang="ru-RU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endParaRPr lang="ru-RU" sz="28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00430" y="4071942"/>
            <a:ext cx="3571900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Выполнила воспитатель </a:t>
            </a:r>
            <a:endParaRPr lang="ru-RU" sz="1400" b="1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Дубова Елена Васильевна.</a:t>
            </a:r>
            <a:endParaRPr lang="ru-RU" sz="1400" b="1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ru-RU" b="1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i.allday.ru/uploads/posts/2009-02/1233656111_ram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714480" y="1357298"/>
            <a:ext cx="557216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Русские народные сказки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</a:t>
            </a:r>
          </a:p>
          <a:p>
            <a:pPr algn="ctr"/>
            <a:endParaRPr lang="ru-RU" sz="24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24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Народные сказки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 заключили в себя мудрость и житейский опыт, накопленные человечеством за многие века. «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Сказка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 ложь, да в ней намек...» Сложно переоценить важность сказок для развития ребенка: 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сказка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 учит смелости, честности, доброте, развивает чувство прекрасного. Расскажите ребенку сказку, он обязательно почерпнет из нее что-либо полезное.</a:t>
            </a:r>
          </a:p>
          <a:p>
            <a:pPr algn="just"/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://i.allday.ru/uploads/posts/2009-02/1233656111_ram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928662" y="642918"/>
            <a:ext cx="7143800" cy="5483245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sz="5100" b="1" i="1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Литературный досуг по русским народным сказкам </a:t>
            </a:r>
          </a:p>
          <a:p>
            <a:pPr algn="ctr">
              <a:buNone/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в средней группе.</a:t>
            </a:r>
            <a:endParaRPr lang="ru-RU" sz="2800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ru-RU" sz="29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 </a:t>
            </a:r>
            <a:r>
              <a:rPr lang="ru-RU" sz="21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Задачи: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приучать детей активно участвовать в праздниках, используя умения и навыки, полученные на занятиях; </a:t>
            </a:r>
          </a:p>
          <a:p>
            <a:pPr>
              <a:buFont typeface="Wingdings" pitchFamily="2" charset="2"/>
              <a:buChar char="Ø"/>
            </a:pPr>
            <a:r>
              <a:rPr lang="ru-RU" sz="21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развивать речь детей, расширять активный словарь, активизировать устную речь, развивать артикуляцию и дикцию;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1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выразительность жестов, мимики, добиваться пластического  изображения походки героев пьесы, совершенствовать элементы актерского мастерства, прививать любовь к устному народному творчеству;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1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воспитывать у детей любовь к художественной литературе;</a:t>
            </a:r>
          </a:p>
          <a:p>
            <a:pPr lvl="0" algn="just">
              <a:buFont typeface="Wingdings" pitchFamily="2" charset="2"/>
              <a:buChar char="Ø"/>
            </a:pPr>
            <a:r>
              <a:rPr lang="ru-RU" sz="21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через литературные произведения закрепить правила и нормы поведения; </a:t>
            </a:r>
          </a:p>
          <a:p>
            <a:pPr lvl="0" algn="just">
              <a:buFont typeface="Wingdings" pitchFamily="2" charset="2"/>
              <a:buChar char="Ø"/>
            </a:pPr>
            <a:r>
              <a:rPr lang="ru-RU" sz="21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показать детям удивительный мир сказок, их мудрость и красоту; закрепить любовь и уважение к сказкам;</a:t>
            </a:r>
          </a:p>
          <a:p>
            <a:pPr lvl="0" algn="just">
              <a:buFont typeface="Wingdings" pitchFamily="2" charset="2"/>
              <a:buChar char="Ø"/>
            </a:pPr>
            <a:r>
              <a:rPr lang="ru-RU" sz="21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поддерживать положительное эмоциональное отношение детей от встречи с любимыми героями сказок, где побеждает добро, дружба, смелость.</a:t>
            </a:r>
          </a:p>
          <a:p>
            <a:pPr algn="just"/>
            <a:endParaRPr lang="ru-RU" sz="26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ru-RU" sz="2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i.allday.ru/uploads/posts/2009-02/1233656111_ram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00100" y="285728"/>
            <a:ext cx="7072362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9875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Ход занятия.</a:t>
            </a:r>
            <a:endParaRPr lang="ru-RU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indent="269875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Воспитатель</a:t>
            </a: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 Ребята, сегодня я приглашаю вас побывать в гостях у сказки. Я знаю, что вы все их очень любите. "Бабушка, расскажи нам сказку"- можно было услышать и сто, и двести лет, и пятьсот лет назад. Бабушка брала в руки веретено или спицы и спрашивала: "Какую хотите сказку, внучата?" рассказывает бабушка сказку, сама придет или вяжет.</a:t>
            </a:r>
            <a:endParaRPr lang="ru-RU" sz="16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indent="269875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Ребята, а кто придумывает сказки?</a:t>
            </a:r>
            <a:endParaRPr lang="ru-RU" sz="16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indent="269875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А придумывали сказки люди и рассказывали один другому; так через века дошли сказки и до нас.</a:t>
            </a:r>
            <a:endParaRPr lang="ru-RU" sz="16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indent="269875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Ребята, а какими словами сказки начинаются?</a:t>
            </a:r>
            <a:endParaRPr lang="ru-RU" sz="16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indent="269875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Дети</a:t>
            </a: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 Жили были, жил был.</a:t>
            </a:r>
            <a:endParaRPr lang="ru-RU" sz="16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indent="269875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Воспитатель</a:t>
            </a: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 А что такое сказка?</a:t>
            </a:r>
            <a:endParaRPr lang="ru-RU" sz="16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indent="269875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Дети.</a:t>
            </a: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 Необыкновенная история, с животными. С героями случаются необыкновенные события. Волшебство. Говорят звери, вещи, птицы.</a:t>
            </a:r>
            <a:r>
              <a:rPr lang="ru-RU" sz="1600" b="1" dirty="0" smtClean="0"/>
              <a:t> </a:t>
            </a: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Сказка – это вымышленное произведение. То, что происходит в ней, на самом деле не бывает, но, читая их, можно учиться добрым, хорошим поступкам.</a:t>
            </a:r>
          </a:p>
          <a:p>
            <a:pPr lvl="0" indent="269875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Воспитатель</a:t>
            </a: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 А как сказки заканчиваются?</a:t>
            </a:r>
            <a:endParaRPr lang="ru-RU" sz="16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indent="269875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Дети.</a:t>
            </a: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 Добро побеждает зло, счастливый конец, мы радуемся вместе с героями</a:t>
            </a:r>
            <a:endParaRPr lang="ru-RU" sz="16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indent="269875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Воспитатель.</a:t>
            </a: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 Ребята, мы с вами читали много сказок. А сейчас проведем викторину, посмотрим. Кто у нас хорошо знает русские народные  сказки. </a:t>
            </a:r>
            <a:r>
              <a:rPr lang="ru-RU" sz="1600" u="sng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 задание  (показ слайдов 5-12) </a:t>
            </a:r>
            <a:endParaRPr lang="ru-RU" sz="1600" u="sng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http://i.allday.ru/uploads/posts/2009-02/1233656111_ram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1571604" y="428604"/>
            <a:ext cx="5857916" cy="642959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«Гуси-лебеди»</a:t>
            </a:r>
            <a:endParaRPr lang="ru-RU" sz="18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143372" y="857233"/>
            <a:ext cx="39290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Мораль: надо быть послушным и выполнять то, что велят старшие. А непослушание и эгоизм ни к чему хорошему не приведут.</a:t>
            </a:r>
            <a:endParaRPr lang="ru-RU" sz="1200" i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6386" name="Picture 2" descr="http://owal.myjino.ru/wp-content/uploads/2013/04/%D0%93%D1%83%D1%81%D0%B8-%D0%9B%D0%B5%D0%B1%D0%B5%D0%B4%D0%B8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69346" y="1571613"/>
            <a:ext cx="6531605" cy="44291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://i.allday.ru/uploads/posts/2009-02/1233656111_ram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571736" y="274638"/>
            <a:ext cx="4429156" cy="868362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«Петушок и бобовое зёрнышко»</a:t>
            </a:r>
            <a:endParaRPr lang="ru-RU" sz="18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3214679" y="785813"/>
            <a:ext cx="5929322" cy="642937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dirty="0" smtClean="0"/>
              <a:t> 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800" dirty="0" smtClean="0">
                <a:solidFill>
                  <a:schemeClr val="accent2">
                    <a:lumMod val="75000"/>
                  </a:schemeClr>
                </a:solidFill>
              </a:rPr>
              <a:t>                  </a:t>
            </a:r>
            <a:r>
              <a:rPr lang="ru-RU" sz="4800" i="1" dirty="0" smtClean="0">
                <a:solidFill>
                  <a:schemeClr val="accent2">
                    <a:lumMod val="75000"/>
                  </a:schemeClr>
                </a:solidFill>
              </a:rPr>
              <a:t>Мораль: </a:t>
            </a:r>
            <a:r>
              <a:rPr lang="ru-RU" sz="4800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чтоб</a:t>
            </a:r>
            <a:r>
              <a:rPr lang="ru-RU" sz="48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4800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не</a:t>
            </a:r>
            <a:r>
              <a:rPr lang="ru-RU" sz="48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4800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ошибиться,</a:t>
            </a:r>
            <a:r>
              <a:rPr lang="ru-RU" sz="48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4800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не</a:t>
            </a:r>
            <a:r>
              <a:rPr lang="ru-RU" sz="48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4800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надо</a:t>
            </a:r>
            <a:r>
              <a:rPr lang="ru-RU" sz="48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4800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торопиться</a:t>
            </a:r>
            <a:r>
              <a:rPr lang="ru-RU" sz="4800" i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  <a:r>
              <a:rPr lang="ru-RU" sz="4800" dirty="0" smtClean="0"/>
              <a:t/>
            </a:r>
            <a:br>
              <a:rPr lang="ru-RU" sz="4800" dirty="0" smtClean="0"/>
            </a:br>
            <a:endParaRPr lang="ru-RU" sz="4800" dirty="0"/>
          </a:p>
        </p:txBody>
      </p:sp>
      <p:pic>
        <p:nvPicPr>
          <p:cNvPr id="54276" name="Picture 4" descr="http://img0.liveinternet.ru/images/attach/c/2/67/80/67080288_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1500174"/>
            <a:ext cx="5214973" cy="457203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://i.allday.ru/uploads/posts/2009-02/1233656111_ram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8370" name="Picture 2" descr="http://bookcube.ru/uploads/taginator/Mar-2013/audio-zapis-skazki-lisa-i-zhurav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428736"/>
            <a:ext cx="6572296" cy="4644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785918" y="274638"/>
            <a:ext cx="5643602" cy="582612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«Лиса и журавль»</a:t>
            </a:r>
            <a:endParaRPr lang="ru-RU" sz="18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3214678" y="1000109"/>
            <a:ext cx="5929322" cy="285751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4800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Мораль: не обманывай никого и тебя никто не обманет.</a:t>
            </a:r>
            <a:r>
              <a:rPr lang="ru-RU" sz="48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4800" dirty="0" smtClean="0">
                <a:latin typeface="Arial" pitchFamily="34" charset="0"/>
                <a:cs typeface="Arial" pitchFamily="34" charset="0"/>
              </a:rPr>
            </a:br>
            <a:endParaRPr lang="ru-RU" sz="4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://i.allday.ru/uploads/posts/2009-02/1233656111_ram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143108" y="274638"/>
            <a:ext cx="4929222" cy="868346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«Волк и семеро козлят»</a:t>
            </a:r>
            <a:endParaRPr lang="ru-RU" sz="18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3643306" y="857232"/>
            <a:ext cx="4500594" cy="42862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200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Мораль: </a:t>
            </a:r>
            <a:r>
              <a:rPr lang="ru-RU" sz="1200" i="1" dirty="0" smtClean="0">
                <a:solidFill>
                  <a:schemeClr val="accent2">
                    <a:lumMod val="75000"/>
                  </a:schemeClr>
                </a:solidFill>
              </a:rPr>
              <a:t> ум, смекалка и находчивость более слабых при большом желании могут одолеть силу .</a:t>
            </a:r>
            <a:br>
              <a:rPr lang="ru-RU" sz="1200" i="1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sz="1200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3314" name="Picture 2" descr="http://dlm3.meta.ua/pic/0/75/164/7Kgwd5GHr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1428736"/>
            <a:ext cx="6381748" cy="46130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http://i.allday.ru/uploads/posts/2009-02/1233656111_ram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643042" y="274638"/>
            <a:ext cx="5715040" cy="868346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ru-RU" sz="18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Жихарка</a:t>
            </a: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»</a:t>
            </a:r>
            <a:endParaRPr lang="ru-RU" sz="18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3786182" y="857233"/>
            <a:ext cx="4357718" cy="571504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sz="1400" i="1" dirty="0" smtClean="0">
                <a:latin typeface="Arial" pitchFamily="34" charset="0"/>
                <a:cs typeface="Arial" pitchFamily="34" charset="0"/>
              </a:rPr>
              <a:t>        </a:t>
            </a:r>
            <a:r>
              <a:rPr lang="ru-RU" sz="1300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Мораль: смелость и находчивость всегда победит  врагов и поможет с честью выйти из всех передряг.</a:t>
            </a:r>
            <a:endParaRPr lang="ru-RU" sz="1300" i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2228" name="Picture 4" descr="http://ocka3ke.ru/sites/default/files/styles/large_tale/public/zhiharka_1.jpg?itok=6I2c5iw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1571612"/>
            <a:ext cx="6143668" cy="45943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://i.allday.ru/uploads/posts/2009-02/1233656111_ram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071934" y="785794"/>
            <a:ext cx="40005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Мораль: слушаться старших, любить друг друга и не оставлять близких в беде.</a:t>
            </a:r>
            <a:endParaRPr lang="ru-RU" sz="1200" i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571472" y="357166"/>
            <a:ext cx="7286653" cy="571522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«Сестрица </a:t>
            </a:r>
            <a:r>
              <a:rPr lang="ru-RU" sz="18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Алёнушка</a:t>
            </a: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и  братец Иванушка» </a:t>
            </a:r>
            <a:endParaRPr lang="ru-RU" sz="18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http://missia.od.ua/uploads/posts/2010-12/1293706044_98275_w465_h260_ff.jpg"/>
          <p:cNvPicPr>
            <a:picLocks noChangeAspect="1" noChangeArrowheads="1"/>
          </p:cNvPicPr>
          <p:nvPr/>
        </p:nvPicPr>
        <p:blipFill>
          <a:blip r:embed="rId3"/>
          <a:srcRect r="12541"/>
          <a:stretch>
            <a:fillRect/>
          </a:stretch>
        </p:blipFill>
        <p:spPr bwMode="auto">
          <a:xfrm>
            <a:off x="1571604" y="1357298"/>
            <a:ext cx="5860388" cy="481972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://i.allday.ru/uploads/posts/2009-02/1233656111_ram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714480" y="274638"/>
            <a:ext cx="5857916" cy="654050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«Лисичка -сестричка и волк»</a:t>
            </a:r>
            <a:endParaRPr lang="ru-RU" sz="18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3428992" y="857232"/>
            <a:ext cx="4714908" cy="571504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sz="1300" i="1" dirty="0" smtClean="0">
                <a:latin typeface="Arial" pitchFamily="34" charset="0"/>
                <a:cs typeface="Arial" pitchFamily="34" charset="0"/>
              </a:rPr>
              <a:t>        </a:t>
            </a:r>
            <a:r>
              <a:rPr lang="ru-RU" sz="1300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Мораль: «Хитрость – это ум без добра». Если человек не делает добра, умным его назвать нельзя. </a:t>
            </a:r>
            <a:endParaRPr lang="ru-RU" sz="13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ru-RU" sz="12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5300" name="Picture 4" descr="http://i035.radikal.ru/1012/58/79f9b1a467b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1500174"/>
            <a:ext cx="6286544" cy="45720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://i.allday.ru/uploads/posts/2009-02/1233656111_ram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1571612"/>
            <a:ext cx="6324600" cy="44386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4357686" y="785794"/>
            <a:ext cx="3429024" cy="631844"/>
          </a:xfrm>
        </p:spPr>
        <p:txBody>
          <a:bodyPr>
            <a:normAutofit/>
          </a:bodyPr>
          <a:lstStyle/>
          <a:p>
            <a:pPr algn="l"/>
            <a:r>
              <a:rPr lang="ru-RU" sz="1200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Мораль: не</a:t>
            </a:r>
            <a:r>
              <a:rPr lang="ru-RU" sz="12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1200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завидуй</a:t>
            </a: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1200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другим.</a:t>
            </a: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1200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Друзья</a:t>
            </a: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1200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всегда</a:t>
            </a:r>
            <a:br>
              <a:rPr lang="ru-RU" sz="1200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1200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придут</a:t>
            </a: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1200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на</a:t>
            </a: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1200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помощь</a:t>
            </a: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1200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</a:t>
            </a: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1200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трудную</a:t>
            </a: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1200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минуту.</a:t>
            </a:r>
            <a:endParaRPr lang="ru-RU" sz="1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4294967295"/>
          </p:nvPr>
        </p:nvSpPr>
        <p:spPr>
          <a:xfrm>
            <a:off x="3286116" y="428604"/>
            <a:ext cx="3214710" cy="7143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ru-RU" sz="18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Зайкина</a:t>
            </a: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избушка»</a:t>
            </a:r>
            <a:endParaRPr lang="ru-RU" sz="18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i.allday.ru/uploads/posts/2009-02/1233656111_ram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Текст 7"/>
          <p:cNvSpPr>
            <a:spLocks noGrp="1"/>
          </p:cNvSpPr>
          <p:nvPr>
            <p:ph type="body" idx="4294967295"/>
          </p:nvPr>
        </p:nvSpPr>
        <p:spPr>
          <a:xfrm>
            <a:off x="0" y="1535113"/>
            <a:ext cx="4040188" cy="63976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 </a:t>
            </a:r>
            <a:endParaRPr lang="ru-RU" sz="1800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2643174" y="214290"/>
            <a:ext cx="3143272" cy="92869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          </a:t>
            </a:r>
            <a:r>
              <a:rPr lang="ru-RU" sz="21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Физкультминутка</a:t>
            </a:r>
          </a:p>
          <a:p>
            <a:pPr>
              <a:buNone/>
            </a:pPr>
            <a:r>
              <a:rPr lang="ru-RU" sz="1500" dirty="0" smtClean="0">
                <a:latin typeface="Arial" pitchFamily="34" charset="0"/>
                <a:cs typeface="Arial" pitchFamily="34" charset="0"/>
              </a:rPr>
              <a:t>     </a:t>
            </a:r>
          </a:p>
        </p:txBody>
      </p:sp>
      <p:pic>
        <p:nvPicPr>
          <p:cNvPr id="1027" name="Picture 3" descr="C:\Documents and Settings\Администратор\Рабочий стол\Новая папка\DSC00393.JP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1" y="3352742"/>
            <a:ext cx="3857652" cy="289248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714612" y="785794"/>
            <a:ext cx="535785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 темном лесу есть избушка</a:t>
            </a:r>
          </a:p>
          <a:p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 темном лесу есть избушка. (Дети шагают.)</a:t>
            </a:r>
            <a:b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Стоит задом наперед. (Дети поворачиваются.)</a:t>
            </a:r>
            <a:b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 той избушке есть старушка. (Грозят пальцем.)</a:t>
            </a:r>
            <a:b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Бабушка Яга живет. (Грозят пальцем другой руки.)</a:t>
            </a:r>
            <a:b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Нос крючком, (Показывают пальчиком.)</a:t>
            </a:r>
            <a:b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Глаза большие, (Показывают.)</a:t>
            </a:r>
            <a:b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Словно угольки горят. (Покачивают головой.)</a:t>
            </a:r>
            <a:b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Ух, сердитая какая! (Бег на месте.)</a:t>
            </a:r>
            <a:b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Дыбом волосы стоят. (Руки вверх.)</a:t>
            </a:r>
            <a:endParaRPr lang="ru-RU" sz="1600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http://i.allday.ru/uploads/posts/2009-02/1233656111_ram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642942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Дидактическая игра «Отгадай сказку»</a:t>
            </a:r>
          </a:p>
        </p:txBody>
      </p:sp>
      <p:sp>
        <p:nvSpPr>
          <p:cNvPr id="7" name="Текст 6"/>
          <p:cNvSpPr>
            <a:spLocks noGrp="1"/>
          </p:cNvSpPr>
          <p:nvPr>
            <p:ph idx="1"/>
          </p:nvPr>
        </p:nvSpPr>
        <p:spPr>
          <a:xfrm>
            <a:off x="928662" y="928670"/>
            <a:ext cx="3429024" cy="5197493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25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1)На сметане мешен,</a:t>
            </a:r>
          </a:p>
          <a:p>
            <a:pPr>
              <a:buNone/>
            </a:pPr>
            <a:r>
              <a:rPr lang="ru-RU" sz="25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На окошке стужен,</a:t>
            </a:r>
          </a:p>
          <a:p>
            <a:pPr>
              <a:buNone/>
            </a:pPr>
            <a:r>
              <a:rPr lang="ru-RU" sz="25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Круглый бок, румяный бок</a:t>
            </a:r>
          </a:p>
          <a:p>
            <a:pPr>
              <a:buNone/>
            </a:pPr>
            <a:r>
              <a:rPr lang="ru-RU" sz="25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Покатился ...</a:t>
            </a:r>
            <a:br>
              <a:rPr lang="ru-RU" sz="25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5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(Колобок)</a:t>
            </a:r>
          </a:p>
          <a:p>
            <a:pPr>
              <a:buNone/>
            </a:pPr>
            <a:endParaRPr lang="ru-RU" sz="25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25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2)Хоть и в погребе жила:</a:t>
            </a:r>
          </a:p>
          <a:p>
            <a:pPr>
              <a:buNone/>
            </a:pPr>
            <a:r>
              <a:rPr lang="ru-RU" sz="25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Репку вытащить из грядки</a:t>
            </a:r>
          </a:p>
          <a:p>
            <a:pPr>
              <a:buNone/>
            </a:pPr>
            <a:r>
              <a:rPr lang="ru-RU" sz="25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Деду с бабкой помогла.</a:t>
            </a:r>
          </a:p>
          <a:p>
            <a:pPr>
              <a:buNone/>
            </a:pPr>
            <a:r>
              <a:rPr lang="ru-RU" sz="25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(Мышка из русской </a:t>
            </a:r>
          </a:p>
          <a:p>
            <a:pPr>
              <a:buNone/>
            </a:pPr>
            <a:r>
              <a:rPr lang="ru-RU" sz="25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народной сказки "Репка")</a:t>
            </a:r>
          </a:p>
          <a:p>
            <a:pPr>
              <a:buNone/>
            </a:pPr>
            <a:endParaRPr lang="ru-RU" sz="25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25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3)На поляночке лесной</a:t>
            </a:r>
          </a:p>
          <a:p>
            <a:pPr>
              <a:buNone/>
            </a:pPr>
            <a:r>
              <a:rPr lang="ru-RU" sz="25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Стоял домик расписной,</a:t>
            </a:r>
          </a:p>
          <a:p>
            <a:pPr>
              <a:buNone/>
            </a:pPr>
            <a:r>
              <a:rPr lang="ru-RU" sz="25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Всех зверюшек спрятать мог,</a:t>
            </a:r>
          </a:p>
          <a:p>
            <a:pPr>
              <a:buNone/>
            </a:pPr>
            <a:r>
              <a:rPr lang="ru-RU" sz="25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Что за домик? (Теремок)</a:t>
            </a:r>
          </a:p>
          <a:p>
            <a:pPr fontAlgn="t">
              <a:buNone/>
            </a:pPr>
            <a:endParaRPr lang="ru-RU" sz="25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t">
              <a:buNone/>
            </a:pPr>
            <a:r>
              <a:rPr lang="ru-RU" sz="25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4)Нет ни речки, ни пруда –</a:t>
            </a:r>
          </a:p>
          <a:p>
            <a:pPr fontAlgn="t">
              <a:buNone/>
            </a:pPr>
            <a:r>
              <a:rPr lang="ru-RU" sz="25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Где воды напиться?</a:t>
            </a:r>
          </a:p>
          <a:p>
            <a:pPr fontAlgn="t">
              <a:buNone/>
            </a:pPr>
            <a:r>
              <a:rPr lang="ru-RU" sz="25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Очень вкусная вода –</a:t>
            </a:r>
          </a:p>
          <a:p>
            <a:pPr fontAlgn="t">
              <a:buNone/>
            </a:pPr>
            <a:r>
              <a:rPr lang="ru-RU" sz="25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 ямке от копытца.</a:t>
            </a:r>
          </a:p>
          <a:p>
            <a:pPr fontAlgn="t">
              <a:buNone/>
            </a:pPr>
            <a:r>
              <a:rPr lang="ru-RU" sz="25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(Сестрица </a:t>
            </a:r>
            <a:r>
              <a:rPr lang="ru-RU" sz="2500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Аленушка</a:t>
            </a:r>
            <a:r>
              <a:rPr lang="ru-RU" sz="25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и братец </a:t>
            </a:r>
          </a:p>
          <a:p>
            <a:pPr fontAlgn="t">
              <a:buNone/>
            </a:pPr>
            <a:r>
              <a:rPr lang="ru-RU" sz="25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Иванушка )</a:t>
            </a:r>
          </a:p>
          <a:p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4294967295"/>
          </p:nvPr>
        </p:nvSpPr>
        <p:spPr>
          <a:xfrm>
            <a:off x="5102225" y="1000108"/>
            <a:ext cx="2898799" cy="5143535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5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5)В сказке небо синее,</a:t>
            </a:r>
          </a:p>
          <a:p>
            <a:pPr>
              <a:buNone/>
            </a:pPr>
            <a:r>
              <a:rPr lang="ru-RU" sz="5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 сказке птицы страшные.</a:t>
            </a:r>
          </a:p>
          <a:p>
            <a:pPr>
              <a:buNone/>
            </a:pPr>
            <a:r>
              <a:rPr lang="ru-RU" sz="5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Реченька, спаси меня,</a:t>
            </a:r>
          </a:p>
          <a:p>
            <a:pPr>
              <a:buNone/>
            </a:pPr>
            <a:r>
              <a:rPr lang="ru-RU" sz="5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Ты спаси меня и братца!</a:t>
            </a:r>
          </a:p>
          <a:p>
            <a:pPr>
              <a:buNone/>
            </a:pPr>
            <a:r>
              <a:rPr lang="ru-RU" sz="5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(Гуси-лебеди)</a:t>
            </a:r>
          </a:p>
          <a:p>
            <a:endParaRPr lang="ru-RU" sz="56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t">
              <a:buNone/>
            </a:pPr>
            <a:r>
              <a:rPr lang="ru-RU" sz="5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6)Колотил да колотил</a:t>
            </a:r>
          </a:p>
          <a:p>
            <a:pPr fontAlgn="t">
              <a:buNone/>
            </a:pPr>
            <a:r>
              <a:rPr lang="ru-RU" sz="5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По тарелке носом,</a:t>
            </a:r>
          </a:p>
          <a:p>
            <a:pPr fontAlgn="t">
              <a:buNone/>
            </a:pPr>
            <a:r>
              <a:rPr lang="ru-RU" sz="5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Ничего не проглотил</a:t>
            </a:r>
          </a:p>
          <a:p>
            <a:pPr fontAlgn="t">
              <a:buNone/>
            </a:pPr>
            <a:r>
              <a:rPr lang="ru-RU" sz="5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И остался с носом.</a:t>
            </a:r>
          </a:p>
          <a:p>
            <a:pPr fontAlgn="t">
              <a:buNone/>
            </a:pPr>
            <a:r>
              <a:rPr lang="ru-RU" sz="5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(Лиса и журавль (русская сказка)</a:t>
            </a:r>
          </a:p>
          <a:p>
            <a:pPr>
              <a:buNone/>
            </a:pPr>
            <a:endParaRPr lang="ru-RU" sz="56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5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7)Всем известна на Руси,</a:t>
            </a:r>
          </a:p>
          <a:p>
            <a:pPr>
              <a:buNone/>
            </a:pPr>
            <a:r>
              <a:rPr lang="ru-RU" sz="5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Ждали маму с молоком,</a:t>
            </a:r>
          </a:p>
          <a:p>
            <a:pPr>
              <a:buNone/>
            </a:pPr>
            <a:r>
              <a:rPr lang="ru-RU" sz="5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А пустили волка в дом.</a:t>
            </a:r>
          </a:p>
          <a:p>
            <a:pPr>
              <a:buNone/>
            </a:pPr>
            <a:r>
              <a:rPr lang="ru-RU" sz="5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Кто же эти</a:t>
            </a:r>
          </a:p>
          <a:p>
            <a:pPr>
              <a:buNone/>
            </a:pPr>
            <a:r>
              <a:rPr lang="ru-RU" sz="5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Маленькие дети?" </a:t>
            </a:r>
          </a:p>
          <a:p>
            <a:pPr>
              <a:buNone/>
            </a:pPr>
            <a:r>
              <a:rPr lang="ru-RU" sz="5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(Семеро козлят)</a:t>
            </a:r>
          </a:p>
          <a:p>
            <a:endParaRPr lang="ru-RU" sz="56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t">
              <a:buNone/>
            </a:pPr>
            <a:r>
              <a:rPr lang="ru-RU" sz="5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8)Чемпионка по поворотам на месте?</a:t>
            </a:r>
          </a:p>
          <a:p>
            <a:pPr fontAlgn="t">
              <a:buNone/>
            </a:pPr>
            <a:r>
              <a:rPr lang="ru-RU" sz="5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(Избушка на курьих ножках из русских сказок)</a:t>
            </a:r>
          </a:p>
          <a:p>
            <a:pPr fontAlgn="t"/>
            <a:endParaRPr lang="ru-RU" sz="5600" dirty="0" smtClean="0">
              <a:latin typeface="Arial" pitchFamily="34" charset="0"/>
              <a:cs typeface="Arial" pitchFamily="34" charset="0"/>
            </a:endParaRPr>
          </a:p>
          <a:p>
            <a:endParaRPr lang="ru-RU" sz="5600" dirty="0" smtClean="0">
              <a:latin typeface="Arial" pitchFamily="34" charset="0"/>
              <a:cs typeface="Arial" pitchFamily="34" charset="0"/>
            </a:endParaRP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i.allday.ru/uploads/posts/2009-02/1233656111_ram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857224" y="571480"/>
            <a:ext cx="7143800" cy="555468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          </a:t>
            </a: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Дидактическая  игра «Сказочный мяч»</a:t>
            </a:r>
          </a:p>
          <a:p>
            <a:pPr algn="just">
              <a:buNone/>
            </a:pP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Дети стоят в кругу. У одного из детей в руках мяч. Он бросает мяч любому ребенку и называет сказочного героя. Например, гуси-лебеди. Тот, кто поймал, должен назвать действие этого героя. Например, летят. Затем он должен назвать любого другого сказочного героя и бросить мяч другому, который назовет действие героя.</a:t>
            </a:r>
            <a:endParaRPr lang="ru-RU" sz="1400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Documents and Settings\Администратор\Рабочий стол\Новая папка\DSC00385.JPG"/>
          <p:cNvPicPr>
            <a:picLocks noChangeAspect="1" noChangeArrowheads="1"/>
          </p:cNvPicPr>
          <p:nvPr/>
        </p:nvPicPr>
        <p:blipFill>
          <a:blip r:embed="rId3" cstate="print"/>
          <a:srcRect l="14444" t="20677" r="15058"/>
          <a:stretch>
            <a:fillRect/>
          </a:stretch>
        </p:blipFill>
        <p:spPr bwMode="auto">
          <a:xfrm>
            <a:off x="4643438" y="2428868"/>
            <a:ext cx="3571900" cy="3014652"/>
          </a:xfrm>
          <a:prstGeom prst="rect">
            <a:avLst/>
          </a:prstGeom>
          <a:noFill/>
        </p:spPr>
      </p:pic>
      <p:pic>
        <p:nvPicPr>
          <p:cNvPr id="2051" name="Picture 3" descr="C:\Documents and Settings\Администратор\Рабочий стол\Новая папка\IMG_4882.JPG"/>
          <p:cNvPicPr>
            <a:picLocks noChangeAspect="1" noChangeArrowheads="1"/>
          </p:cNvPicPr>
          <p:nvPr/>
        </p:nvPicPr>
        <p:blipFill>
          <a:blip r:embed="rId4" cstate="print"/>
          <a:srcRect l="22674"/>
          <a:stretch>
            <a:fillRect/>
          </a:stretch>
        </p:blipFill>
        <p:spPr bwMode="auto">
          <a:xfrm>
            <a:off x="1216630" y="2428868"/>
            <a:ext cx="3093463" cy="30003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http://i.allday.ru/uploads/posts/2009-02/1233656111_ram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Дидактическая игра «Назови правильно»</a:t>
            </a:r>
            <a:endParaRPr lang="ru-RU" sz="18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4294967295"/>
          </p:nvPr>
        </p:nvSpPr>
        <p:spPr>
          <a:xfrm>
            <a:off x="1000100" y="785794"/>
            <a:ext cx="3500462" cy="557214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400" b="0" dirty="0" smtClean="0">
                <a:latin typeface="Arial" pitchFamily="34" charset="0"/>
                <a:cs typeface="Arial" pitchFamily="34" charset="0"/>
              </a:rPr>
              <a:t>      </a:t>
            </a:r>
            <a:r>
              <a:rPr lang="ru-RU" sz="1400" b="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► Назовите кличку собаки, которая в русской сказке помогала тащить репку?</a:t>
            </a: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b="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а) Каштанка;</a:t>
            </a: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б) Жучка;</a:t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b="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в) </a:t>
            </a:r>
            <a:r>
              <a:rPr lang="ru-RU" sz="1400" b="0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Артемон</a:t>
            </a:r>
            <a:r>
              <a:rPr lang="ru-RU" sz="1400" b="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;</a:t>
            </a: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b="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г) Шарик.</a:t>
            </a: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b="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► В русских сказках лисичка-сестричка, </a:t>
            </a:r>
            <a:r>
              <a:rPr lang="ru-RU" sz="1400" b="0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зайчик-побегайчик</a:t>
            </a:r>
            <a:r>
              <a:rPr lang="ru-RU" sz="1400" b="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, коза-... Кто?</a:t>
            </a: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b="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а) Стрекоза;</a:t>
            </a: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b="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б) Егоза;</a:t>
            </a: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b="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в) Бирюза;</a:t>
            </a: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г) Дереза.</a:t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b="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► Какая русская сказка существует?</a:t>
            </a: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b="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а) «Утки-аисты»;</a:t>
            </a: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b="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б) «Куры-индейки»;</a:t>
            </a: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в) «Гуси-лебеди»;</a:t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b="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г) «Орлы-соколы».</a:t>
            </a: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► Какие реки текут между сказочными кисельными берегами?</a:t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ru-RU" sz="1400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4294967295"/>
          </p:nvPr>
        </p:nvSpPr>
        <p:spPr>
          <a:xfrm>
            <a:off x="4643438" y="785794"/>
            <a:ext cx="3500462" cy="5929331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а) Молочные;</a:t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б) Сливочные;</a:t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в) Квасные;</a:t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г) Медовые. </a:t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ru-RU" sz="14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► Чем печь угощала девочку в русской сказке «Гуси-лебеди»?</a:t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а) Блинами;</a:t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б) Пирожками;</a:t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в) Киселём;</a:t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г) Кашей. </a:t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b="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► Какие ножки бывают у избушки в русских сказках?</a:t>
            </a: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b="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а) Козьи;</a:t>
            </a: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б) Курьи;</a:t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b="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в) Слоновьи;</a:t>
            </a: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b="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г) В сапогах.</a:t>
            </a: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b="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► В каком сосуде Журавль выставил угощение Лисе в русской народной сказке?</a:t>
            </a: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а) В кувшине;</a:t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b="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б) В тарелке;</a:t>
            </a: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b="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в) В миске;</a:t>
            </a: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b="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г) В блюдце.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latin typeface="Arial" pitchFamily="34" charset="0"/>
                <a:cs typeface="Arial" pitchFamily="34" charset="0"/>
              </a:rPr>
            </a:br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://i.allday.ru/uploads/posts/2009-02/1233656111_ram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Заголовок 6"/>
          <p:cNvSpPr>
            <a:spLocks noGrp="1"/>
          </p:cNvSpPr>
          <p:nvPr>
            <p:ph type="title" idx="4294967295"/>
          </p:nvPr>
        </p:nvSpPr>
        <p:spPr>
          <a:xfrm>
            <a:off x="1214414" y="274638"/>
            <a:ext cx="7015186" cy="1143000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Постановка сказки «Теремок»</a:t>
            </a:r>
            <a:endParaRPr lang="ru-RU" sz="18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5" name="Picture 3" descr="C:\Documents and Settings\Администратор\Рабочий стол\Новая папка\IMG_4887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1643050"/>
            <a:ext cx="2286016" cy="1714512"/>
          </a:xfrm>
          <a:prstGeom prst="rect">
            <a:avLst/>
          </a:prstGeom>
          <a:noFill/>
        </p:spPr>
      </p:pic>
      <p:pic>
        <p:nvPicPr>
          <p:cNvPr id="3076" name="Picture 4" descr="C:\Documents and Settings\Администратор\Рабочий стол\Новая папка\IMG_4891.JP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1142984"/>
            <a:ext cx="2355850" cy="1766888"/>
          </a:xfrm>
          <a:prstGeom prst="rect">
            <a:avLst/>
          </a:prstGeom>
          <a:noFill/>
        </p:spPr>
      </p:pic>
      <p:pic>
        <p:nvPicPr>
          <p:cNvPr id="11" name="Picture 2" descr="C:\Documents and Settings\Администратор\Рабочий стол\Новая папка\IMG_489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60" y="1643050"/>
            <a:ext cx="2214578" cy="1660934"/>
          </a:xfrm>
          <a:prstGeom prst="rect">
            <a:avLst/>
          </a:prstGeom>
          <a:noFill/>
        </p:spPr>
      </p:pic>
      <p:pic>
        <p:nvPicPr>
          <p:cNvPr id="13" name="Picture 3" descr="C:\Documents and Settings\Администратор\Рабочий стол\Новая папка\IMG_489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28662" y="3786190"/>
            <a:ext cx="2286016" cy="1714512"/>
          </a:xfrm>
          <a:prstGeom prst="rect">
            <a:avLst/>
          </a:prstGeom>
          <a:noFill/>
        </p:spPr>
      </p:pic>
      <p:pic>
        <p:nvPicPr>
          <p:cNvPr id="14" name="Picture 2" descr="C:\Documents and Settings\Администратор\Рабочий стол\Новая папка\IMG_490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28992" y="4572008"/>
            <a:ext cx="2333641" cy="1750231"/>
          </a:xfrm>
          <a:prstGeom prst="rect">
            <a:avLst/>
          </a:prstGeom>
          <a:noFill/>
        </p:spPr>
      </p:pic>
      <p:pic>
        <p:nvPicPr>
          <p:cNvPr id="15" name="Picture 3" descr="C:\Documents and Settings\Администратор\Рабочий стол\Новая папка\IMG_490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57884" y="3643314"/>
            <a:ext cx="2297121" cy="1722841"/>
          </a:xfrm>
          <a:prstGeom prst="rect">
            <a:avLst/>
          </a:prstGeom>
          <a:noFill/>
        </p:spPr>
      </p:pic>
      <p:pic>
        <p:nvPicPr>
          <p:cNvPr id="16" name="Picture 2" descr="C:\Documents and Settings\Администратор\Рабочий стол\Новая папка\IMG_488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71868" y="3000372"/>
            <a:ext cx="1971660" cy="14787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http://i.allday.ru/uploads/posts/2009-02/1233656111_ram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57224" y="274638"/>
            <a:ext cx="7372376" cy="1143000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Принялись они новый теремок строить.</a:t>
            </a:r>
            <a:b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Лучше прежнего выстроили!</a:t>
            </a:r>
            <a:endParaRPr lang="ru-RU" sz="18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 descr="C:\Documents and Settings\Администратор\Рабочий стол\Новая папка\IMG_4904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1285860"/>
            <a:ext cx="3043236" cy="2282427"/>
          </a:xfrm>
          <a:prstGeom prst="rect">
            <a:avLst/>
          </a:prstGeom>
          <a:noFill/>
        </p:spPr>
      </p:pic>
      <p:pic>
        <p:nvPicPr>
          <p:cNvPr id="6147" name="Picture 3" descr="C:\Documents and Settings\Администратор\Рабочий стол\Новая папка\IMG_4905.JP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1285860"/>
            <a:ext cx="3047060" cy="2286016"/>
          </a:xfrm>
          <a:prstGeom prst="rect">
            <a:avLst/>
          </a:prstGeom>
          <a:noFill/>
        </p:spPr>
      </p:pic>
      <p:pic>
        <p:nvPicPr>
          <p:cNvPr id="9" name="Picture 2" descr="C:\Documents and Settings\Администратор\Рабочий стол\Новая папка\IMG_490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85852" y="3714752"/>
            <a:ext cx="3071834" cy="2303876"/>
          </a:xfrm>
          <a:prstGeom prst="rect">
            <a:avLst/>
          </a:prstGeom>
          <a:noFill/>
        </p:spPr>
      </p:pic>
      <p:pic>
        <p:nvPicPr>
          <p:cNvPr id="10" name="Picture 3" descr="C:\Documents and Settings\Администратор\Рабочий стол\Новая папка\IMG_490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6314" y="3714752"/>
            <a:ext cx="3143272" cy="23574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://i.allday.ru/uploads/posts/2009-02/1233656111_ram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Заголовок 7"/>
          <p:cNvSpPr>
            <a:spLocks noGrp="1"/>
          </p:cNvSpPr>
          <p:nvPr>
            <p:ph type="title" idx="4294967295"/>
          </p:nvPr>
        </p:nvSpPr>
        <p:spPr>
          <a:xfrm>
            <a:off x="785786" y="274638"/>
            <a:ext cx="7443814" cy="1143000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Конкурс для родителей </a:t>
            </a:r>
            <a:b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«Нарисуй </a:t>
            </a:r>
            <a:r>
              <a:rPr lang="ru-RU" sz="1800" b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инструменты бабы-Яги </a:t>
            </a: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 завязанными глазами.»</a:t>
            </a:r>
            <a:endParaRPr lang="ru-RU" sz="18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 descr="C:\Documents and Settings\Администратор\Рабочий стол\Новая папка\IMG_4913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 l="15206" r="5226"/>
          <a:stretch>
            <a:fillRect/>
          </a:stretch>
        </p:blipFill>
        <p:spPr bwMode="auto">
          <a:xfrm>
            <a:off x="1071538" y="1285860"/>
            <a:ext cx="3571900" cy="3367287"/>
          </a:xfrm>
          <a:prstGeom prst="rect">
            <a:avLst/>
          </a:prstGeom>
          <a:noFill/>
        </p:spPr>
      </p:pic>
      <p:pic>
        <p:nvPicPr>
          <p:cNvPr id="8195" name="Picture 3" descr="C:\Documents and Settings\Администратор\Рабочий стол\Новая папка\IMG_4915.JP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 cstate="print"/>
          <a:srcRect l="15868" r="15200"/>
          <a:stretch>
            <a:fillRect/>
          </a:stretch>
        </p:blipFill>
        <p:spPr bwMode="auto">
          <a:xfrm>
            <a:off x="4500562" y="2571744"/>
            <a:ext cx="3357586" cy="36522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://i.allday.ru/uploads/posts/2009-02/1233656111_ram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r>
              <a:rPr lang="ru-RU" dirty="0" smtClean="0"/>
              <a:t>	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Конкурс для детей и родителей: </a:t>
            </a:r>
            <a:b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       «Собери картинку из кубиков.»</a:t>
            </a:r>
            <a:endParaRPr lang="ru-RU" sz="20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8" name="Picture 2" descr="C:\Documents and Settings\Администратор\Рабочий стол\Новая папка\IMG_4917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1428736"/>
            <a:ext cx="3238078" cy="2428877"/>
          </a:xfrm>
          <a:prstGeom prst="rect">
            <a:avLst/>
          </a:prstGeom>
          <a:noFill/>
        </p:spPr>
      </p:pic>
      <p:pic>
        <p:nvPicPr>
          <p:cNvPr id="9219" name="Picture 3" descr="E:\детский сад2013\фото новые дети\IMG_4916.JP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1428736"/>
            <a:ext cx="3255963" cy="2441575"/>
          </a:xfrm>
          <a:prstGeom prst="rect">
            <a:avLst/>
          </a:prstGeom>
          <a:noFill/>
        </p:spPr>
      </p:pic>
      <p:pic>
        <p:nvPicPr>
          <p:cNvPr id="9222" name="Picture 6" descr="E:\детский сад2013\фото новые дети\IMG_492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8926" y="3929066"/>
            <a:ext cx="3143272" cy="23574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i.allday.ru/uploads/posts/2009-02/1233656111_ram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428728" y="1000108"/>
            <a:ext cx="642942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Воспитатель.</a:t>
            </a:r>
            <a:endParaRPr lang="ru-RU" sz="1400" b="1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 мире много сказок грустных и смешных,</a:t>
            </a:r>
            <a:endParaRPr lang="ru-RU" sz="1400" b="1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И прожить на свете нам нельзя без них.</a:t>
            </a:r>
            <a:endParaRPr lang="ru-RU" sz="1400" b="1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Пусть герои сказок дарят нам тепло</a:t>
            </a:r>
            <a:endParaRPr lang="ru-RU" sz="1400" b="1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Пусть добро навеки побеждает зло!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Спасибо за 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910</TotalTime>
  <Words>596</Words>
  <PresentationFormat>Экран (4:3)</PresentationFormat>
  <Paragraphs>120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Слайд 2</vt:lpstr>
      <vt:lpstr>Слайд 3</vt:lpstr>
      <vt:lpstr>Слайд 4</vt:lpstr>
      <vt:lpstr> «Гуси-лебеди»</vt:lpstr>
      <vt:lpstr>«Петушок и бобовое зёрнышко»</vt:lpstr>
      <vt:lpstr>«Лиса и журавль»</vt:lpstr>
      <vt:lpstr>«Волк и семеро козлят»</vt:lpstr>
      <vt:lpstr>«Жихарка»</vt:lpstr>
      <vt:lpstr>«Сестрица Алёнушка и  братец Иванушка» </vt:lpstr>
      <vt:lpstr>«Лисичка -сестричка и волк»</vt:lpstr>
      <vt:lpstr>Мораль: не завидуй другим. Друзья всегда  придут на помощь в трудную минуту.</vt:lpstr>
      <vt:lpstr>Слайд 13</vt:lpstr>
      <vt:lpstr>Дидактическая игра «Отгадай сказку»</vt:lpstr>
      <vt:lpstr>Слайд 15</vt:lpstr>
      <vt:lpstr>Дидактическая игра «Назови правильно»</vt:lpstr>
      <vt:lpstr>Постановка сказки «Теремок»</vt:lpstr>
      <vt:lpstr>Принялись они новый теремок строить. Лучше прежнего выстроили!</vt:lpstr>
      <vt:lpstr>Конкурс для родителей  «Нарисуй инструменты бабы-Яги с завязанными глазами.»</vt:lpstr>
      <vt:lpstr> Конкурс для детей и родителей:                 «Собери картинку из кубиков.»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admin</cp:lastModifiedBy>
  <cp:revision>100</cp:revision>
  <dcterms:modified xsi:type="dcterms:W3CDTF">2016-05-21T18:46:24Z</dcterms:modified>
</cp:coreProperties>
</file>