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sldIdLst>
    <p:sldId id="256" r:id="rId2"/>
    <p:sldId id="304" r:id="rId3"/>
    <p:sldId id="305" r:id="rId4"/>
    <p:sldId id="260" r:id="rId5"/>
    <p:sldId id="261" r:id="rId6"/>
    <p:sldId id="262" r:id="rId7"/>
    <p:sldId id="267" r:id="rId8"/>
    <p:sldId id="268" r:id="rId9"/>
    <p:sldId id="308" r:id="rId10"/>
    <p:sldId id="266" r:id="rId11"/>
    <p:sldId id="299" r:id="rId12"/>
    <p:sldId id="306" r:id="rId13"/>
    <p:sldId id="280" r:id="rId14"/>
    <p:sldId id="284" r:id="rId15"/>
    <p:sldId id="285" r:id="rId16"/>
    <p:sldId id="292" r:id="rId17"/>
    <p:sldId id="294" r:id="rId18"/>
    <p:sldId id="307" r:id="rId19"/>
    <p:sldId id="30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4DA36-66D7-4BB8-A011-49B28C7150F9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58194-6AB5-40FA-8ABB-BAD350A0C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679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3900A-5F90-44BC-A3D6-9158E36F8E3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4D104E-D50F-4701-AB8A-139F77596B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3900A-5F90-44BC-A3D6-9158E36F8E3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4D104E-D50F-4701-AB8A-139F77596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3900A-5F90-44BC-A3D6-9158E36F8E3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4D104E-D50F-4701-AB8A-139F77596B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3900A-5F90-44BC-A3D6-9158E36F8E3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4D104E-D50F-4701-AB8A-139F77596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3900A-5F90-44BC-A3D6-9158E36F8E3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4D104E-D50F-4701-AB8A-139F77596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3900A-5F90-44BC-A3D6-9158E36F8E3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4D104E-D50F-4701-AB8A-139F77596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3900A-5F90-44BC-A3D6-9158E36F8E3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4D104E-D50F-4701-AB8A-139F77596B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3900A-5F90-44BC-A3D6-9158E36F8E3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4D104E-D50F-4701-AB8A-139F77596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3900A-5F90-44BC-A3D6-9158E36F8E3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4D104E-D50F-4701-AB8A-139F77596BC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3900A-5F90-44BC-A3D6-9158E36F8E3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4D104E-D50F-4701-AB8A-139F77596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13900A-5F90-44BC-A3D6-9158E36F8E33}" type="datetimeFigureOut">
              <a:rPr lang="ru-RU" smtClean="0"/>
              <a:pPr/>
              <a:t>30.03.2017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4D104E-D50F-4701-AB8A-139F77596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festival.1september.ru/" TargetMode="External"/><Relationship Id="rId2" Type="http://schemas.openxmlformats.org/officeDocument/2006/relationships/hyperlink" Target="http://pedsovet.s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anova-ox.narod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1214422"/>
            <a:ext cx="7772400" cy="2643206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орфографической зоркости в начальных классах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868" y="4786322"/>
            <a:ext cx="5572132" cy="1714512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chemeClr val="tx1"/>
                </a:solidFill>
              </a:rPr>
              <a:t>Борисова С.Н.,</a:t>
            </a:r>
          </a:p>
          <a:p>
            <a:pPr algn="l"/>
            <a:r>
              <a:rPr lang="ru-RU" sz="2000" b="1" dirty="0" smtClean="0">
                <a:solidFill>
                  <a:schemeClr val="tx1"/>
                </a:solidFill>
              </a:rPr>
              <a:t>у</a:t>
            </a:r>
            <a:r>
              <a:rPr lang="ru-RU" sz="2000" b="1" dirty="0" smtClean="0">
                <a:solidFill>
                  <a:schemeClr val="tx1"/>
                </a:solidFill>
              </a:rPr>
              <a:t>читель начальных классов</a:t>
            </a:r>
          </a:p>
          <a:p>
            <a:pPr algn="l"/>
            <a:r>
              <a:rPr lang="ru-RU" sz="2000" b="1" dirty="0" smtClean="0">
                <a:solidFill>
                  <a:schemeClr val="tx1"/>
                </a:solidFill>
              </a:rPr>
              <a:t>МБОУ «Школа №7 для обучающихся с ОВЗ»</a:t>
            </a:r>
          </a:p>
          <a:p>
            <a:pPr algn="l"/>
            <a:r>
              <a:rPr lang="ru-RU" sz="2000" b="1" dirty="0" smtClean="0">
                <a:solidFill>
                  <a:schemeClr val="tx1"/>
                </a:solidFill>
              </a:rPr>
              <a:t>г. Березники, Пермский край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1785926"/>
            <a:ext cx="72728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prstClr val="black"/>
                </a:solidFill>
              </a:rPr>
              <a:t>«Важно не просто накормить голодного рыбой, главное — научить его ловить её! </a:t>
            </a:r>
          </a:p>
          <a:p>
            <a:pPr>
              <a:defRPr/>
            </a:pPr>
            <a:r>
              <a:rPr lang="ru-RU" sz="2800" b="1" dirty="0">
                <a:solidFill>
                  <a:prstClr val="black"/>
                </a:solidFill>
              </a:rPr>
              <a:t>Если вы дадите ему рыбу, то поможете только один раз, а если научите ловить, то накормите на всю жизнь…»</a:t>
            </a:r>
          </a:p>
          <a:p>
            <a:pPr>
              <a:defRPr/>
            </a:pPr>
            <a:r>
              <a:rPr lang="ru-RU" sz="2800" dirty="0">
                <a:solidFill>
                  <a:prstClr val="black"/>
                </a:solidFill>
              </a:rPr>
              <a:t>                                          </a:t>
            </a:r>
            <a:r>
              <a:rPr lang="ru-RU" sz="2800" b="1" dirty="0">
                <a:solidFill>
                  <a:prstClr val="black"/>
                </a:solidFill>
              </a:rPr>
              <a:t>Буддийская притча.</a:t>
            </a:r>
          </a:p>
        </p:txBody>
      </p:sp>
    </p:spTree>
    <p:extLst>
      <p:ext uri="{BB962C8B-B14F-4D97-AF65-F5344CB8AC3E}">
        <p14:creationId xmlns:p14="http://schemas.microsoft.com/office/powerpoint/2010/main" xmlns="" val="3216849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285860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Орфографическая зоркость</a:t>
            </a:r>
            <a:r>
              <a:rPr lang="ru-RU" sz="2800" dirty="0"/>
              <a:t> - это умение замечать орфограммы, то есть те случаи при письме, где при едином произношении возможен выбор написания.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3357562"/>
            <a:ext cx="8280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Формирование </a:t>
            </a:r>
            <a:r>
              <a:rPr lang="ru-RU" sz="2800" b="1" dirty="0"/>
              <a:t>орфографической зоркости </a:t>
            </a:r>
            <a:r>
              <a:rPr lang="ru-RU" sz="2800" dirty="0"/>
              <a:t>– одна из главных задач уроков русского языка в начальной школе, так как с ней связано приобретение орфографического навыка.</a:t>
            </a:r>
          </a:p>
        </p:txBody>
      </p:sp>
    </p:spTree>
    <p:extLst>
      <p:ext uri="{BB962C8B-B14F-4D97-AF65-F5344CB8AC3E}">
        <p14:creationId xmlns:p14="http://schemas.microsoft.com/office/powerpoint/2010/main" xmlns="" val="3775002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785794"/>
            <a:ext cx="8229600" cy="57361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000" b="1" dirty="0" smtClean="0"/>
              <a:t>   </a:t>
            </a:r>
            <a:r>
              <a:rPr lang="ru-RU" sz="2800" b="1" dirty="0" smtClean="0"/>
              <a:t>Орфографическая зоркость </a:t>
            </a:r>
            <a:r>
              <a:rPr lang="ru-RU" sz="2800" dirty="0" smtClean="0"/>
              <a:t>развивается постепенно, в процессе выполнения разнообразных упражнений, обеспечивающих </a:t>
            </a:r>
            <a:r>
              <a:rPr lang="ru-RU" sz="2800" b="1" i="1" dirty="0" smtClean="0">
                <a:solidFill>
                  <a:srgbClr val="0070C0"/>
                </a:solidFill>
              </a:rPr>
              <a:t>зрительное,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   слуховое,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   артикуляционное,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   моторное восприятие </a:t>
            </a:r>
          </a:p>
          <a:p>
            <a:pPr>
              <a:buNone/>
            </a:pPr>
            <a:r>
              <a:rPr lang="ru-RU" sz="2800" dirty="0" smtClean="0"/>
              <a:t>   и запоминание орфографического материала.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714356"/>
            <a:ext cx="8229600" cy="52864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</a:t>
            </a:r>
            <a:r>
              <a:rPr lang="ru-RU" sz="2800" b="1" dirty="0" smtClean="0"/>
              <a:t>Зрительное </a:t>
            </a:r>
            <a:r>
              <a:rPr lang="ru-RU" sz="2800" b="1" dirty="0" smtClean="0"/>
              <a:t>восприятие осуществляется в ходе: 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b="1" i="1" dirty="0" smtClean="0"/>
              <a:t>  </a:t>
            </a:r>
            <a:r>
              <a:rPr lang="ru-RU" sz="2800" b="1" i="1" dirty="0" smtClean="0">
                <a:solidFill>
                  <a:srgbClr val="0070C0"/>
                </a:solidFill>
              </a:rPr>
              <a:t>зрительного, объяснительного диктантов,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  письма по памяти,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  выборочного списывания, </a:t>
            </a:r>
          </a:p>
          <a:p>
            <a:pPr>
              <a:buNone/>
            </a:pPr>
            <a:r>
              <a:rPr lang="ru-RU" sz="2800" b="1" i="1" dirty="0">
                <a:solidFill>
                  <a:srgbClr val="0070C0"/>
                </a:solidFill>
              </a:rPr>
              <a:t> </a:t>
            </a:r>
            <a:r>
              <a:rPr lang="ru-RU" sz="2800" b="1" i="1" dirty="0" smtClean="0">
                <a:solidFill>
                  <a:srgbClr val="0070C0"/>
                </a:solidFill>
              </a:rPr>
              <a:t> графического выделения орфограмм,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  анализа заданий и текста упражнений.</a:t>
            </a:r>
            <a:endParaRPr lang="ru-RU" sz="28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85728"/>
            <a:ext cx="8143900" cy="59293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Слуховое </a:t>
            </a:r>
            <a:r>
              <a:rPr lang="ru-RU" sz="2800" b="1" dirty="0" smtClean="0"/>
              <a:t>восприятие </a:t>
            </a:r>
            <a:r>
              <a:rPr lang="ru-RU" sz="2800" dirty="0" smtClean="0"/>
              <a:t>происходит при проведении 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выборочного</a:t>
            </a:r>
            <a:r>
              <a:rPr lang="ru-RU" sz="2800" b="1" i="1" dirty="0" smtClean="0">
                <a:solidFill>
                  <a:srgbClr val="0070C0"/>
                </a:solidFill>
              </a:rPr>
              <a:t>, предупредительного диктантов,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при использовании сигнальных карточек</a:t>
            </a:r>
            <a:r>
              <a:rPr lang="ru-RU" sz="2800" dirty="0" smtClean="0">
                <a:solidFill>
                  <a:srgbClr val="0070C0"/>
                </a:solidFill>
              </a:rPr>
              <a:t>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71538" y="3212976"/>
            <a:ext cx="76769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err="1"/>
              <a:t>Рукодвигательное</a:t>
            </a:r>
            <a:r>
              <a:rPr lang="ru-RU" sz="2800" b="1" dirty="0"/>
              <a:t> восприятие</a:t>
            </a:r>
            <a:r>
              <a:rPr lang="ru-RU" sz="2800" dirty="0"/>
              <a:t> имеет место при письменном выполнении всех упражнений.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500042"/>
            <a:ext cx="76867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/>
              <a:t>   </a:t>
            </a:r>
            <a:r>
              <a:rPr lang="ru-RU" sz="2800" dirty="0" smtClean="0"/>
              <a:t>Наиболее </a:t>
            </a:r>
            <a:r>
              <a:rPr lang="ru-RU" sz="2800" dirty="0" smtClean="0"/>
              <a:t>эффективные упражнения,  направленные на развитие орфографической зоркости</a:t>
            </a:r>
            <a:r>
              <a:rPr lang="ru-RU" sz="2800" dirty="0" smtClean="0"/>
              <a:t>:</a:t>
            </a:r>
          </a:p>
          <a:p>
            <a:pPr>
              <a:buNone/>
            </a:pPr>
            <a:endParaRPr lang="ru-RU" sz="2800" dirty="0" smtClean="0"/>
          </a:p>
          <a:p>
            <a:r>
              <a:rPr lang="ru-RU" sz="2800" b="1" dirty="0" smtClean="0"/>
              <a:t>Поиск орфограмм в “чистом” </a:t>
            </a:r>
            <a:r>
              <a:rPr lang="ru-RU" sz="2800" b="1" dirty="0" smtClean="0"/>
              <a:t>тексте</a:t>
            </a:r>
          </a:p>
          <a:p>
            <a:endParaRPr lang="ru-RU" sz="2800" b="1" dirty="0" smtClean="0"/>
          </a:p>
          <a:p>
            <a:r>
              <a:rPr lang="ru-RU" sz="2800" dirty="0" smtClean="0"/>
              <a:t> </a:t>
            </a:r>
            <a:r>
              <a:rPr lang="ru-RU" sz="2800" b="1" dirty="0" smtClean="0"/>
              <a:t>Орфографическое </a:t>
            </a:r>
            <a:r>
              <a:rPr lang="ru-RU" sz="2800" b="1" dirty="0" smtClean="0"/>
              <a:t>чтение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Комментированное письмо с указанием орфограмм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142984"/>
            <a:ext cx="7729534" cy="4954591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Письмо с </a:t>
            </a:r>
            <a:r>
              <a:rPr lang="ru-RU" sz="2800" b="1" dirty="0" smtClean="0"/>
              <a:t>проговариванием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Зрительный </a:t>
            </a:r>
            <a:r>
              <a:rPr lang="ru-RU" sz="2800" b="1" dirty="0" smtClean="0"/>
              <a:t>диктант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Диктант “ Проверяю себя</a:t>
            </a:r>
            <a:r>
              <a:rPr lang="ru-RU" sz="2800" b="1" dirty="0" smtClean="0"/>
              <a:t>”</a:t>
            </a:r>
          </a:p>
          <a:p>
            <a:endParaRPr lang="ru-RU" sz="2800" dirty="0" smtClean="0"/>
          </a:p>
          <a:p>
            <a:r>
              <a:rPr lang="ru-RU" sz="2800" b="1" dirty="0" smtClean="0"/>
              <a:t>Диктант </a:t>
            </a:r>
            <a:r>
              <a:rPr lang="ru-RU" sz="2800" b="1" dirty="0" smtClean="0"/>
              <a:t>с </a:t>
            </a:r>
            <a:r>
              <a:rPr lang="ru-RU" sz="2800" b="1" dirty="0" smtClean="0"/>
              <a:t>постукиванием</a:t>
            </a:r>
          </a:p>
          <a:p>
            <a:endParaRPr lang="ru-RU" sz="2800" dirty="0" smtClean="0"/>
          </a:p>
          <a:p>
            <a:r>
              <a:rPr lang="ru-RU" sz="2800" b="1" dirty="0" smtClean="0"/>
              <a:t>Выборочный диктант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0100" y="332656"/>
            <a:ext cx="7697044" cy="597666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 </a:t>
            </a:r>
            <a:r>
              <a:rPr lang="ru-RU" sz="3000" b="1" dirty="0" smtClean="0"/>
              <a:t>Списывание</a:t>
            </a:r>
            <a:endParaRPr lang="ru-RU" sz="3000" dirty="0"/>
          </a:p>
          <a:p>
            <a:r>
              <a:rPr lang="ru-RU" sz="3000" b="1" dirty="0"/>
              <a:t> </a:t>
            </a:r>
            <a:r>
              <a:rPr lang="ru-RU" sz="3000" b="1" dirty="0" smtClean="0"/>
              <a:t>Письмо </a:t>
            </a:r>
            <a:r>
              <a:rPr lang="ru-RU" sz="3000" b="1" dirty="0"/>
              <a:t>по </a:t>
            </a:r>
            <a:r>
              <a:rPr lang="ru-RU" sz="3000" b="1" dirty="0" smtClean="0"/>
              <a:t>памяти</a:t>
            </a:r>
            <a:endParaRPr lang="ru-RU" sz="3000" dirty="0"/>
          </a:p>
          <a:p>
            <a:r>
              <a:rPr lang="ru-RU" sz="3000" b="1" dirty="0"/>
              <a:t> Орфографические </a:t>
            </a:r>
            <a:r>
              <a:rPr lang="ru-RU" sz="3000" b="1" dirty="0" smtClean="0"/>
              <a:t>минутки</a:t>
            </a:r>
          </a:p>
          <a:p>
            <a:r>
              <a:rPr lang="ru-RU" sz="3000" b="1" dirty="0"/>
              <a:t> О</a:t>
            </a:r>
            <a:r>
              <a:rPr lang="ru-RU" sz="3000" b="1" dirty="0" smtClean="0"/>
              <a:t>порные схемы, алгоритмы:</a:t>
            </a:r>
          </a:p>
          <a:p>
            <a:pPr marL="0" indent="0">
              <a:buNone/>
            </a:pPr>
            <a:r>
              <a:rPr lang="ru-RU" sz="3000" i="1" dirty="0" smtClean="0"/>
              <a:t>    -проговариваю;</a:t>
            </a:r>
          </a:p>
          <a:p>
            <a:pPr marL="0" indent="0">
              <a:buNone/>
            </a:pPr>
            <a:r>
              <a:rPr lang="ru-RU" sz="3000" i="1" dirty="0" smtClean="0"/>
              <a:t>    -определяю орфограмму;</a:t>
            </a:r>
          </a:p>
          <a:p>
            <a:pPr marL="0" indent="0">
              <a:buNone/>
            </a:pPr>
            <a:r>
              <a:rPr lang="ru-RU" sz="3000" i="1" dirty="0" smtClean="0"/>
              <a:t>    -вспоминаю правило;</a:t>
            </a:r>
          </a:p>
          <a:p>
            <a:pPr marL="0" indent="0">
              <a:buNone/>
            </a:pPr>
            <a:r>
              <a:rPr lang="ru-RU" sz="3000" i="1" dirty="0" smtClean="0"/>
              <a:t>    -применяю его;</a:t>
            </a:r>
          </a:p>
          <a:p>
            <a:pPr marL="0" indent="0">
              <a:buNone/>
            </a:pPr>
            <a:r>
              <a:rPr lang="ru-RU" sz="3000" i="1" dirty="0" smtClean="0"/>
              <a:t>    -пишу;</a:t>
            </a:r>
          </a:p>
          <a:p>
            <a:pPr marL="0" indent="0">
              <a:buNone/>
            </a:pPr>
            <a:r>
              <a:rPr lang="ru-RU" sz="3000" i="1" dirty="0" smtClean="0"/>
              <a:t>    -проверяю.</a:t>
            </a:r>
            <a:endParaRPr lang="ru-RU" sz="3000" dirty="0"/>
          </a:p>
          <a:p>
            <a:r>
              <a:rPr lang="ru-RU" sz="3000" b="1" dirty="0" smtClean="0"/>
              <a:t> </a:t>
            </a:r>
            <a:r>
              <a:rPr lang="ru-RU" sz="3000" b="1" dirty="0"/>
              <a:t>Словарь слов с </a:t>
            </a:r>
            <a:r>
              <a:rPr lang="ru-RU" sz="3000" b="1" dirty="0" smtClean="0"/>
              <a:t>непроверяемыми</a:t>
            </a:r>
          </a:p>
          <a:p>
            <a:pPr marL="0" indent="0">
              <a:buNone/>
            </a:pPr>
            <a:r>
              <a:rPr lang="ru-RU" sz="3000" b="1" dirty="0"/>
              <a:t> </a:t>
            </a:r>
            <a:r>
              <a:rPr lang="ru-RU" sz="3000" b="1" dirty="0" smtClean="0"/>
              <a:t>    орфограммами</a:t>
            </a:r>
            <a:r>
              <a:rPr lang="ru-RU" sz="3000" b="1" dirty="0"/>
              <a:t>.</a:t>
            </a:r>
            <a:endParaRPr lang="ru-RU" sz="3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9234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642919"/>
            <a:ext cx="7686700" cy="4572032"/>
          </a:xfrm>
        </p:spPr>
        <p:txBody>
          <a:bodyPr>
            <a:noAutofit/>
          </a:bodyPr>
          <a:lstStyle/>
          <a:p>
            <a:pPr lvl="0"/>
            <a:r>
              <a:rPr lang="ru-RU" sz="2800" b="1" dirty="0" smtClean="0"/>
              <a:t>Игровые приёмы: </a:t>
            </a:r>
          </a:p>
          <a:p>
            <a:pPr marL="0" lvl="0" indent="0">
              <a:buNone/>
            </a:pPr>
            <a:r>
              <a:rPr lang="ru-RU" sz="2800" dirty="0" smtClean="0"/>
              <a:t>«</a:t>
            </a:r>
            <a:r>
              <a:rPr lang="ru-RU" sz="2800" dirty="0" smtClean="0"/>
              <a:t>Найди </a:t>
            </a:r>
            <a:r>
              <a:rPr lang="ru-RU" sz="2800" dirty="0" smtClean="0"/>
              <a:t>одинаковый </a:t>
            </a:r>
            <a:r>
              <a:rPr lang="ru-RU" sz="2800" dirty="0" smtClean="0"/>
              <a:t>звук»,</a:t>
            </a:r>
          </a:p>
          <a:p>
            <a:pPr marL="0" lvl="0" indent="0">
              <a:buNone/>
            </a:pPr>
            <a:r>
              <a:rPr lang="ru-RU" sz="2800" dirty="0" smtClean="0"/>
              <a:t> </a:t>
            </a:r>
          </a:p>
          <a:p>
            <a:pPr marL="0" lvl="0" indent="0">
              <a:buNone/>
            </a:pPr>
            <a:r>
              <a:rPr lang="ru-RU" sz="2800" dirty="0" smtClean="0"/>
              <a:t>«</a:t>
            </a:r>
            <a:r>
              <a:rPr lang="ru-RU" sz="2800" dirty="0" smtClean="0"/>
              <a:t>Определи </a:t>
            </a:r>
            <a:r>
              <a:rPr lang="ru-RU" sz="2800" dirty="0" smtClean="0"/>
              <a:t>место звука в </a:t>
            </a:r>
            <a:r>
              <a:rPr lang="ru-RU" sz="2800" dirty="0" smtClean="0"/>
              <a:t>слове», </a:t>
            </a:r>
          </a:p>
          <a:p>
            <a:pPr marL="0" lvl="0" indent="0">
              <a:buNone/>
            </a:pPr>
            <a:endParaRPr lang="ru-RU" sz="2800" dirty="0" smtClean="0"/>
          </a:p>
          <a:p>
            <a:pPr marL="0" lvl="0" indent="0">
              <a:buNone/>
            </a:pPr>
            <a:r>
              <a:rPr lang="ru-RU" sz="2800" dirty="0" smtClean="0"/>
              <a:t>«</a:t>
            </a:r>
            <a:r>
              <a:rPr lang="ru-RU" sz="2800" dirty="0" smtClean="0"/>
              <a:t>Найди </a:t>
            </a:r>
            <a:r>
              <a:rPr lang="ru-RU" sz="2800" dirty="0" smtClean="0"/>
              <a:t>предметы с заданным </a:t>
            </a:r>
            <a:r>
              <a:rPr lang="ru-RU" sz="2800" dirty="0" smtClean="0"/>
              <a:t>звуком</a:t>
            </a:r>
            <a:r>
              <a:rPr lang="ru-RU" sz="2800" dirty="0" smtClean="0"/>
              <a:t>»</a:t>
            </a:r>
            <a:r>
              <a:rPr lang="ru-RU" sz="2800" dirty="0" smtClean="0"/>
              <a:t>,</a:t>
            </a:r>
          </a:p>
          <a:p>
            <a:pPr marL="0" lvl="0" indent="0">
              <a:buNone/>
            </a:pPr>
            <a:endParaRPr lang="ru-RU" sz="2800" dirty="0" smtClean="0"/>
          </a:p>
          <a:p>
            <a:pPr marL="0" lvl="0" indent="0">
              <a:buNone/>
            </a:pPr>
            <a:r>
              <a:rPr lang="ru-RU" sz="2800" dirty="0" smtClean="0"/>
              <a:t> «Шифровальщики</a:t>
            </a:r>
            <a:r>
              <a:rPr lang="ru-RU" sz="2800" dirty="0" smtClean="0"/>
              <a:t>»</a:t>
            </a:r>
            <a:r>
              <a:rPr lang="ru-RU" sz="2800" dirty="0" smtClean="0"/>
              <a:t> с пропусками "опасных" мест </a:t>
            </a:r>
          </a:p>
          <a:p>
            <a:pPr marL="0" lvl="0" indent="0">
              <a:buNone/>
            </a:pPr>
            <a:endParaRPr lang="ru-RU" sz="2800" dirty="0" smtClean="0"/>
          </a:p>
          <a:p>
            <a:pPr marL="0" lvl="0" indent="0">
              <a:buNone/>
            </a:pPr>
            <a:r>
              <a:rPr lang="ru-RU" sz="2800" dirty="0" smtClean="0"/>
              <a:t>«</a:t>
            </a:r>
            <a:r>
              <a:rPr lang="ru-RU" sz="2800" dirty="0" smtClean="0"/>
              <a:t>Светофор».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88640"/>
            <a:ext cx="7770192" cy="1025782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/>
              <a:t>Картинный диктант </a:t>
            </a:r>
            <a:endParaRPr lang="ru-RU" sz="6600" b="1" dirty="0"/>
          </a:p>
        </p:txBody>
      </p:sp>
      <p:pic>
        <p:nvPicPr>
          <p:cNvPr id="3" name="Picture 3" descr="stairs-contempora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340768"/>
            <a:ext cx="4464496" cy="51294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875720" cy="590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41417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loud"/>
          <p:cNvSpPr>
            <a:spLocks noChangeAspect="1" noEditPoints="1" noChangeArrowheads="1"/>
          </p:cNvSpPr>
          <p:nvPr/>
        </p:nvSpPr>
        <p:spPr bwMode="auto">
          <a:xfrm>
            <a:off x="468312" y="1377156"/>
            <a:ext cx="4176713" cy="2798763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6699FF"/>
              </a:gs>
              <a:gs pos="100000">
                <a:srgbClr val="0000CC"/>
              </a:gs>
            </a:gsLst>
            <a:path path="rect">
              <a:fillToRect l="100000" t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3555" name="Cloud"/>
          <p:cNvSpPr>
            <a:spLocks noChangeAspect="1" noEditPoints="1" noChangeArrowheads="1"/>
          </p:cNvSpPr>
          <p:nvPr/>
        </p:nvSpPr>
        <p:spPr bwMode="auto">
          <a:xfrm>
            <a:off x="4319587" y="1484313"/>
            <a:ext cx="4392613" cy="29432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6699FF"/>
              </a:gs>
              <a:gs pos="100000">
                <a:srgbClr val="0000CC"/>
              </a:gs>
            </a:gsLst>
            <a:path path="rect">
              <a:fillToRect l="100000" t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3556" name="WordArt 4"/>
          <p:cNvSpPr>
            <a:spLocks noChangeArrowheads="1" noChangeShapeType="1" noTextEdit="1"/>
          </p:cNvSpPr>
          <p:nvPr/>
        </p:nvSpPr>
        <p:spPr bwMode="auto">
          <a:xfrm>
            <a:off x="6084888" y="1944348"/>
            <a:ext cx="576262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А</a:t>
            </a:r>
          </a:p>
        </p:txBody>
      </p:sp>
      <p:sp>
        <p:nvSpPr>
          <p:cNvPr id="23557" name="WordArt 5"/>
          <p:cNvSpPr>
            <a:spLocks noChangeArrowheads="1" noChangeShapeType="1" noTextEdit="1"/>
          </p:cNvSpPr>
          <p:nvPr/>
        </p:nvSpPr>
        <p:spPr bwMode="auto">
          <a:xfrm>
            <a:off x="6876256" y="1770063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23558" name="WordArt 6"/>
          <p:cNvSpPr>
            <a:spLocks noChangeArrowheads="1" noChangeShapeType="1" noTextEdit="1"/>
          </p:cNvSpPr>
          <p:nvPr/>
        </p:nvSpPr>
        <p:spPr bwMode="auto">
          <a:xfrm>
            <a:off x="1062719" y="2205038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</a:t>
            </a:r>
          </a:p>
        </p:txBody>
      </p:sp>
      <p:sp>
        <p:nvSpPr>
          <p:cNvPr id="23559" name="WordArt 7"/>
          <p:cNvSpPr>
            <a:spLocks noChangeArrowheads="1" noChangeShapeType="1" noTextEdit="1"/>
          </p:cNvSpPr>
          <p:nvPr/>
        </p:nvSpPr>
        <p:spPr bwMode="auto">
          <a:xfrm>
            <a:off x="2051720" y="1804307"/>
            <a:ext cx="576262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К</a:t>
            </a:r>
          </a:p>
        </p:txBody>
      </p:sp>
      <p:sp>
        <p:nvSpPr>
          <p:cNvPr id="23560" name="WordArt 8"/>
          <p:cNvSpPr>
            <a:spLocks noChangeArrowheads="1" noChangeShapeType="1" noTextEdit="1"/>
          </p:cNvSpPr>
          <p:nvPr/>
        </p:nvSpPr>
        <p:spPr bwMode="auto">
          <a:xfrm>
            <a:off x="3091997" y="1876425"/>
            <a:ext cx="790575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К</a:t>
            </a:r>
          </a:p>
        </p:txBody>
      </p:sp>
      <p:sp>
        <p:nvSpPr>
          <p:cNvPr id="23561" name="WordArt 9"/>
          <p:cNvSpPr>
            <a:spLocks noChangeArrowheads="1" noChangeShapeType="1" noTextEdit="1"/>
          </p:cNvSpPr>
          <p:nvPr/>
        </p:nvSpPr>
        <p:spPr bwMode="auto">
          <a:xfrm>
            <a:off x="7308850" y="2945152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И</a:t>
            </a:r>
          </a:p>
        </p:txBody>
      </p:sp>
      <p:sp>
        <p:nvSpPr>
          <p:cNvPr id="23562" name="WordArt 10"/>
          <p:cNvSpPr>
            <a:spLocks noChangeArrowheads="1" noChangeShapeType="1" noTextEdit="1"/>
          </p:cNvSpPr>
          <p:nvPr/>
        </p:nvSpPr>
        <p:spPr bwMode="auto">
          <a:xfrm>
            <a:off x="2267744" y="2781300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Е</a:t>
            </a:r>
          </a:p>
        </p:txBody>
      </p:sp>
      <p:sp>
        <p:nvSpPr>
          <p:cNvPr id="23563" name="WordArt 11"/>
          <p:cNvSpPr>
            <a:spLocks noChangeArrowheads="1" noChangeShapeType="1" noTextEdit="1"/>
          </p:cNvSpPr>
          <p:nvPr/>
        </p:nvSpPr>
        <p:spPr bwMode="auto">
          <a:xfrm>
            <a:off x="5091793" y="2380456"/>
            <a:ext cx="576263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Т</a:t>
            </a:r>
          </a:p>
        </p:txBody>
      </p:sp>
      <p:sp>
        <p:nvSpPr>
          <p:cNvPr id="23564" name="WordArt 12"/>
          <p:cNvSpPr>
            <a:spLocks noChangeArrowheads="1" noChangeShapeType="1" noTextEdit="1"/>
          </p:cNvSpPr>
          <p:nvPr/>
        </p:nvSpPr>
        <p:spPr bwMode="auto">
          <a:xfrm>
            <a:off x="5796757" y="3135200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Ь</a:t>
            </a:r>
          </a:p>
        </p:txBody>
      </p:sp>
      <p:sp>
        <p:nvSpPr>
          <p:cNvPr id="23565" name="WordArt 13"/>
          <p:cNvSpPr>
            <a:spLocks noChangeArrowheads="1" noChangeShapeType="1" noTextEdit="1"/>
          </p:cNvSpPr>
          <p:nvPr/>
        </p:nvSpPr>
        <p:spPr bwMode="auto">
          <a:xfrm>
            <a:off x="2555875" y="5301208"/>
            <a:ext cx="3455988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99FF"/>
                </a:solidFill>
                <a:latin typeface="Arial"/>
                <a:cs typeface="Arial"/>
              </a:rPr>
              <a:t>П   СУДА</a:t>
            </a:r>
          </a:p>
        </p:txBody>
      </p:sp>
      <p:sp>
        <p:nvSpPr>
          <p:cNvPr id="23566" name="WordArt 14"/>
          <p:cNvSpPr>
            <a:spLocks noChangeArrowheads="1" noChangeShapeType="1" noTextEdit="1"/>
          </p:cNvSpPr>
          <p:nvPr/>
        </p:nvSpPr>
        <p:spPr bwMode="auto">
          <a:xfrm>
            <a:off x="7667625" y="1877439"/>
            <a:ext cx="576263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404664"/>
            <a:ext cx="78846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/>
              <a:t>Словарный диктант «Капельки»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0.07881 L -0.40156 0.519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00" y="2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loud"/>
          <p:cNvSpPr>
            <a:spLocks noChangeAspect="1" noEditPoints="1" noChangeArrowheads="1"/>
          </p:cNvSpPr>
          <p:nvPr/>
        </p:nvSpPr>
        <p:spPr bwMode="auto">
          <a:xfrm>
            <a:off x="539750" y="549275"/>
            <a:ext cx="4176713" cy="2798763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6699FF"/>
              </a:gs>
              <a:gs pos="100000">
                <a:srgbClr val="0000CC"/>
              </a:gs>
            </a:gsLst>
            <a:path path="rect">
              <a:fillToRect r="100000" b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7651" name="Cloud"/>
          <p:cNvSpPr>
            <a:spLocks noChangeAspect="1" noEditPoints="1" noChangeArrowheads="1"/>
          </p:cNvSpPr>
          <p:nvPr/>
        </p:nvSpPr>
        <p:spPr bwMode="auto">
          <a:xfrm>
            <a:off x="4356100" y="404813"/>
            <a:ext cx="4392613" cy="29432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6699FF"/>
              </a:gs>
              <a:gs pos="100000">
                <a:srgbClr val="0000CC"/>
              </a:gs>
            </a:gsLst>
            <a:path path="rect">
              <a:fillToRect r="100000" b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7652" name="WordArt 4"/>
          <p:cNvSpPr>
            <a:spLocks noChangeArrowheads="1" noChangeShapeType="1" noTextEdit="1"/>
          </p:cNvSpPr>
          <p:nvPr/>
        </p:nvSpPr>
        <p:spPr bwMode="auto">
          <a:xfrm>
            <a:off x="7596188" y="620713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27653" name="WordArt 5"/>
          <p:cNvSpPr>
            <a:spLocks noChangeArrowheads="1" noChangeShapeType="1" noTextEdit="1"/>
          </p:cNvSpPr>
          <p:nvPr/>
        </p:nvSpPr>
        <p:spPr bwMode="auto">
          <a:xfrm>
            <a:off x="7380288" y="1700213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И</a:t>
            </a:r>
          </a:p>
        </p:txBody>
      </p:sp>
      <p:sp>
        <p:nvSpPr>
          <p:cNvPr id="27654" name="WordArt 6"/>
          <p:cNvSpPr>
            <a:spLocks noChangeArrowheads="1" noChangeShapeType="1" noTextEdit="1"/>
          </p:cNvSpPr>
          <p:nvPr/>
        </p:nvSpPr>
        <p:spPr bwMode="auto">
          <a:xfrm>
            <a:off x="2268538" y="2205038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Е</a:t>
            </a:r>
          </a:p>
        </p:txBody>
      </p:sp>
      <p:sp>
        <p:nvSpPr>
          <p:cNvPr id="27655" name="WordArt 7"/>
          <p:cNvSpPr>
            <a:spLocks noChangeArrowheads="1" noChangeShapeType="1" noTextEdit="1"/>
          </p:cNvSpPr>
          <p:nvPr/>
        </p:nvSpPr>
        <p:spPr bwMode="auto">
          <a:xfrm>
            <a:off x="5076825" y="1773238"/>
            <a:ext cx="576263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Т</a:t>
            </a:r>
          </a:p>
        </p:txBody>
      </p:sp>
      <p:sp>
        <p:nvSpPr>
          <p:cNvPr id="27656" name="WordArt 8"/>
          <p:cNvSpPr>
            <a:spLocks noChangeArrowheads="1" noChangeShapeType="1" noTextEdit="1"/>
          </p:cNvSpPr>
          <p:nvPr/>
        </p:nvSpPr>
        <p:spPr bwMode="auto">
          <a:xfrm>
            <a:off x="6227763" y="1989138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Ь</a:t>
            </a:r>
          </a:p>
        </p:txBody>
      </p:sp>
      <p:sp>
        <p:nvSpPr>
          <p:cNvPr id="27657" name="WordArt 9"/>
          <p:cNvSpPr>
            <a:spLocks noChangeArrowheads="1" noChangeShapeType="1" noTextEdit="1"/>
          </p:cNvSpPr>
          <p:nvPr/>
        </p:nvSpPr>
        <p:spPr bwMode="auto">
          <a:xfrm>
            <a:off x="3635375" y="4508500"/>
            <a:ext cx="2449513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99FF"/>
                </a:solidFill>
                <a:latin typeface="Arial"/>
                <a:cs typeface="Arial"/>
              </a:rPr>
              <a:t>ДЕЖДА</a:t>
            </a:r>
          </a:p>
        </p:txBody>
      </p:sp>
      <p:sp>
        <p:nvSpPr>
          <p:cNvPr id="27658" name="WordArt 10"/>
          <p:cNvSpPr>
            <a:spLocks noChangeArrowheads="1" noChangeShapeType="1" noTextEdit="1"/>
          </p:cNvSpPr>
          <p:nvPr/>
        </p:nvSpPr>
        <p:spPr bwMode="auto">
          <a:xfrm>
            <a:off x="6443663" y="836613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А</a:t>
            </a:r>
          </a:p>
        </p:txBody>
      </p:sp>
      <p:sp>
        <p:nvSpPr>
          <p:cNvPr id="27659" name="WordArt 11"/>
          <p:cNvSpPr>
            <a:spLocks noChangeArrowheads="1" noChangeShapeType="1" noTextEdit="1"/>
          </p:cNvSpPr>
          <p:nvPr/>
        </p:nvSpPr>
        <p:spPr bwMode="auto">
          <a:xfrm>
            <a:off x="1042988" y="1484313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</a:t>
            </a:r>
          </a:p>
        </p:txBody>
      </p:sp>
      <p:sp>
        <p:nvSpPr>
          <p:cNvPr id="27660" name="WordArt 12"/>
          <p:cNvSpPr>
            <a:spLocks noChangeArrowheads="1" noChangeShapeType="1" noTextEdit="1"/>
          </p:cNvSpPr>
          <p:nvPr/>
        </p:nvSpPr>
        <p:spPr bwMode="auto">
          <a:xfrm>
            <a:off x="1979613" y="981075"/>
            <a:ext cx="576262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К</a:t>
            </a:r>
          </a:p>
        </p:txBody>
      </p:sp>
      <p:sp>
        <p:nvSpPr>
          <p:cNvPr id="27661" name="WordArt 13"/>
          <p:cNvSpPr>
            <a:spLocks noChangeArrowheads="1" noChangeShapeType="1" noTextEdit="1"/>
          </p:cNvSpPr>
          <p:nvPr/>
        </p:nvSpPr>
        <p:spPr bwMode="auto">
          <a:xfrm>
            <a:off x="3059113" y="1052513"/>
            <a:ext cx="790575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К</a:t>
            </a:r>
          </a:p>
        </p:txBody>
      </p:sp>
      <p:sp>
        <p:nvSpPr>
          <p:cNvPr id="27662" name="WordArt 14"/>
          <p:cNvSpPr>
            <a:spLocks noChangeArrowheads="1" noChangeShapeType="1" noTextEdit="1"/>
          </p:cNvSpPr>
          <p:nvPr/>
        </p:nvSpPr>
        <p:spPr bwMode="auto">
          <a:xfrm>
            <a:off x="5292725" y="765175"/>
            <a:ext cx="574675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51837E-6 L -0.496 0.56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00" y="2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loud"/>
          <p:cNvSpPr>
            <a:spLocks noChangeAspect="1" noEditPoints="1" noChangeArrowheads="1"/>
          </p:cNvSpPr>
          <p:nvPr/>
        </p:nvSpPr>
        <p:spPr bwMode="auto">
          <a:xfrm>
            <a:off x="539750" y="549275"/>
            <a:ext cx="4176713" cy="2798763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6699FF"/>
              </a:gs>
              <a:gs pos="100000">
                <a:srgbClr val="0000CC"/>
              </a:gs>
            </a:gsLst>
            <a:path path="rect">
              <a:fillToRect r="100000" b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8675" name="Cloud"/>
          <p:cNvSpPr>
            <a:spLocks noChangeAspect="1" noEditPoints="1" noChangeArrowheads="1"/>
          </p:cNvSpPr>
          <p:nvPr/>
        </p:nvSpPr>
        <p:spPr bwMode="auto">
          <a:xfrm>
            <a:off x="4356100" y="404813"/>
            <a:ext cx="4392613" cy="294322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rgbClr val="6699FF"/>
              </a:gs>
              <a:gs pos="100000">
                <a:srgbClr val="0000CC"/>
              </a:gs>
            </a:gsLst>
            <a:path path="rect">
              <a:fillToRect r="100000" b="100000"/>
            </a:path>
          </a:gradFill>
          <a:ln w="9525">
            <a:solidFill>
              <a:srgbClr val="0000FF"/>
            </a:solidFill>
            <a:miter lim="800000"/>
            <a:headEnd/>
            <a:tailEnd/>
          </a:ln>
          <a:effectLst>
            <a:outerShdw dist="107763" dir="2700000" algn="ctr" rotWithShape="0">
              <a:schemeClr val="tx1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8676" name="WordArt 4"/>
          <p:cNvSpPr>
            <a:spLocks noChangeArrowheads="1" noChangeShapeType="1" noTextEdit="1"/>
          </p:cNvSpPr>
          <p:nvPr/>
        </p:nvSpPr>
        <p:spPr bwMode="auto">
          <a:xfrm>
            <a:off x="7596188" y="620713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А</a:t>
            </a:r>
          </a:p>
        </p:txBody>
      </p:sp>
      <p:sp>
        <p:nvSpPr>
          <p:cNvPr id="28677" name="WordArt 5"/>
          <p:cNvSpPr>
            <a:spLocks noChangeArrowheads="1" noChangeShapeType="1" noTextEdit="1"/>
          </p:cNvSpPr>
          <p:nvPr/>
        </p:nvSpPr>
        <p:spPr bwMode="auto">
          <a:xfrm>
            <a:off x="7380288" y="1700213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И</a:t>
            </a:r>
          </a:p>
        </p:txBody>
      </p:sp>
      <p:sp>
        <p:nvSpPr>
          <p:cNvPr id="28678" name="WordArt 6"/>
          <p:cNvSpPr>
            <a:spLocks noChangeArrowheads="1" noChangeShapeType="1" noTextEdit="1"/>
          </p:cNvSpPr>
          <p:nvPr/>
        </p:nvSpPr>
        <p:spPr bwMode="auto">
          <a:xfrm>
            <a:off x="2268538" y="2205038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Е</a:t>
            </a:r>
          </a:p>
        </p:txBody>
      </p:sp>
      <p:sp>
        <p:nvSpPr>
          <p:cNvPr id="28679" name="WordArt 7"/>
          <p:cNvSpPr>
            <a:spLocks noChangeArrowheads="1" noChangeShapeType="1" noTextEdit="1"/>
          </p:cNvSpPr>
          <p:nvPr/>
        </p:nvSpPr>
        <p:spPr bwMode="auto">
          <a:xfrm>
            <a:off x="5076825" y="1773238"/>
            <a:ext cx="576263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Т</a:t>
            </a:r>
          </a:p>
        </p:txBody>
      </p:sp>
      <p:sp>
        <p:nvSpPr>
          <p:cNvPr id="28680" name="WordArt 8"/>
          <p:cNvSpPr>
            <a:spLocks noChangeArrowheads="1" noChangeShapeType="1" noTextEdit="1"/>
          </p:cNvSpPr>
          <p:nvPr/>
        </p:nvSpPr>
        <p:spPr bwMode="auto">
          <a:xfrm>
            <a:off x="6227763" y="1989138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Ь</a:t>
            </a:r>
          </a:p>
        </p:txBody>
      </p:sp>
      <p:sp>
        <p:nvSpPr>
          <p:cNvPr id="28681" name="WordArt 9"/>
          <p:cNvSpPr>
            <a:spLocks noChangeArrowheads="1" noChangeShapeType="1" noTextEdit="1"/>
          </p:cNvSpPr>
          <p:nvPr/>
        </p:nvSpPr>
        <p:spPr bwMode="auto">
          <a:xfrm>
            <a:off x="1835150" y="4508500"/>
            <a:ext cx="5329238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99FF"/>
                </a:solidFill>
                <a:latin typeface="Arial"/>
                <a:cs typeface="Arial"/>
              </a:rPr>
              <a:t>м  г  </a:t>
            </a:r>
            <a:r>
              <a:rPr lang="ru-RU" sz="36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6699FF"/>
                </a:solidFill>
                <a:latin typeface="Arial"/>
                <a:cs typeface="Arial"/>
              </a:rPr>
              <a:t>зин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6699FF"/>
              </a:solidFill>
              <a:latin typeface="Arial"/>
              <a:cs typeface="Arial"/>
            </a:endParaRPr>
          </a:p>
        </p:txBody>
      </p:sp>
      <p:sp>
        <p:nvSpPr>
          <p:cNvPr id="28682" name="WordArt 10"/>
          <p:cNvSpPr>
            <a:spLocks noChangeArrowheads="1" noChangeShapeType="1" noTextEdit="1"/>
          </p:cNvSpPr>
          <p:nvPr/>
        </p:nvSpPr>
        <p:spPr bwMode="auto">
          <a:xfrm>
            <a:off x="1476375" y="2060575"/>
            <a:ext cx="576263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28683" name="WordArt 11"/>
          <p:cNvSpPr>
            <a:spLocks noChangeArrowheads="1" noChangeShapeType="1" noTextEdit="1"/>
          </p:cNvSpPr>
          <p:nvPr/>
        </p:nvSpPr>
        <p:spPr bwMode="auto">
          <a:xfrm>
            <a:off x="1042988" y="1484313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</a:t>
            </a:r>
          </a:p>
        </p:txBody>
      </p:sp>
      <p:sp>
        <p:nvSpPr>
          <p:cNvPr id="28684" name="WordArt 12"/>
          <p:cNvSpPr>
            <a:spLocks noChangeArrowheads="1" noChangeShapeType="1" noTextEdit="1"/>
          </p:cNvSpPr>
          <p:nvPr/>
        </p:nvSpPr>
        <p:spPr bwMode="auto">
          <a:xfrm>
            <a:off x="1979613" y="981075"/>
            <a:ext cx="576262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К</a:t>
            </a:r>
          </a:p>
        </p:txBody>
      </p:sp>
      <p:sp>
        <p:nvSpPr>
          <p:cNvPr id="28685" name="WordArt 13"/>
          <p:cNvSpPr>
            <a:spLocks noChangeArrowheads="1" noChangeShapeType="1" noTextEdit="1"/>
          </p:cNvSpPr>
          <p:nvPr/>
        </p:nvSpPr>
        <p:spPr bwMode="auto">
          <a:xfrm>
            <a:off x="3276600" y="836613"/>
            <a:ext cx="790575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К</a:t>
            </a:r>
          </a:p>
        </p:txBody>
      </p:sp>
      <p:sp>
        <p:nvSpPr>
          <p:cNvPr id="28686" name="WordArt 14"/>
          <p:cNvSpPr>
            <a:spLocks noChangeArrowheads="1" noChangeShapeType="1" noTextEdit="1"/>
          </p:cNvSpPr>
          <p:nvPr/>
        </p:nvSpPr>
        <p:spPr bwMode="auto">
          <a:xfrm>
            <a:off x="5292725" y="765175"/>
            <a:ext cx="574675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Я</a:t>
            </a:r>
          </a:p>
        </p:txBody>
      </p:sp>
      <p:sp>
        <p:nvSpPr>
          <p:cNvPr id="28687" name="WordArt 15"/>
          <p:cNvSpPr>
            <a:spLocks noChangeArrowheads="1" noChangeShapeType="1" noTextEdit="1"/>
          </p:cNvSpPr>
          <p:nvPr/>
        </p:nvSpPr>
        <p:spPr bwMode="auto">
          <a:xfrm>
            <a:off x="3203575" y="2060575"/>
            <a:ext cx="576263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А</a:t>
            </a:r>
          </a:p>
        </p:txBody>
      </p:sp>
      <p:sp>
        <p:nvSpPr>
          <p:cNvPr id="28688" name="WordArt 16"/>
          <p:cNvSpPr>
            <a:spLocks noChangeArrowheads="1" noChangeShapeType="1" noTextEdit="1"/>
          </p:cNvSpPr>
          <p:nvPr/>
        </p:nvSpPr>
        <p:spPr bwMode="auto">
          <a:xfrm>
            <a:off x="6659563" y="1052513"/>
            <a:ext cx="576262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3293E-6 L -0.03924 0.361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" y="1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51837E-6 L -0.38576 0.5715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00" y="28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2868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100" name="Picture 2" descr="C:\Documents and Settings\ОРИОН\Рабочий стол\67_sbornik__7_fon\sbornik № 7_fon\6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125538"/>
            <a:ext cx="2519362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347865" y="764704"/>
            <a:ext cx="432048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,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35896" y="1412776"/>
            <a:ext cx="504056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+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9952" y="1196752"/>
            <a:ext cx="1296144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ОФ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981075"/>
            <a:ext cx="1439862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436096" y="1412776"/>
            <a:ext cx="472763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+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4438" y="908050"/>
            <a:ext cx="3887787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95536" y="332656"/>
            <a:ext cx="8568952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Запиши пословицы,  вставляя пропущенные слова.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4149725"/>
            <a:ext cx="2808287" cy="245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899592" y="1412776"/>
            <a:ext cx="237626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</a:rPr>
              <a:t>                                   </a:t>
            </a: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К</a:t>
            </a:r>
            <a:r>
              <a:rPr lang="ru-RU" sz="36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а</a:t>
            </a: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ртоф</a:t>
            </a: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е</a:t>
            </a: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ль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31840" y="1700808"/>
            <a:ext cx="381642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-  хлебу подмога.</a:t>
            </a:r>
          </a:p>
        </p:txBody>
      </p:sp>
      <p:sp>
        <p:nvSpPr>
          <p:cNvPr id="4112" name="TextBox 16"/>
          <p:cNvSpPr txBox="1">
            <a:spLocks noChangeArrowheads="1"/>
          </p:cNvSpPr>
          <p:nvPr/>
        </p:nvSpPr>
        <p:spPr bwMode="auto">
          <a:xfrm>
            <a:off x="900113" y="24209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7584" y="2492896"/>
            <a:ext cx="244827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К</a:t>
            </a:r>
            <a:r>
              <a:rPr lang="ru-RU" sz="36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а</a:t>
            </a: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ртоф</a:t>
            </a:r>
            <a:r>
              <a:rPr 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е</a:t>
            </a: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ль</a:t>
            </a:r>
            <a:endParaRPr lang="ru-RU" sz="36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31840" y="2492896"/>
            <a:ext cx="446449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да каша  - еда наша.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5536" y="1700808"/>
            <a:ext cx="72008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1.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5536" y="2492896"/>
            <a:ext cx="72008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2.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148" name="Picture 2" descr="C:\Documents and Settings\ОРИОН\Рабочий стол\67_sbornik__7_fon\sbornik № 7_fon\6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referat.ru/cache/referats/19175/image00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549275"/>
            <a:ext cx="2592387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684213" y="6921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51" name="TextBox 6"/>
          <p:cNvSpPr txBox="1">
            <a:spLocks noChangeArrowheads="1"/>
          </p:cNvSpPr>
          <p:nvPr/>
        </p:nvSpPr>
        <p:spPr bwMode="auto">
          <a:xfrm>
            <a:off x="1116013" y="83661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0"/>
            <a:ext cx="504056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,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7904" y="0"/>
            <a:ext cx="79208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,,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6100" y="620713"/>
            <a:ext cx="18954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300192" y="0"/>
            <a:ext cx="64807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,,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32240" y="908720"/>
            <a:ext cx="535724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52320" y="908720"/>
            <a:ext cx="720080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З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150" y="1196975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79512" y="188640"/>
            <a:ext cx="8964488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Запиши пословицы,  вставляя пропущенные слова.</a:t>
            </a:r>
            <a:endParaRPr lang="ru-RU" sz="3200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536" y="1844824"/>
            <a:ext cx="252028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1.Тыква на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27784" y="1844824"/>
            <a:ext cx="144016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а</a:t>
            </a: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рбуз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79912" y="1844824"/>
            <a:ext cx="511256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похожа, да вкусом с ним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7544" y="2420888"/>
            <a:ext cx="288032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не схожа.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9552" y="3284984"/>
            <a:ext cx="187220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2.Каков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95736" y="3284984"/>
            <a:ext cx="144016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а</a:t>
            </a: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рбуз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63888" y="3284984"/>
            <a:ext cx="475252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, таков и вкус.</a:t>
            </a:r>
          </a:p>
        </p:txBody>
      </p: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3860800"/>
            <a:ext cx="35210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0100" y="1000108"/>
            <a:ext cx="7498080" cy="4800600"/>
          </a:xfrm>
        </p:spPr>
        <p:txBody>
          <a:bodyPr>
            <a:normAutofit fontScale="92500"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latin typeface="Century Schoolbook" pitchFamily="18" charset="0"/>
              </a:rPr>
              <a:t>   </a:t>
            </a:r>
            <a:r>
              <a:rPr lang="ru-RU" sz="3000" dirty="0" smtClean="0">
                <a:latin typeface="Century Schoolbook" pitchFamily="18" charset="0"/>
              </a:rPr>
              <a:t>Необходимым </a:t>
            </a:r>
            <a:r>
              <a:rPr lang="ru-RU" sz="3000" dirty="0">
                <a:latin typeface="Century Schoolbook" pitchFamily="18" charset="0"/>
              </a:rPr>
              <a:t>условием формирования полноценного и прочного орфографического навыка на начальном этапе является </a:t>
            </a:r>
            <a:r>
              <a:rPr lang="ru-RU" sz="3000" b="1" dirty="0">
                <a:latin typeface="Century Schoolbook" pitchFamily="18" charset="0"/>
              </a:rPr>
              <a:t>развитие орфографической зоркости, 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b="1" dirty="0">
                <a:solidFill>
                  <a:srgbClr val="FF0000"/>
                </a:solidFill>
                <a:latin typeface="Century Schoolbook" pitchFamily="18" charset="0"/>
              </a:rPr>
              <a:t>   </a:t>
            </a:r>
            <a:r>
              <a:rPr lang="ru-RU" sz="3000" dirty="0">
                <a:latin typeface="Century Schoolbook" pitchFamily="18" charset="0"/>
              </a:rPr>
              <a:t>которая заключается </a:t>
            </a:r>
            <a:r>
              <a:rPr lang="ru-RU" sz="3000" b="1" dirty="0">
                <a:latin typeface="Century Schoolbook" pitchFamily="18" charset="0"/>
              </a:rPr>
              <a:t>в умении обнаруживать, видеть, замечать орфограммы 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b="1" dirty="0">
                <a:latin typeface="Century Schoolbook" pitchFamily="18" charset="0"/>
              </a:rPr>
              <a:t>   и классифицировать их на основе опознавательных признаков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xmlns="" val="82883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b="1" dirty="0" smtClean="0"/>
              <a:t>Использованная литература: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29063"/>
          </a:xfrm>
        </p:spPr>
        <p:txBody>
          <a:bodyPr>
            <a:noAutofit/>
          </a:bodyPr>
          <a:lstStyle/>
          <a:p>
            <a:r>
              <a:rPr lang="ru-RU" sz="2200" dirty="0" err="1" smtClean="0"/>
              <a:t>Узорова</a:t>
            </a:r>
            <a:r>
              <a:rPr lang="ru-RU" sz="2200" dirty="0" smtClean="0"/>
              <a:t> О.В., Нефедова Е.А. Справочное пособие по русскому языку: 1-4 класс.- М.: ООО «Издательство </a:t>
            </a:r>
            <a:r>
              <a:rPr lang="ru-RU" sz="2200" dirty="0" err="1" smtClean="0"/>
              <a:t>Астрель</a:t>
            </a:r>
            <a:r>
              <a:rPr lang="ru-RU" sz="2200" dirty="0" smtClean="0"/>
              <a:t>», 2004.</a:t>
            </a:r>
          </a:p>
          <a:p>
            <a:r>
              <a:rPr lang="ru-RU" sz="2200" dirty="0" err="1" smtClean="0"/>
              <a:t>Моршнева</a:t>
            </a:r>
            <a:r>
              <a:rPr lang="ru-RU" sz="2200" dirty="0" smtClean="0"/>
              <a:t> Л.Г. Занимательные упражнения по русскому языку: 1-4 класс. – Саратов: ОАО «Издательство «Лицей», 2004</a:t>
            </a:r>
          </a:p>
          <a:p>
            <a:r>
              <a:rPr lang="ru-RU" sz="2200" dirty="0" smtClean="0"/>
              <a:t>Волина В.В. Веселая грамматика. – М.: Издательство «Знание», 2005</a:t>
            </a:r>
          </a:p>
          <a:p>
            <a:r>
              <a:rPr lang="ru-RU" sz="2200" dirty="0" smtClean="0"/>
              <a:t>Интернет-ресурсы: </a:t>
            </a:r>
          </a:p>
          <a:p>
            <a:pPr>
              <a:buNone/>
            </a:pPr>
            <a:r>
              <a:rPr lang="ru-RU" sz="2200" dirty="0" smtClean="0"/>
              <a:t>	</a:t>
            </a:r>
            <a:r>
              <a:rPr lang="en-US" sz="2200" dirty="0" smtClean="0">
                <a:hlinkClick r:id="rId2"/>
              </a:rPr>
              <a:t>http://pedsovet.su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	</a:t>
            </a:r>
            <a:r>
              <a:rPr lang="en-US" sz="2200" dirty="0" smtClean="0">
                <a:hlinkClick r:id="rId3"/>
              </a:rPr>
              <a:t>http://festival.1september.ru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	</a:t>
            </a:r>
            <a:r>
              <a:rPr lang="en-US" sz="2200" dirty="0" smtClean="0">
                <a:hlinkClick r:id="rId4"/>
              </a:rPr>
              <a:t>http://panova-ox.narod.ru</a:t>
            </a:r>
            <a:endParaRPr lang="ru-RU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</TotalTime>
  <Words>461</Words>
  <Application>Microsoft Office PowerPoint</Application>
  <PresentationFormat>Экран (4:3)</PresentationFormat>
  <Paragraphs>138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Солнцестояние</vt:lpstr>
      <vt:lpstr>        Развитие орфографической зоркости в начальных классах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Картинный диктант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Использованная литература: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орфографической зоркости в начальных классах</dc:title>
  <dc:creator>Админ</dc:creator>
  <cp:lastModifiedBy>Comp</cp:lastModifiedBy>
  <cp:revision>38</cp:revision>
  <dcterms:created xsi:type="dcterms:W3CDTF">2012-11-19T16:39:46Z</dcterms:created>
  <dcterms:modified xsi:type="dcterms:W3CDTF">2017-03-30T07:14:58Z</dcterms:modified>
</cp:coreProperties>
</file>