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2"/>
  </p:notesMasterIdLst>
  <p:sldIdLst>
    <p:sldId id="256" r:id="rId2"/>
    <p:sldId id="321" r:id="rId3"/>
    <p:sldId id="293" r:id="rId4"/>
    <p:sldId id="319" r:id="rId5"/>
    <p:sldId id="294" r:id="rId6"/>
    <p:sldId id="295" r:id="rId7"/>
    <p:sldId id="296" r:id="rId8"/>
    <p:sldId id="297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257" r:id="rId19"/>
    <p:sldId id="267" r:id="rId20"/>
    <p:sldId id="260" r:id="rId21"/>
    <p:sldId id="278" r:id="rId22"/>
    <p:sldId id="287" r:id="rId23"/>
    <p:sldId id="290" r:id="rId24"/>
    <p:sldId id="263" r:id="rId25"/>
    <p:sldId id="286" r:id="rId26"/>
    <p:sldId id="270" r:id="rId27"/>
    <p:sldId id="268" r:id="rId28"/>
    <p:sldId id="269" r:id="rId29"/>
    <p:sldId id="280" r:id="rId30"/>
    <p:sldId id="285" r:id="rId31"/>
    <p:sldId id="284" r:id="rId32"/>
    <p:sldId id="283" r:id="rId33"/>
    <p:sldId id="279" r:id="rId34"/>
    <p:sldId id="261" r:id="rId35"/>
    <p:sldId id="275" r:id="rId36"/>
    <p:sldId id="289" r:id="rId37"/>
    <p:sldId id="274" r:id="rId38"/>
    <p:sldId id="265" r:id="rId39"/>
    <p:sldId id="291" r:id="rId40"/>
    <p:sldId id="273" r:id="rId41"/>
    <p:sldId id="272" r:id="rId42"/>
    <p:sldId id="271" r:id="rId43"/>
    <p:sldId id="262" r:id="rId44"/>
    <p:sldId id="282" r:id="rId45"/>
    <p:sldId id="288" r:id="rId46"/>
    <p:sldId id="276" r:id="rId47"/>
    <p:sldId id="258" r:id="rId48"/>
    <p:sldId id="259" r:id="rId49"/>
    <p:sldId id="318" r:id="rId50"/>
    <p:sldId id="322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72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5E139-4C66-4DEB-AE89-BB7F80270F90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AF3089-C1A8-435B-B85E-1BD8380A8A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40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3AC87C-9C37-4109-A651-7966C4870E6D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F31FA-27AA-4776-96B9-967A6A1247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556D7-B172-459F-92EC-6BFFAD42F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D4B6B-DB64-48AC-9648-EF9343705A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31.08.2016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>
    <p:split orient="vert"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Администратор\Рабочий стол\документы август\беслан\фото\Рисунок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644130" cy="7623073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500034" y="214290"/>
            <a:ext cx="8358246" cy="34163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 сентября-</a:t>
            </a:r>
          </a:p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День солидарности</a:t>
            </a:r>
          </a:p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в борьбе с терроризмом</a:t>
            </a:r>
          </a:p>
          <a:p>
            <a:pPr algn="ctr"/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57126" y="3357562"/>
            <a:ext cx="8786874" cy="33855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7780" cmpd="sng">
                  <a:solidFill>
                    <a:schemeClr val="bg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«Беслан забыть нельзя…»</a:t>
            </a:r>
          </a:p>
          <a:p>
            <a:pPr algn="ctr"/>
            <a:endParaRPr lang="ru-RU" sz="5400" b="1" dirty="0">
              <a:ln w="17780" cmpd="sng">
                <a:solidFill>
                  <a:schemeClr val="bg2">
                    <a:lumMod val="5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4786322"/>
            <a:ext cx="7772400" cy="1643074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Autofit/>
          </a:bodyPr>
          <a:lstStyle/>
          <a:p>
            <a:pPr>
              <a:defRPr/>
            </a:pPr>
            <a:r>
              <a:rPr lang="ru-RU" sz="5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/>
            </a:r>
            <a:br>
              <a:rPr lang="ru-RU" sz="5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r>
              <a:rPr lang="ru-RU" sz="5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 </a:t>
            </a:r>
            <a:r>
              <a:rPr lang="ru-RU" sz="5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Террор – физическое насилие, вплоть до физического уничтожения. </a:t>
            </a:r>
            <a:br>
              <a:rPr lang="ru-RU" sz="5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r>
              <a:rPr lang="ru-RU" sz="5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Перевод с латинского</a:t>
            </a:r>
            <a:r>
              <a:rPr lang="en-US" sz="5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- </a:t>
            </a:r>
            <a:r>
              <a:rPr lang="ru-RU" sz="5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/>
            </a:r>
            <a:br>
              <a:rPr lang="ru-RU" sz="5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r>
              <a:rPr lang="ru-RU" sz="5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«страх», «ужас».</a:t>
            </a:r>
            <a:r>
              <a:rPr lang="ru-RU" sz="5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/>
            </a:r>
            <a:br>
              <a:rPr lang="ru-RU" sz="5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endParaRPr lang="ru-RU" sz="5400" cap="none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8596" y="0"/>
            <a:ext cx="8358246" cy="2585323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Крупнейшие </a:t>
            </a:r>
            <a:r>
              <a:rPr lang="ru-RU" sz="5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терракты</a:t>
            </a:r>
            <a:r>
              <a:rPr lang="ru-RU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в России за последние годы…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9" name="Picture 4" descr="NEWS.BCM.RU :: 3 &amp;scy;&amp;iecy;&amp;ncy;&amp;tcy;&amp;yacy;&amp;bcy;&amp;rcy;&amp;yacy; - &amp;Dcy;&amp;iecy;&amp;ncy;&amp;softcy; &amp;scy;&amp;ocy;&amp;lcy;&amp;icy;&amp;dcy;&amp;acy;&amp;rcy;&amp;ncy;&amp;ocy;&amp;scy;&amp;tcy;&amp;icy; &amp;vcy; &amp;bcy;&amp;ocy;&amp;rcy;&amp;softcy;&amp;bcy;&amp;iecy; &amp;scy; &amp;tcy;&amp;iecy;&amp;rcy;&amp;rcy;&amp;ocy;&amp;rcy;&amp;icy;&amp;zcy;&amp;mcy;&amp;ocy;&amp;m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500306"/>
            <a:ext cx="7666087" cy="435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006040101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643042" y="2500306"/>
            <a:ext cx="5967426" cy="4011152"/>
          </a:xfrm>
        </p:spPr>
      </p:pic>
      <p:sp>
        <p:nvSpPr>
          <p:cNvPr id="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4282" y="214290"/>
            <a:ext cx="8572560" cy="2857520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Autofit/>
          </a:bodyPr>
          <a:lstStyle/>
          <a:p>
            <a:pPr algn="ctr">
              <a:buNone/>
              <a:defRPr/>
            </a:pPr>
            <a:r>
              <a:rPr lang="ru-RU" sz="4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 декабря 1988 г.</a:t>
            </a:r>
            <a:endParaRPr lang="ru-RU" sz="4000" b="1" dirty="0" smtClean="0"/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4000" b="1" dirty="0" smtClean="0"/>
              <a:t>В Минеральных водах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4000" b="1" dirty="0" smtClean="0"/>
              <a:t> захват автобуса с детьми 4 класса.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Tx/>
              <a:buNone/>
              <a:defRPr/>
            </a:pPr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Есть раненые.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8" descr="p2283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285720" y="3571876"/>
            <a:ext cx="4143404" cy="3071834"/>
          </a:xfrm>
        </p:spPr>
      </p:pic>
      <p:pic>
        <p:nvPicPr>
          <p:cNvPr id="6149" name="Picture 9" descr="346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/>
          <a:stretch>
            <a:fillRect/>
          </a:stretch>
        </p:blipFill>
        <p:spPr>
          <a:xfrm>
            <a:off x="4429124" y="3857628"/>
            <a:ext cx="4517971" cy="2786081"/>
          </a:xfrm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71472" y="214290"/>
            <a:ext cx="8229600" cy="1143000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i="0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ea typeface="+mj-ea"/>
                <a:cs typeface="+mj-cs"/>
              </a:rPr>
              <a:t>Буденновск, 1995год – захват больницы </a:t>
            </a: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-38136" y="1714488"/>
            <a:ext cx="9182136" cy="2071702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>
            <a:normAutofit/>
          </a:bodyPr>
          <a:lstStyle/>
          <a:p>
            <a:pPr marL="548640" marR="0" lvl="0" indent="-41148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От рук террористов в те дни погибли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129 человек,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 том числе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18 работников милиции и 17 военнослужащих,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а ранения получили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415 человек 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10" descr="23235-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643438" y="142853"/>
            <a:ext cx="4286280" cy="3071834"/>
          </a:xfrm>
        </p:spPr>
      </p:pic>
      <p:sp>
        <p:nvSpPr>
          <p:cNvPr id="7" name="Прямоугольник 6"/>
          <p:cNvSpPr/>
          <p:nvPr/>
        </p:nvSpPr>
        <p:spPr>
          <a:xfrm>
            <a:off x="214282" y="2786058"/>
            <a:ext cx="4500594" cy="769441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r>
              <a:rPr lang="ru-RU" sz="4400" b="1" dirty="0" smtClean="0"/>
              <a:t>16 ноября 1996 г.</a:t>
            </a:r>
            <a:endParaRPr lang="ru-RU" sz="44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429000"/>
            <a:ext cx="4143372" cy="3108543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marL="548640" indent="-411480" algn="ctr">
              <a:buClr>
                <a:schemeClr val="tx1">
                  <a:shade val="95000"/>
                </a:schemeClr>
              </a:buClr>
              <a:defRPr/>
            </a:pPr>
            <a:r>
              <a:rPr lang="ru-RU" sz="2800" b="1" dirty="0" smtClean="0"/>
              <a:t>Взрыв в девятиэтажном жилом доме города Каспийска .</a:t>
            </a:r>
          </a:p>
          <a:p>
            <a:pPr marL="548640" indent="-411480" algn="ctr">
              <a:buClr>
                <a:schemeClr val="tx1">
                  <a:shade val="95000"/>
                </a:schemeClr>
              </a:buClr>
              <a:defRPr/>
            </a:pPr>
            <a:r>
              <a:rPr lang="ru-RU" sz="2800" b="1" dirty="0" smtClean="0"/>
              <a:t>Часть здания рухнула,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погибли почти 70 человек. </a:t>
            </a:r>
          </a:p>
        </p:txBody>
      </p:sp>
      <p:pic>
        <p:nvPicPr>
          <p:cNvPr id="11" name="Picture 7" descr="Pogar_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3438" y="3214686"/>
            <a:ext cx="4500562" cy="3500462"/>
          </a:xfrm>
        </p:spPr>
      </p:pic>
      <p:sp>
        <p:nvSpPr>
          <p:cNvPr id="12" name="Rectangle 4"/>
          <p:cNvSpPr txBox="1">
            <a:spLocks noChangeArrowheads="1"/>
          </p:cNvSpPr>
          <p:nvPr/>
        </p:nvSpPr>
        <p:spPr>
          <a:xfrm>
            <a:off x="0" y="0"/>
            <a:ext cx="4643438" cy="2786058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>
            <a:noAutofit/>
          </a:bodyPr>
          <a:lstStyle/>
          <a:p>
            <a:pPr marL="548640" indent="-411480" algn="ctr">
              <a:buClr>
                <a:schemeClr val="tx1">
                  <a:shade val="95000"/>
                </a:schemeClr>
              </a:buClr>
              <a:defRPr/>
            </a:pPr>
            <a:r>
              <a:rPr lang="ru-RU" sz="4400" b="1" dirty="0" smtClean="0"/>
              <a:t>9 января 1996 г.</a:t>
            </a:r>
          </a:p>
          <a:p>
            <a:pPr marL="548640" indent="-411480" algn="ctr">
              <a:buClr>
                <a:schemeClr val="tx1">
                  <a:shade val="95000"/>
                </a:schemeClr>
              </a:buClr>
              <a:defRPr/>
            </a:pPr>
            <a:endParaRPr lang="ru-RU" sz="1100" b="1" dirty="0" smtClean="0"/>
          </a:p>
          <a:p>
            <a:pPr marL="548640" indent="-411480" algn="ctr">
              <a:buClr>
                <a:schemeClr val="tx1">
                  <a:shade val="95000"/>
                </a:schemeClr>
              </a:buClr>
              <a:defRPr/>
            </a:pPr>
            <a:r>
              <a:rPr lang="ru-RU" sz="2400" b="1" dirty="0" smtClean="0"/>
              <a:t>Захват 3 тысяч человек в больнице города Кизляр чеченскими сепаратистами.</a:t>
            </a:r>
          </a:p>
          <a:p>
            <a:pPr marL="548640" indent="-411480" algn="ctr">
              <a:buClr>
                <a:schemeClr val="tx1">
                  <a:shade val="95000"/>
                </a:schemeClr>
              </a:buClr>
              <a:defRPr/>
            </a:pPr>
            <a:r>
              <a:rPr lang="ru-RU" sz="2400" b="1" dirty="0" smtClean="0"/>
              <a:t>В боях </a:t>
            </a: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погибли около 80 человек.</a:t>
            </a:r>
            <a:r>
              <a:rPr lang="ru-RU" sz="2400" b="1" dirty="0" smtClean="0"/>
              <a:t> 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8596" y="357166"/>
            <a:ext cx="8229600" cy="3786188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4400" b="1" dirty="0" smtClean="0"/>
              <a:t>19 марта 1999 г.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dirty="0" smtClean="0"/>
              <a:t>Взрыв на рынке во Владикавказе.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Погибли 53 человека, более 80 получили ранения.</a:t>
            </a:r>
          </a:p>
        </p:txBody>
      </p:sp>
      <p:sp>
        <p:nvSpPr>
          <p:cNvPr id="13322" name="Rectangle 10"/>
          <p:cNvSpPr>
            <a:spLocks noGrp="1" noChangeArrowheads="1"/>
          </p:cNvSpPr>
          <p:nvPr>
            <p:ph sz="half" idx="2"/>
          </p:nvPr>
        </p:nvSpPr>
        <p:spPr>
          <a:xfrm>
            <a:off x="457200" y="3000372"/>
            <a:ext cx="8229600" cy="3125791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4400" b="1" dirty="0" smtClean="0"/>
              <a:t>31 августа 1999 г.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b="1" dirty="0" smtClean="0"/>
              <a:t>Взрыв в торговом центре "Охотный ряд" на Манежной площади в центре Москвы. 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Один человек погиб, 40 ранены.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-1857420" y="0"/>
            <a:ext cx="8229600" cy="1143000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4 сентября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000108"/>
            <a:ext cx="3929090" cy="2786081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b="1" dirty="0" smtClean="0"/>
              <a:t>Взрыв у многоквартирного дома в Буйнакске.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Погибли 64 человека. </a:t>
            </a:r>
          </a:p>
        </p:txBody>
      </p:sp>
      <p:pic>
        <p:nvPicPr>
          <p:cNvPr id="10244" name="Picture 5" descr="2BEFEF32-AD77-48FE-B7EC-12C07ACCBA75_mw800_mh600_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288064" y="0"/>
            <a:ext cx="4855935" cy="3857628"/>
          </a:xfrm>
        </p:spPr>
      </p:pic>
      <p:sp>
        <p:nvSpPr>
          <p:cNvPr id="5" name="Прямоугольник 4"/>
          <p:cNvSpPr/>
          <p:nvPr/>
        </p:nvSpPr>
        <p:spPr>
          <a:xfrm>
            <a:off x="1142976" y="3643314"/>
            <a:ext cx="3500462" cy="769441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r>
              <a:rPr lang="ru-RU" sz="4400" b="1" dirty="0" smtClean="0"/>
              <a:t>9 сентября </a:t>
            </a:r>
            <a:endParaRPr lang="ru-RU" sz="4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4611231"/>
            <a:ext cx="5500726" cy="2246769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marL="548640" indent="-411480" algn="ctr">
              <a:buClr>
                <a:schemeClr val="tx1">
                  <a:shade val="95000"/>
                </a:schemeClr>
              </a:buClr>
              <a:defRPr/>
            </a:pPr>
            <a:r>
              <a:rPr lang="ru-RU" sz="2800" b="1" dirty="0" smtClean="0"/>
              <a:t>Взрыв в девятиэтажном жилом доме на улице Гурьянова в Москве. </a:t>
            </a:r>
          </a:p>
          <a:p>
            <a:pPr marL="548640" indent="-411480" algn="ctr">
              <a:buClr>
                <a:schemeClr val="tx1">
                  <a:shade val="95000"/>
                </a:schemeClr>
              </a:buClr>
              <a:defRPr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Погибли более 90 человек, пострадали более 260.</a:t>
            </a:r>
          </a:p>
        </p:txBody>
      </p:sp>
      <p:pic>
        <p:nvPicPr>
          <p:cNvPr id="7" name="Picture 5" descr="3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86446" y="3857628"/>
            <a:ext cx="3357554" cy="3010836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285784" y="0"/>
            <a:ext cx="5643602" cy="3143272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Autofit/>
          </a:bodyPr>
          <a:lstStyle/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4400" b="1" dirty="0" smtClean="0"/>
              <a:t>19 июля 2000 г.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2400" b="1" dirty="0" smtClean="0"/>
              <a:t>Взрыв у центрального рынка Владикавказа. 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Восемь человек погибли, 20 ранены.</a:t>
            </a:r>
            <a:r>
              <a:rPr lang="ru-RU" sz="2400" b="1" dirty="0" smtClean="0"/>
              <a:t> 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2400" b="1" dirty="0" smtClean="0"/>
              <a:t>В этот же день взорвалась бомба в универмаге в Ростове-на-Дону. 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Два человека погибли, еще два получили ранения</a:t>
            </a:r>
            <a:endParaRPr lang="ru-RU" sz="2400" b="1" dirty="0" smtClean="0"/>
          </a:p>
        </p:txBody>
      </p:sp>
      <p:pic>
        <p:nvPicPr>
          <p:cNvPr id="14340" name="Picture 6" descr="8C11EDFA-61D2-45E8-8C08-7C0537DC6481_mw800_mh600_s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254625" y="142852"/>
            <a:ext cx="3889375" cy="3571900"/>
          </a:xfrm>
        </p:spPr>
      </p:pic>
      <p:sp>
        <p:nvSpPr>
          <p:cNvPr id="5" name="Прямоугольник 4"/>
          <p:cNvSpPr/>
          <p:nvPr/>
        </p:nvSpPr>
        <p:spPr>
          <a:xfrm>
            <a:off x="3714744" y="3571876"/>
            <a:ext cx="4000495" cy="769441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r"/>
            <a:r>
              <a:rPr lang="ru-RU" sz="4400" b="1" dirty="0" smtClean="0"/>
              <a:t>8 августа </a:t>
            </a:r>
            <a:endParaRPr lang="ru-RU" sz="4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14744" y="4180344"/>
            <a:ext cx="5429256" cy="2677656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marL="548640" indent="-411480" algn="ctr">
              <a:buClr>
                <a:schemeClr val="tx1">
                  <a:shade val="95000"/>
                </a:schemeClr>
              </a:buClr>
              <a:defRPr/>
            </a:pPr>
            <a:r>
              <a:rPr lang="ru-RU" sz="2800" b="1" dirty="0" smtClean="0"/>
              <a:t>Взрыв в подземном переходе у станции метро «Пушкинская»в центре Москвы. </a:t>
            </a:r>
          </a:p>
          <a:p>
            <a:pPr marL="548640" indent="-411480" algn="ctr">
              <a:buClr>
                <a:schemeClr val="tx1">
                  <a:shade val="95000"/>
                </a:schemeClr>
              </a:buClr>
              <a:defRPr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13 человек погибли, более 90 получили ранения.</a:t>
            </a:r>
          </a:p>
        </p:txBody>
      </p:sp>
      <p:pic>
        <p:nvPicPr>
          <p:cNvPr id="7" name="Picture 7" descr="яя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7157" y="4071942"/>
            <a:ext cx="3218033" cy="2786058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928670"/>
            <a:ext cx="4543428" cy="5197493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Autofit/>
          </a:bodyPr>
          <a:lstStyle/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b="1" dirty="0" smtClean="0"/>
              <a:t>24 марта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b="1" dirty="0" smtClean="0"/>
              <a:t> Взрывы - почти одновременные - заминированных автомобилей в городах Минеральные Воды и Ессентуки и в деревне </a:t>
            </a:r>
            <a:r>
              <a:rPr lang="ru-RU" b="1" dirty="0" err="1" smtClean="0"/>
              <a:t>Адыге-Хабл</a:t>
            </a:r>
            <a:r>
              <a:rPr lang="ru-RU" b="1" dirty="0" smtClean="0"/>
              <a:t> в </a:t>
            </a:r>
            <a:r>
              <a:rPr lang="ru-RU" b="1" dirty="0" err="1" smtClean="0"/>
              <a:t>Карачаево-Черкессии</a:t>
            </a:r>
            <a:r>
              <a:rPr lang="ru-RU" b="1" dirty="0" smtClean="0"/>
              <a:t>.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28 человек погибли, более 150 получили ранения.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786314" y="1428736"/>
            <a:ext cx="4038600" cy="3643338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3200" b="1" dirty="0" smtClean="0"/>
              <a:t>10 ноября 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3200" b="1" dirty="0" smtClean="0"/>
              <a:t>Взрыв на рынке во Владикавказе. 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Пять человек погибли, 60 получили ранения.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3786182" y="214290"/>
            <a:ext cx="2643206" cy="490541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>
            <a:noAutofit/>
          </a:bodyPr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2001 г.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8596" y="2500306"/>
            <a:ext cx="4038600" cy="2900370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 fontScale="92500" lnSpcReduction="20000"/>
          </a:bodyPr>
          <a:lstStyle/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3600" b="1" dirty="0" smtClean="0"/>
              <a:t>28 апреля 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3600" b="1" dirty="0" smtClean="0"/>
              <a:t>Взрыв на рынке во Владикавказе.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Восемь человек погибли, 40 ранены 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sz="half" idx="2"/>
          </p:nvPr>
        </p:nvSpPr>
        <p:spPr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 fontScale="92500" lnSpcReduction="20000"/>
          </a:bodyPr>
          <a:lstStyle/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3500" b="1" dirty="0" smtClean="0"/>
              <a:t>9 мая 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3500" b="1" dirty="0" smtClean="0"/>
              <a:t>Взрыв в центре дагестанского города Каспийск, где проходили торжества по случаю Дня Победы. 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3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Погибли 43 человека.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b="1" dirty="0" smtClean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571868" y="285728"/>
            <a:ext cx="3000396" cy="676268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vert="horz">
            <a:noAutofit/>
          </a:bodyPr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2002 г.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23 </a:t>
            </a:r>
            <a:r>
              <a:rPr lang="ru-RU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октября-Норд-Ост</a:t>
            </a:r>
            <a:endParaRPr lang="ru-RU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500034" y="2148840"/>
            <a:ext cx="8229600" cy="4709160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b="1" dirty="0" smtClean="0"/>
              <a:t>Захват 800 человек в московском Театральном центре на Дубровке чеченскими сепаратистами. 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 ходе штурма с применением отравляющего газа погибли все нападавшие (41 человек) и 129 заложников.</a:t>
            </a:r>
            <a:r>
              <a:rPr lang="ru-RU" b="1" dirty="0" smtClean="0"/>
              <a:t> 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28596" y="0"/>
            <a:ext cx="8229600" cy="1143000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5 июня 2003 г.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000108"/>
            <a:ext cx="7729566" cy="1928826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Взрыв смертницы рядом с автобусом, перевозившим вертолетчиков из Моздока.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Погибли более 10 человек.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2456795"/>
            <a:ext cx="4929222" cy="4401205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marL="548640" indent="-411480" algn="ctr">
              <a:buClr>
                <a:schemeClr val="tx1">
                  <a:shade val="95000"/>
                </a:schemeClr>
              </a:buClr>
              <a:defRPr/>
            </a:pPr>
            <a:r>
              <a:rPr lang="ru-RU" sz="2800" b="1" dirty="0" smtClean="0"/>
              <a:t>Два взрыва на многолюдном рок-фестивале "Крылья" на Тушинском аэродроме под Москвой. </a:t>
            </a:r>
          </a:p>
          <a:p>
            <a:pPr marL="548640" indent="-411480" algn="ctr">
              <a:buClr>
                <a:schemeClr val="tx1">
                  <a:shade val="95000"/>
                </a:schemeClr>
              </a:buClr>
              <a:defRPr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Погибли 16 человек, включая двух смертниц. Несколько десятков человек получили ранения. </a:t>
            </a:r>
          </a:p>
        </p:txBody>
      </p:sp>
      <p:pic>
        <p:nvPicPr>
          <p:cNvPr id="5" name="Picture 7" descr="уу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500694" y="3000372"/>
            <a:ext cx="3500462" cy="3714752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2004 г. </a:t>
            </a:r>
            <a:b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endParaRPr lang="ru-RU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000108"/>
            <a:ext cx="4614866" cy="5126055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Autofit/>
          </a:bodyPr>
          <a:lstStyle/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2800" b="1" dirty="0" smtClean="0"/>
              <a:t>5 декабря 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2800" b="1" dirty="0" smtClean="0"/>
              <a:t>Взрыв в переполненной студентами электричке, шедшей по маршруту Кисловодск - Минеральные воды, неподалеку от города Ессентуки. 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2800" b="1" dirty="0" smtClean="0">
                <a:solidFill>
                  <a:srgbClr val="FF0000"/>
                </a:solidFill>
              </a:rPr>
              <a:t>42 человека погибли, около 100 получили ранения.</a:t>
            </a:r>
          </a:p>
        </p:txBody>
      </p:sp>
      <p:sp>
        <p:nvSpPr>
          <p:cNvPr id="28680" name="Rectangle 8"/>
          <p:cNvSpPr>
            <a:spLocks noGrp="1" noChangeArrowheads="1"/>
          </p:cNvSpPr>
          <p:nvPr>
            <p:ph sz="half" idx="2"/>
          </p:nvPr>
        </p:nvSpPr>
        <p:spPr>
          <a:xfrm>
            <a:off x="4648200" y="1000108"/>
            <a:ext cx="4038600" cy="5126055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b="1" dirty="0" smtClean="0"/>
              <a:t>6 февраля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b="1" dirty="0" smtClean="0"/>
              <a:t>Взрыв в вагоне поезда московского метро, следовавшего от станции "Автозаводская" к "Павелецкой", во время утреннего часа пик. </a:t>
            </a:r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Погибли 39 человек, ранены 134.</a:t>
            </a:r>
            <a:r>
              <a:rPr lang="ru-RU" b="1" dirty="0" smtClean="0"/>
              <a:t>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b="1" dirty="0" smtClean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0"/>
            <a:ext cx="3857652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24 августа 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-142908" y="1142984"/>
            <a:ext cx="4071966" cy="4983179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Autofit/>
          </a:bodyPr>
          <a:lstStyle/>
          <a:p>
            <a:pPr marL="548640" indent="-411480" algn="ctr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2800" b="1" dirty="0" smtClean="0"/>
              <a:t>Два самолета, вылетевших из аэропорта Домодедово, одновременно потерпели катастрофу: один в районе Ростова-на-Дону, другой под Тулой. </a:t>
            </a:r>
          </a:p>
          <a:p>
            <a:pPr marL="548640" indent="-411480" algn="ctr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tx1">
                  <a:shade val="95000"/>
                </a:schemeClr>
              </a:buClr>
              <a:buNone/>
              <a:defRPr/>
            </a:pP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Погибли 89 пассажиров и членов экипажей.</a:t>
            </a:r>
            <a:r>
              <a:rPr lang="ru-RU" sz="2800" b="1" dirty="0" smtClean="0"/>
              <a:t> </a:t>
            </a:r>
          </a:p>
        </p:txBody>
      </p:sp>
      <p:pic>
        <p:nvPicPr>
          <p:cNvPr id="22532" name="Picture 5" descr="оре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071934" y="285728"/>
            <a:ext cx="4313243" cy="2942219"/>
          </a:xfrm>
        </p:spPr>
      </p:pic>
      <p:sp>
        <p:nvSpPr>
          <p:cNvPr id="5" name="Прямоугольник 4"/>
          <p:cNvSpPr/>
          <p:nvPr/>
        </p:nvSpPr>
        <p:spPr>
          <a:xfrm>
            <a:off x="5286380" y="3214686"/>
            <a:ext cx="2928958" cy="769441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r"/>
            <a:r>
              <a:rPr lang="ru-RU" sz="4400" b="1" dirty="0" smtClean="0"/>
              <a:t>31 августа </a:t>
            </a:r>
            <a:endParaRPr lang="ru-RU" sz="4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6248" y="4071942"/>
            <a:ext cx="4643470" cy="2246769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marL="548640" indent="-411480" algn="ctr">
              <a:buClr>
                <a:schemeClr val="tx1">
                  <a:shade val="95000"/>
                </a:schemeClr>
              </a:buClr>
              <a:defRPr/>
            </a:pPr>
            <a:r>
              <a:rPr lang="ru-RU" sz="2800" b="1" dirty="0" smtClean="0"/>
              <a:t>Взрыв у станции метро "Рижская" в центре Москвы.</a:t>
            </a:r>
          </a:p>
          <a:p>
            <a:pPr marL="548640" indent="-411480" algn="ctr">
              <a:buClr>
                <a:schemeClr val="tx1">
                  <a:shade val="95000"/>
                </a:schemeClr>
              </a:buClr>
              <a:defRPr/>
            </a:pP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11 человек погибли, около 40 получили ранения.</a:t>
            </a:r>
            <a:r>
              <a:rPr lang="ru-RU" sz="2800" b="1" dirty="0" smtClean="0"/>
              <a:t> 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0" y="1600200"/>
            <a:ext cx="4495800" cy="4525963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/>
              <a:t>Взрывы на станциях московского метро "Лубянка" и "Парк культуры" в утренний час пик. 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Погибли 38 человек, десятки ранены. </a:t>
            </a:r>
          </a:p>
          <a:p>
            <a:pPr algn="ctr"/>
            <a:endParaRPr lang="ru-RU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57752" y="3071810"/>
            <a:ext cx="4000528" cy="785843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Autofit/>
          </a:bodyPr>
          <a:lstStyle/>
          <a:p>
            <a:pPr>
              <a:buNone/>
            </a:pPr>
            <a:r>
              <a:rPr lang="ru-RU" sz="4400" b="1" dirty="0" smtClean="0"/>
              <a:t>9 сентября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571480"/>
            <a:ext cx="4546254" cy="769441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r>
              <a:rPr lang="ru-RU" sz="4400" b="1" dirty="0" smtClean="0"/>
              <a:t>29 марта   2010</a:t>
            </a:r>
            <a:endParaRPr lang="ru-RU" sz="44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857752" y="500042"/>
            <a:ext cx="4000528" cy="242889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786150" y="4071942"/>
            <a:ext cx="5357850" cy="1815882"/>
          </a:xfrm>
          <a:prstGeom prst="rect">
            <a:avLst/>
          </a:prstGeom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Взрыв на рынке</a:t>
            </a:r>
          </a:p>
          <a:p>
            <a:pPr algn="ctr"/>
            <a:r>
              <a:rPr lang="ru-RU" sz="2800" b="1" dirty="0" smtClean="0"/>
              <a:t> Владикавказа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Ранено более 100,погибло при взрыве 16 человек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4572000"/>
            <a:ext cx="5000631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26626" name="Заголовок 1"/>
          <p:cNvSpPr>
            <a:spLocks noGrp="1"/>
          </p:cNvSpPr>
          <p:nvPr>
            <p:ph type="ctrTitle"/>
          </p:nvPr>
        </p:nvSpPr>
        <p:spPr>
          <a:xfrm>
            <a:off x="428596" y="0"/>
            <a:ext cx="8229600" cy="785794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24 января 2011 г.</a:t>
            </a:r>
          </a:p>
        </p:txBody>
      </p:sp>
      <p:sp>
        <p:nvSpPr>
          <p:cNvPr id="28676" name="Подзаголовок 7"/>
          <p:cNvSpPr>
            <a:spLocks noGrp="1"/>
          </p:cNvSpPr>
          <p:nvPr>
            <p:ph type="subTitle" idx="1"/>
          </p:nvPr>
        </p:nvSpPr>
        <p:spPr>
          <a:xfrm>
            <a:off x="928662" y="714356"/>
            <a:ext cx="6929463" cy="5929330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pPr eaLnBrk="1" hangingPunct="1"/>
            <a:r>
              <a:rPr lang="ru-RU" sz="2300" b="1" dirty="0" smtClean="0"/>
              <a:t>24 января в московском аэропорту «Домодедово» произошел теракт. </a:t>
            </a:r>
          </a:p>
          <a:p>
            <a:pPr eaLnBrk="1" hangingPunct="1"/>
            <a:r>
              <a:rPr lang="ru-RU" sz="2300" b="1" dirty="0" smtClean="0"/>
              <a:t>Взорвалась бомба, закрепленная на поясе у террориста-смертника</a:t>
            </a:r>
          </a:p>
          <a:p>
            <a:pPr eaLnBrk="1" hangingPunct="1"/>
            <a:r>
              <a:rPr lang="ru-RU" sz="2300" b="1" dirty="0" smtClean="0"/>
              <a:t>В 16:32 в общей зоне в зале международных прилетов прогремел взрыв. </a:t>
            </a:r>
          </a:p>
          <a:p>
            <a:pPr eaLnBrk="1" hangingPunct="1"/>
            <a:r>
              <a:rPr lang="ru-RU" sz="2300" b="1" dirty="0" smtClean="0"/>
              <a:t>Террорист-смертник находился среди встречающих.</a:t>
            </a:r>
          </a:p>
          <a:p>
            <a:r>
              <a:rPr lang="ru-RU" sz="2300" b="1" dirty="0" smtClean="0"/>
              <a:t>От взрыва погибли </a:t>
            </a:r>
            <a:r>
              <a:rPr lang="ru-RU" sz="2300" b="1" dirty="0" smtClean="0">
                <a:solidFill>
                  <a:srgbClr val="FF0000"/>
                </a:solidFill>
              </a:rPr>
              <a:t>35 человек, 113 пострадавших </a:t>
            </a:r>
            <a:r>
              <a:rPr lang="ru-RU" sz="2300" b="1" dirty="0" smtClean="0"/>
              <a:t>были госпитализированы.</a:t>
            </a:r>
          </a:p>
          <a:p>
            <a:pPr eaLnBrk="1" hangingPunct="1"/>
            <a:endParaRPr lang="ru-RU" sz="2400" b="1" dirty="0" smtClean="0"/>
          </a:p>
          <a:p>
            <a:pPr eaLnBrk="1" hangingPunct="1"/>
            <a:r>
              <a:rPr lang="ru-RU" sz="1600" b="1" dirty="0" smtClean="0"/>
              <a:t>-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Администратор\Рабочий стол\документы август\беслан\фото\ьт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642918"/>
            <a:ext cx="6422055" cy="6858000"/>
          </a:xfrm>
          <a:prstGeom prst="rect">
            <a:avLst/>
          </a:prstGeom>
          <a:noFill/>
        </p:spPr>
      </p:pic>
      <p:sp>
        <p:nvSpPr>
          <p:cNvPr id="3" name="Заголовок 1"/>
          <p:cNvSpPr>
            <a:spLocks noGrp="1"/>
          </p:cNvSpPr>
          <p:nvPr>
            <p:ph type="ctrTitle"/>
          </p:nvPr>
        </p:nvSpPr>
        <p:spPr>
          <a:xfrm>
            <a:off x="571472" y="-214338"/>
            <a:ext cx="8229600" cy="785794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1 – 3 сентября </a:t>
            </a:r>
            <a:r>
              <a:rPr lang="ru-RU" sz="4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2004 </a:t>
            </a:r>
            <a:r>
              <a:rPr lang="ru-RU" sz="4400" cap="none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г.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Documents and Settings\Администратор\Рабочий стол\документы август\беслан\фото\д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35109" y="0"/>
            <a:ext cx="947911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Documents and Settings\Администратор\Рабочий стол\документы август\беслан\фото\Рисунок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29751" y="0"/>
            <a:ext cx="9573751" cy="7143776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C:\Documents and Settings\Администратор\Рабочий стол\документы август\беслан\фото\Рисунок2л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97510" y="-1000156"/>
            <a:ext cx="10362746" cy="892975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3" descr="C:\Documents and Settings\Администратор\Рабочий стол\документы август\беслан\фото\ьт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57746" y="-1071594"/>
            <a:ext cx="10530440" cy="9215502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C:\Documents and Settings\Администратор\Рабочий стол\документы август\беслан\фото\юьюб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00098" y="0"/>
            <a:ext cx="10089889" cy="7572404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Администратор\Рабочий стол\документы август\беслан\фото\ж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66787" y="0"/>
            <a:ext cx="9810787" cy="735809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-1143040" y="0"/>
            <a:ext cx="8001056" cy="156966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Погибло 334 </a:t>
            </a:r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человека, </a:t>
            </a:r>
          </a:p>
          <a:p>
            <a:pPr algn="ctr"/>
            <a:r>
              <a:rPr 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186 из них - дети.</a:t>
            </a:r>
            <a:endParaRPr lang="ru-RU" sz="4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Documents and Settings\Администратор\Рабочий стол\документы август\беслан\фото\ьбб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9895622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Documents and Settings\Администратор\Рабочий стол\документы август\беслан\фото\бдьбдтб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82615" y="0"/>
            <a:ext cx="10026616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Администратор\Рабочий стол\документы август\беслан\фото\дбл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9397" y="0"/>
            <a:ext cx="9473397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Администратор\Рабочий стол\документы август\беслан\фото\бтбтб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14345" y="0"/>
            <a:ext cx="9358346" cy="7020468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Documents and Settings\Администратор\Рабочий стол\документы август\беслан\фото\лш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4412" y="0"/>
            <a:ext cx="10266052" cy="7072338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Администратор\Рабочий стол\документы август\беслан\фото\ьтьбть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94959" y="0"/>
            <a:ext cx="10638960" cy="7072338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7" name="Picture 3" descr="C:\Documents and Settings\Администратор\Рабочий стол\документы август\беслан\фото\ю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0405" y="0"/>
            <a:ext cx="9454405" cy="7072338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Documents and Settings\Администратор\Рабочий стол\документы август\беслан\фото\ьтл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92927" y="0"/>
            <a:ext cx="9236927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Documents and Settings\Администратор\Рабочий стол\документы август\беслан\фото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0"/>
            <a:ext cx="9715536" cy="7286652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C:\Documents and Settings\Администратор\Рабочий стол\документы август\беслан\фото\жЛ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3" y="0"/>
            <a:ext cx="9429784" cy="6844511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Documents and Settings\Администратор\Рабочий стол\документы август\беслан\фото\Рисунок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42287" y="0"/>
            <a:ext cx="9886288" cy="7429528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C:\Documents and Settings\Администратор\Рабочий стол\документы август\беслан\фото\юьбю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792" y="0"/>
            <a:ext cx="11070825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Администратор\Рабочий стол\документы август\беслан\фото\ьи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12578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Администратор\Рабочий стол\документы август\беслан\фото\бббб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9525"/>
            <a:ext cx="6213475" cy="6848475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Администратор\Рабочий стол\документы август\беслан\фото\Рисунок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644130" cy="7623073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357126" y="1928802"/>
            <a:ext cx="8786874" cy="33855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7780" cmpd="sng">
                  <a:solidFill>
                    <a:schemeClr val="bg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Минута молчания…</a:t>
            </a:r>
          </a:p>
          <a:p>
            <a:pPr algn="ctr"/>
            <a:endParaRPr lang="ru-RU" sz="5400" b="1" dirty="0">
              <a:ln w="17780" cmpd="sng">
                <a:solidFill>
                  <a:schemeClr val="bg2">
                    <a:lumMod val="5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Администратор\Рабочий стол\документы август\беслан\фото\ас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-214800"/>
            <a:ext cx="9858444" cy="7409764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Documents and Settings\Администратор\Рабочий стол\документы август\беслан\фото\б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85850" y="0"/>
            <a:ext cx="10323176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ocuments and Settings\Администратор\Рабочий стол\документы август\беслан\фото\бб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49211" y="0"/>
            <a:ext cx="9793212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Администратор\Рабочий стол\документы август\беслан\фото\ж.бд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6687" y="0"/>
            <a:ext cx="9320687" cy="7072338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Documents and Settings\Администратор\Рабочий стол\документы август\беслан\фото\жщозщшо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94664" y="0"/>
            <a:ext cx="10133903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C:\Documents and Settings\Администратор\Рабочий стол\документы август\беслан\фото\юь.юью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00362" y="0"/>
            <a:ext cx="12260512" cy="7358090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C:\Documents and Settings\Администратор\Рабочий стол\документы август\беслан\фото\Рисунок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17813" y="0"/>
            <a:ext cx="10161813" cy="7643842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Documents and Settings\Администратор\Рабочий стол\документы август\беслан\фото\уы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357354" y="0"/>
            <a:ext cx="10737988" cy="7143776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Documents and Settings\Администратор\Рабочий стол\документы август\беслан\фото\шг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4412" y="0"/>
            <a:ext cx="10817210" cy="7215214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8729634" cy="3797304"/>
          </a:xfrm>
          <a:effectLst>
            <a:outerShdw blurRad="50800" dist="50800" dir="5400000" algn="ctr" rotWithShape="0">
              <a:schemeClr val="bg1"/>
            </a:outerShdw>
          </a:effectLst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Мы одна страна. 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Один народ. 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Нам остается только помнить и жить, делая все, чтобы подобное не повторилось.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</a:br>
            <a:r>
              <a:rPr lang="ru-RU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b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ru-RU" b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5842" name="Picture 2" descr="C:\Documents and Settings\Администратор\Рабочий стол\документы август\беслан\фото\э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3500438"/>
            <a:ext cx="4476750" cy="3114675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Documents and Settings\Администратор\Рабочий стол\документы август\беслан\фото\Рисунок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644130" cy="7623073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357126" y="1214422"/>
            <a:ext cx="8786874" cy="33855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7780" cmpd="sng">
                  <a:solidFill>
                    <a:schemeClr val="bg2">
                      <a:lumMod val="5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ahoma" pitchFamily="34" charset="0"/>
                <a:cs typeface="Tahoma" pitchFamily="34" charset="0"/>
              </a:rPr>
              <a:t>«Беслан забыть нельзя…»</a:t>
            </a:r>
          </a:p>
          <a:p>
            <a:pPr algn="ctr"/>
            <a:endParaRPr lang="ru-RU" sz="5400" b="1" dirty="0">
              <a:ln w="17780" cmpd="sng">
                <a:solidFill>
                  <a:schemeClr val="bg2">
                    <a:lumMod val="5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113</TotalTime>
  <Words>673</Words>
  <PresentationFormat>Экран (4:3)</PresentationFormat>
  <Paragraphs>91</Paragraphs>
  <Slides>50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Апекс</vt:lpstr>
      <vt:lpstr>Слайд 1</vt:lpstr>
      <vt:lpstr>  Террор – физическое насилие, вплоть до физического уничтожения.  Перевод с латинского-  «страх», «ужас». </vt:lpstr>
      <vt:lpstr>Слайд 3</vt:lpstr>
      <vt:lpstr>Слайд 4</vt:lpstr>
      <vt:lpstr>Слайд 5</vt:lpstr>
      <vt:lpstr>Слайд 6</vt:lpstr>
      <vt:lpstr>Слайд 7</vt:lpstr>
      <vt:lpstr>4 сентября</vt:lpstr>
      <vt:lpstr>Слайд 9</vt:lpstr>
      <vt:lpstr>Слайд 10</vt:lpstr>
      <vt:lpstr>Слайд 11</vt:lpstr>
      <vt:lpstr>23 октября-Норд-Ост</vt:lpstr>
      <vt:lpstr>5 июня 2003 г.</vt:lpstr>
      <vt:lpstr>2004 г.  </vt:lpstr>
      <vt:lpstr>24 августа </vt:lpstr>
      <vt:lpstr>Слайд 16</vt:lpstr>
      <vt:lpstr>24 января 2011 г.</vt:lpstr>
      <vt:lpstr>1 – 3 сентября 2004 г.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Мы одна страна.  Один народ.  Нам остается только помнить и жить, делая все, чтобы подобное не повторилось.  </vt:lpstr>
      <vt:lpstr>Слайд 50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XP GAME 2008</cp:lastModifiedBy>
  <cp:revision>29</cp:revision>
  <dcterms:modified xsi:type="dcterms:W3CDTF">2016-08-31T07:04:31Z</dcterms:modified>
</cp:coreProperties>
</file>