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1" r:id="rId2"/>
  </p:sldMasterIdLst>
  <p:sldIdLst>
    <p:sldId id="256" r:id="rId3"/>
    <p:sldId id="257" r:id="rId4"/>
    <p:sldId id="258" r:id="rId5"/>
    <p:sldId id="261" r:id="rId6"/>
    <p:sldId id="278" r:id="rId7"/>
    <p:sldId id="292" r:id="rId8"/>
    <p:sldId id="274" r:id="rId9"/>
    <p:sldId id="291" r:id="rId10"/>
    <p:sldId id="293" r:id="rId11"/>
    <p:sldId id="294" r:id="rId12"/>
    <p:sldId id="295" r:id="rId13"/>
    <p:sldId id="296" r:id="rId14"/>
    <p:sldId id="300" r:id="rId15"/>
    <p:sldId id="260" r:id="rId16"/>
    <p:sldId id="275" r:id="rId17"/>
    <p:sldId id="271" r:id="rId18"/>
    <p:sldId id="267" r:id="rId19"/>
    <p:sldId id="279" r:id="rId20"/>
    <p:sldId id="283" r:id="rId21"/>
    <p:sldId id="287" r:id="rId22"/>
    <p:sldId id="288" r:id="rId23"/>
    <p:sldId id="289" r:id="rId24"/>
    <p:sldId id="290" r:id="rId25"/>
    <p:sldId id="301" r:id="rId26"/>
    <p:sldId id="268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3" d="100"/>
          <a:sy n="33" d="100"/>
        </p:scale>
        <p:origin x="78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999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3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63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4327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278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182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112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1406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544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457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63567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5026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322177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1586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316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7371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31057DD-014C-45D1-9088-0F4CF978E523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9949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47C412-631D-4500-8F63-92137218F5A4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05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B8975B74-35EA-4D28-B701-C7EECD2A938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5150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65091FA-540E-4DA5-AFCA-6A40616D6B06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6233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EF4C5D4-C238-4C04-8F1C-54F403E1745D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50953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B92453-7D94-47F0-8A75-3C45A7DCDE1C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2630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FACF2-8959-4B1F-95C3-5AE1F013C92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186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442FA-C73D-42A8-90C5-EDF7EF61A990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16522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29FAE50-47C2-4A10-ABAC-5B71D663FADE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64970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E8B597-32D6-40D2-B9FA-2E57E14EB5D7}" type="slidenum">
              <a:rPr lang="ru-RU" alt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384443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E8B597-32D6-40D2-B9FA-2E57E14EB5D7}" type="slidenum">
              <a:rPr lang="ru-RU" alt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71618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E8B597-32D6-40D2-B9FA-2E57E14EB5D7}" type="slidenum">
              <a:rPr lang="ru-RU" alt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2113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E8B597-32D6-40D2-B9FA-2E57E14EB5D7}" type="slidenum">
              <a:rPr lang="ru-RU" alt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90957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2E8B597-32D6-40D2-B9FA-2E57E14EB5D7}" type="slidenum">
              <a:rPr lang="ru-RU" altLang="ru-RU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109254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0DEDBE-4BBD-4731-8772-D0AEA7C6590A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9153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F7B393-AAA2-4855-886C-53F28E058779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95959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09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E2F67A-6AD5-4C10-8A6E-9D22E22CFC2E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7389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0059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461F57-6603-4A0B-95B9-39ED083CEEB6}" type="datetimeFigureOut">
              <a:rPr lang="ru-RU" smtClean="0"/>
              <a:t>10.02.2017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E2BA458-A1CC-4C9C-846A-07F4782971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756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wmf"/><Relationship Id="rId2" Type="http://schemas.openxmlformats.org/officeDocument/2006/relationships/slideLayout" Target="../slideLayouts/slideLayout3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4967" y="395785"/>
            <a:ext cx="11136573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                      </a:t>
            </a:r>
            <a:r>
              <a:rPr lang="ru-RU" sz="3200" b="1" dirty="0" smtClean="0">
                <a:solidFill>
                  <a:srgbClr val="7030A0"/>
                </a:solidFill>
              </a:rPr>
              <a:t>Тема: Обыкновенные дроби</a:t>
            </a:r>
          </a:p>
          <a:p>
            <a:endParaRPr lang="ru-RU" sz="3200" b="1" dirty="0"/>
          </a:p>
          <a:p>
            <a:r>
              <a:rPr lang="ru-RU" sz="3200" b="1" dirty="0" smtClean="0">
                <a:solidFill>
                  <a:srgbClr val="7030A0"/>
                </a:solidFill>
              </a:rPr>
              <a:t>Тип: </a:t>
            </a:r>
            <a:r>
              <a:rPr lang="ru-RU" sz="3200" b="1" dirty="0">
                <a:solidFill>
                  <a:srgbClr val="7030A0"/>
                </a:solidFill>
              </a:rPr>
              <a:t>у</a:t>
            </a:r>
            <a:r>
              <a:rPr lang="ru-RU" sz="3200" b="1" dirty="0" smtClean="0">
                <a:solidFill>
                  <a:srgbClr val="7030A0"/>
                </a:solidFill>
              </a:rPr>
              <a:t>рок обобщения и систематизации знаний.</a:t>
            </a:r>
          </a:p>
          <a:p>
            <a:r>
              <a:rPr lang="ru-RU" sz="3200" b="1" dirty="0" smtClean="0">
                <a:solidFill>
                  <a:srgbClr val="7030A0"/>
                </a:solidFill>
              </a:rPr>
              <a:t>Форма: урок путешествия.</a:t>
            </a:r>
          </a:p>
          <a:p>
            <a:r>
              <a:rPr lang="ru-RU" sz="3200" b="1" dirty="0">
                <a:solidFill>
                  <a:srgbClr val="7030A0"/>
                </a:solidFill>
              </a:rPr>
              <a:t>Оборудование: </a:t>
            </a:r>
            <a:r>
              <a:rPr lang="ru-RU" sz="3200" dirty="0">
                <a:solidFill>
                  <a:srgbClr val="7030A0"/>
                </a:solidFill>
              </a:rPr>
              <a:t>учебник, сигнальные карточки</a:t>
            </a:r>
            <a:r>
              <a:rPr lang="ru-RU" sz="3200" dirty="0" smtClean="0">
                <a:solidFill>
                  <a:srgbClr val="7030A0"/>
                </a:solidFill>
              </a:rPr>
              <a:t>,</a:t>
            </a:r>
          </a:p>
          <a:p>
            <a:r>
              <a:rPr lang="ru-RU" sz="3200" dirty="0">
                <a:solidFill>
                  <a:srgbClr val="7030A0"/>
                </a:solidFill>
              </a:rPr>
              <a:t> </a:t>
            </a:r>
            <a:r>
              <a:rPr lang="ru-RU" sz="3200" dirty="0" smtClean="0">
                <a:solidFill>
                  <a:srgbClr val="7030A0"/>
                </a:solidFill>
              </a:rPr>
              <a:t>                             </a:t>
            </a:r>
            <a:r>
              <a:rPr lang="ru-RU" sz="3200" dirty="0">
                <a:solidFill>
                  <a:srgbClr val="7030A0"/>
                </a:solidFill>
              </a:rPr>
              <a:t>путевые </a:t>
            </a:r>
            <a:r>
              <a:rPr lang="ru-RU" sz="3200" dirty="0" smtClean="0">
                <a:solidFill>
                  <a:srgbClr val="7030A0"/>
                </a:solidFill>
              </a:rPr>
              <a:t>листы.</a:t>
            </a:r>
            <a:r>
              <a:rPr lang="ru-RU" sz="3200" b="1" dirty="0" smtClean="0">
                <a:solidFill>
                  <a:srgbClr val="7030A0"/>
                </a:solidFill>
              </a:rPr>
              <a:t> </a:t>
            </a:r>
            <a:endParaRPr lang="ru-RU" sz="3200" dirty="0">
              <a:solidFill>
                <a:srgbClr val="7030A0"/>
              </a:solidFill>
            </a:endParaRPr>
          </a:p>
          <a:p>
            <a:endParaRPr lang="ru-RU" sz="3200" b="1" dirty="0" smtClean="0">
              <a:solidFill>
                <a:srgbClr val="7030A0"/>
              </a:solidFill>
            </a:endParaRPr>
          </a:p>
          <a:p>
            <a:endParaRPr lang="ru-RU" sz="3200" b="1" dirty="0">
              <a:solidFill>
                <a:srgbClr val="7030A0"/>
              </a:solidFill>
            </a:endParaRPr>
          </a:p>
          <a:p>
            <a:pPr algn="r"/>
            <a:r>
              <a:rPr lang="ru-RU" sz="3200" b="1" i="1" dirty="0">
                <a:solidFill>
                  <a:srgbClr val="0070C0"/>
                </a:solidFill>
              </a:rPr>
              <a:t>Без знания дробей никто не может</a:t>
            </a:r>
            <a:endParaRPr lang="ru-RU" sz="3200" dirty="0">
              <a:solidFill>
                <a:srgbClr val="0070C0"/>
              </a:solidFill>
            </a:endParaRPr>
          </a:p>
          <a:p>
            <a:pPr algn="r"/>
            <a:r>
              <a:rPr lang="ru-RU" sz="3200" b="1" i="1" dirty="0">
                <a:solidFill>
                  <a:srgbClr val="0070C0"/>
                </a:solidFill>
              </a:rPr>
              <a:t>признаваться знающим математику!</a:t>
            </a:r>
            <a:endParaRPr lang="ru-RU" sz="3200" dirty="0">
              <a:solidFill>
                <a:srgbClr val="0070C0"/>
              </a:solidFill>
            </a:endParaRPr>
          </a:p>
          <a:p>
            <a:pPr algn="r"/>
            <a:r>
              <a:rPr lang="ru-RU" sz="3200" b="1" i="1" dirty="0">
                <a:solidFill>
                  <a:srgbClr val="0070C0"/>
                </a:solidFill>
              </a:rPr>
              <a:t>Цицерон.</a:t>
            </a:r>
            <a:endParaRPr lang="ru-RU" sz="3200" dirty="0">
              <a:solidFill>
                <a:srgbClr val="0070C0"/>
              </a:solidFill>
            </a:endParaRPr>
          </a:p>
          <a:p>
            <a:r>
              <a:rPr lang="ru-RU" sz="3200" b="1" i="1" dirty="0">
                <a:solidFill>
                  <a:srgbClr val="7030A0"/>
                </a:solidFill>
              </a:rPr>
              <a:t> </a:t>
            </a:r>
            <a:endParaRPr lang="ru-RU" sz="3200" dirty="0">
              <a:solidFill>
                <a:srgbClr val="7030A0"/>
              </a:solidFill>
            </a:endParaRPr>
          </a:p>
          <a:p>
            <a:pPr algn="r"/>
            <a:endParaRPr lang="ru-RU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82589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3331" y="474345"/>
            <a:ext cx="10426890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7030A0"/>
                </a:solidFill>
              </a:rPr>
              <a:t>                                                     </a:t>
            </a:r>
            <a:endParaRPr lang="ru-RU" sz="2400" dirty="0">
              <a:solidFill>
                <a:srgbClr val="7030A0"/>
              </a:solidFill>
            </a:endParaRPr>
          </a:p>
          <a:p>
            <a:r>
              <a:rPr lang="ru-RU" sz="2400" dirty="0" smtClean="0">
                <a:solidFill>
                  <a:srgbClr val="7030A0"/>
                </a:solidFill>
              </a:rPr>
              <a:t>                                              </a:t>
            </a:r>
            <a:r>
              <a:rPr lang="ru-RU" sz="2400" b="1" i="1" dirty="0" smtClean="0">
                <a:solidFill>
                  <a:srgbClr val="7030A0"/>
                </a:solidFill>
              </a:rPr>
              <a:t>Цели урока: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Образовательные: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•	обобщить и систематизировать изученный материал по данной теме;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•	сформировать навыки работы с обыкновенными дробями;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•	подготовить учащихся к контрольной работе;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•	познакомить учащихся с историческим материалом по изучаемой</a:t>
            </a:r>
          </a:p>
          <a:p>
            <a:r>
              <a:rPr lang="ru-RU" sz="2000" b="1" i="1" dirty="0">
                <a:solidFill>
                  <a:srgbClr val="7030A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            теме.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Развивающие: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•	развивать познавательный интерес, творческие способности,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•	 выработать самооценку в выборе пути, критерии оценки своей</a:t>
            </a:r>
          </a:p>
          <a:p>
            <a:r>
              <a:rPr lang="ru-RU" sz="2000" b="1" i="1" dirty="0">
                <a:solidFill>
                  <a:srgbClr val="7030A0"/>
                </a:solidFill>
              </a:rPr>
              <a:t> </a:t>
            </a:r>
            <a:r>
              <a:rPr lang="ru-RU" sz="2000" b="1" i="1" dirty="0" smtClean="0">
                <a:solidFill>
                  <a:srgbClr val="7030A0"/>
                </a:solidFill>
              </a:rPr>
              <a:t>             работы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•	формировать положительный мотив учения.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 Воспитательные: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•	воспитывать стремление достигать поставленную цель; 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•	чувство ответственности, уверенности в себе, умение работать</a:t>
            </a:r>
          </a:p>
          <a:p>
            <a:r>
              <a:rPr lang="ru-RU" sz="2000" b="1" i="1" dirty="0" smtClean="0">
                <a:solidFill>
                  <a:srgbClr val="7030A0"/>
                </a:solidFill>
              </a:rPr>
              <a:t>              в коллективе.</a:t>
            </a:r>
            <a:endParaRPr lang="ru-RU" sz="2000" b="1" i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024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5593" y="764275"/>
            <a:ext cx="999016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Чтобы спорилось нужное дело,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Чтобы в жизни не знать неудач, 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В путешествие отправимся смело,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В мир примеров и разных задач.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А девизом нашего урока буду такие слова: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Думать - коллективно!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Решать - оперативно!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Отвечать - доказательно!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Бороться - старательно!</a:t>
            </a:r>
          </a:p>
          <a:p>
            <a:pPr algn="ctr"/>
            <a:r>
              <a:rPr lang="ru-RU" sz="2800" dirty="0" smtClean="0">
                <a:solidFill>
                  <a:srgbClr val="7030A0"/>
                </a:solidFill>
              </a:rPr>
              <a:t>И открытия нас ждут обязательно!</a:t>
            </a:r>
            <a:endParaRPr lang="ru-RU" sz="2800" dirty="0">
              <a:solidFill>
                <a:srgbClr val="7030A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4209" y="5050925"/>
            <a:ext cx="3292990" cy="1701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3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96086" y="1885071"/>
            <a:ext cx="8778241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solidFill>
                  <a:srgbClr val="7030A0"/>
                </a:solidFill>
              </a:rPr>
              <a:t>Станция</a:t>
            </a:r>
          </a:p>
          <a:p>
            <a:r>
              <a:rPr lang="ru-RU" sz="6000" dirty="0" smtClean="0">
                <a:solidFill>
                  <a:srgbClr val="7030A0"/>
                </a:solidFill>
              </a:rPr>
              <a:t>    «Вычислительная»</a:t>
            </a:r>
            <a:r>
              <a:rPr lang="ru-RU" sz="6000" dirty="0" smtClean="0"/>
              <a:t> </a:t>
            </a:r>
            <a:endParaRPr lang="ru-RU" sz="60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135" y="4099601"/>
            <a:ext cx="4529797" cy="234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820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4"/>
          <p:cNvSpPr txBox="1">
            <a:spLocks noChangeArrowheads="1"/>
          </p:cNvSpPr>
          <p:nvPr/>
        </p:nvSpPr>
        <p:spPr bwMode="auto">
          <a:xfrm>
            <a:off x="2133600" y="838201"/>
            <a:ext cx="4495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ru-RU" altLang="ru-RU" sz="3600" dirty="0" smtClean="0">
                <a:solidFill>
                  <a:srgbClr val="7030A0"/>
                </a:solidFill>
              </a:rPr>
              <a:t>Волшебная цепочка</a:t>
            </a:r>
            <a:endParaRPr lang="ru-RU" altLang="ru-RU" sz="3600" dirty="0">
              <a:solidFill>
                <a:srgbClr val="7030A0"/>
              </a:solidFill>
            </a:endParaRPr>
          </a:p>
        </p:txBody>
      </p:sp>
      <p:sp>
        <p:nvSpPr>
          <p:cNvPr id="3080" name="Rectangle 5"/>
          <p:cNvSpPr>
            <a:spLocks noChangeArrowheads="1"/>
          </p:cNvSpPr>
          <p:nvPr/>
        </p:nvSpPr>
        <p:spPr bwMode="auto">
          <a:xfrm>
            <a:off x="2438400" y="1981200"/>
            <a:ext cx="1219200" cy="914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081" name="Line 6"/>
          <p:cNvSpPr>
            <a:spLocks noChangeShapeType="1"/>
          </p:cNvSpPr>
          <p:nvPr/>
        </p:nvSpPr>
        <p:spPr bwMode="auto">
          <a:xfrm>
            <a:off x="3886200" y="25146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082" name="Oval 7"/>
          <p:cNvSpPr>
            <a:spLocks noChangeArrowheads="1"/>
          </p:cNvSpPr>
          <p:nvPr/>
        </p:nvSpPr>
        <p:spPr bwMode="auto">
          <a:xfrm>
            <a:off x="5029200" y="2057400"/>
            <a:ext cx="990600" cy="9144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083" name="Oval 8"/>
          <p:cNvSpPr>
            <a:spLocks noChangeArrowheads="1"/>
          </p:cNvSpPr>
          <p:nvPr/>
        </p:nvSpPr>
        <p:spPr bwMode="auto">
          <a:xfrm>
            <a:off x="7391400" y="2057400"/>
            <a:ext cx="990600" cy="914400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084" name="Oval 9"/>
          <p:cNvSpPr>
            <a:spLocks noChangeArrowheads="1"/>
          </p:cNvSpPr>
          <p:nvPr/>
        </p:nvSpPr>
        <p:spPr bwMode="auto">
          <a:xfrm>
            <a:off x="3810000" y="4038600"/>
            <a:ext cx="990600" cy="914400"/>
          </a:xfrm>
          <a:prstGeom prst="ellipse">
            <a:avLst/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sp>
        <p:nvSpPr>
          <p:cNvPr id="3085" name="Line 10"/>
          <p:cNvSpPr>
            <a:spLocks noChangeShapeType="1"/>
          </p:cNvSpPr>
          <p:nvPr/>
        </p:nvSpPr>
        <p:spPr bwMode="auto">
          <a:xfrm>
            <a:off x="8610600" y="25146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086" name="Line 11"/>
          <p:cNvSpPr>
            <a:spLocks noChangeShapeType="1"/>
          </p:cNvSpPr>
          <p:nvPr/>
        </p:nvSpPr>
        <p:spPr bwMode="auto">
          <a:xfrm>
            <a:off x="4953000" y="44958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087" name="Line 13"/>
          <p:cNvSpPr>
            <a:spLocks noChangeShapeType="1"/>
          </p:cNvSpPr>
          <p:nvPr/>
        </p:nvSpPr>
        <p:spPr bwMode="auto">
          <a:xfrm>
            <a:off x="2667000" y="45720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088" name="Line 14"/>
          <p:cNvSpPr>
            <a:spLocks noChangeShapeType="1"/>
          </p:cNvSpPr>
          <p:nvPr/>
        </p:nvSpPr>
        <p:spPr bwMode="auto">
          <a:xfrm>
            <a:off x="6172200" y="2514600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3089" name="Rectangle 15"/>
          <p:cNvSpPr>
            <a:spLocks noChangeArrowheads="1"/>
          </p:cNvSpPr>
          <p:nvPr/>
        </p:nvSpPr>
        <p:spPr bwMode="auto">
          <a:xfrm>
            <a:off x="6096000" y="4038600"/>
            <a:ext cx="990600" cy="9144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>
              <a:solidFill>
                <a:prstClr val="black"/>
              </a:solidFill>
            </a:endParaRPr>
          </a:p>
        </p:txBody>
      </p:sp>
      <p:graphicFrame>
        <p:nvGraphicFramePr>
          <p:cNvPr id="3074" name="Object 16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924175" y="1981200"/>
          <a:ext cx="354013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4" name="Формула" r:id="rId3" imgW="152280" imgH="393480" progId="Equation.3">
                  <p:embed/>
                </p:oleObj>
              </mc:Choice>
              <mc:Fallback>
                <p:oleObj name="Формула" r:id="rId3" imgW="15228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175" y="1981200"/>
                        <a:ext cx="354013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8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3970338" y="1676400"/>
          <a:ext cx="576262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5" name="Формула" r:id="rId5" imgW="266400" imgH="393480" progId="Equation.3">
                  <p:embed/>
                </p:oleObj>
              </mc:Choice>
              <mc:Fallback>
                <p:oleObj name="Формула" r:id="rId5" imgW="2664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0338" y="1676400"/>
                        <a:ext cx="576262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6" name="Object 21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324600" y="1676400"/>
          <a:ext cx="493713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" name="Формула" r:id="rId7" imgW="228600" imgH="393480" progId="Equation.3">
                  <p:embed/>
                </p:oleObj>
              </mc:Choice>
              <mc:Fallback>
                <p:oleObj name="Формула" r:id="rId7" imgW="2286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1676400"/>
                        <a:ext cx="493713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24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8686800" y="1676400"/>
          <a:ext cx="560388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7" name="Формула" r:id="rId9" imgW="253800" imgH="393480" progId="Equation.3">
                  <p:embed/>
                </p:oleObj>
              </mc:Choice>
              <mc:Fallback>
                <p:oleObj name="Формула" r:id="rId9" imgW="25380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86800" y="1676400"/>
                        <a:ext cx="560388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8" name="Object 27"/>
          <p:cNvGraphicFramePr>
            <a:graphicFrameLocks noChangeAspect="1"/>
          </p:cNvGraphicFramePr>
          <p:nvPr/>
        </p:nvGraphicFramePr>
        <p:xfrm>
          <a:off x="5145088" y="3581400"/>
          <a:ext cx="48260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8" name="Формула" r:id="rId11" imgW="203040" imgH="393480" progId="Equation.3">
                  <p:embed/>
                </p:oleObj>
              </mc:Choice>
              <mc:Fallback>
                <p:oleObj name="Формула" r:id="rId11" imgW="20304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5088" y="3581400"/>
                        <a:ext cx="482600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5675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ru-RU" dirty="0" smtClean="0"/>
              <a:t>Ответ: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229544" y="1643003"/>
            <a:ext cx="2009117" cy="1850823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6096000" y="1593685"/>
            <a:ext cx="1996941" cy="1850822"/>
          </a:xfrm>
          <a:prstGeom prst="rect">
            <a:avLst/>
          </a:prstGeom>
        </p:spPr>
      </p:pic>
      <p:pic>
        <p:nvPicPr>
          <p:cNvPr id="9" name="Объект 8"/>
          <p:cNvPicPr>
            <a:picLocks noGrp="1" noChangeAspect="1"/>
          </p:cNvPicPr>
          <p:nvPr>
            <p:ph sz="quarter" idx="3"/>
          </p:nvPr>
        </p:nvPicPr>
        <p:blipFill>
          <a:blip r:embed="rId4"/>
          <a:stretch>
            <a:fillRect/>
          </a:stretch>
        </p:blipFill>
        <p:spPr>
          <a:xfrm>
            <a:off x="3511616" y="4118662"/>
            <a:ext cx="2100510" cy="1935015"/>
          </a:xfrm>
          <a:prstGeom prst="rect">
            <a:avLst/>
          </a:prstGeo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9055776" y="4118662"/>
            <a:ext cx="1930671" cy="1778557"/>
          </a:xfrm>
          <a:prstGeom prst="rect">
            <a:avLst/>
          </a:prstGeom>
        </p:spPr>
      </p:pic>
      <p:cxnSp>
        <p:nvCxnSpPr>
          <p:cNvPr id="12" name="Прямая со стрелкой 11"/>
          <p:cNvCxnSpPr/>
          <p:nvPr/>
        </p:nvCxnSpPr>
        <p:spPr>
          <a:xfrm flipV="1">
            <a:off x="3343701" y="2519096"/>
            <a:ext cx="2593075" cy="493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5404513" y="3444507"/>
            <a:ext cx="1037230" cy="895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5745707" y="5086169"/>
            <a:ext cx="3098042" cy="99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624085" y="2279176"/>
            <a:ext cx="1303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1  1/4</a:t>
            </a:r>
            <a:endParaRPr lang="ru-RU" sz="3200" dirty="0">
              <a:solidFill>
                <a:srgbClr val="FFFF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81564" y="2194450"/>
            <a:ext cx="468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>
                <a:solidFill>
                  <a:srgbClr val="FFFF00"/>
                </a:solidFill>
              </a:rPr>
              <a:t>1</a:t>
            </a:r>
            <a:endParaRPr lang="ru-RU" sz="4000" dirty="0">
              <a:solidFill>
                <a:srgbClr val="FFFF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112068" y="4684774"/>
            <a:ext cx="899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FFC000"/>
                </a:solidFill>
              </a:rPr>
              <a:t>1/3</a:t>
            </a:r>
            <a:endParaRPr lang="ru-RU" sz="3600" dirty="0">
              <a:solidFill>
                <a:srgbClr val="FFC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532836" y="4623219"/>
            <a:ext cx="9765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 smtClean="0"/>
              <a:t>1/2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312705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36916" y="159657"/>
            <a:ext cx="98261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На 3 балла: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У Ослика был День рождения. Ослик пригласил 6 гостей. Вовремя пришли только 2/3  от числа приглашённых. Сколько гостей опоздало на День рождения к Ослику?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465947" y="1924201"/>
            <a:ext cx="9826169" cy="19535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На 4 балла:</a:t>
            </a:r>
          </a:p>
          <a:p>
            <a:r>
              <a:rPr lang="ru-RU" sz="2400" b="1" dirty="0" err="1" smtClean="0">
                <a:solidFill>
                  <a:srgbClr val="002060"/>
                </a:solidFill>
              </a:rPr>
              <a:t>Лосяш</a:t>
            </a:r>
            <a:r>
              <a:rPr lang="ru-RU" sz="2400" b="1" dirty="0" smtClean="0">
                <a:solidFill>
                  <a:srgbClr val="002060"/>
                </a:solidFill>
              </a:rPr>
              <a:t>   открыл десятую планету под  названием Железяка.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На этой планете жило 2800 роботов. 1/140 часть роботов заржавели  и сломались. Сколько роботов ещё работают на планете?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509488" y="4072592"/>
            <a:ext cx="982617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</a:rPr>
              <a:t>На 5 баллов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Приходит пастух с 70 быками. Его спрашивают:                     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- Сколько приводишь ты из своего многочисленного стада?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 Пастух  отвечает:                       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- Я привожу две трети от трети скота. Сочти, сколько быков   в стаде?</a:t>
            </a:r>
          </a:p>
          <a:p>
            <a:pPr algn="r"/>
            <a:r>
              <a:rPr lang="ru-RU" sz="2400" dirty="0" smtClean="0"/>
              <a:t>        </a:t>
            </a:r>
            <a:r>
              <a:rPr lang="ru-RU" sz="2400" dirty="0" smtClean="0">
                <a:solidFill>
                  <a:srgbClr val="0070C0"/>
                </a:solidFill>
              </a:rPr>
              <a:t>Папирус </a:t>
            </a:r>
            <a:r>
              <a:rPr lang="ru-RU" sz="2400" dirty="0" err="1" smtClean="0">
                <a:solidFill>
                  <a:srgbClr val="0070C0"/>
                </a:solidFill>
              </a:rPr>
              <a:t>Ахмеса</a:t>
            </a:r>
            <a:r>
              <a:rPr lang="ru-RU" sz="2400" dirty="0" smtClean="0">
                <a:solidFill>
                  <a:srgbClr val="0070C0"/>
                </a:solidFill>
              </a:rPr>
              <a:t>  (Египет, около 2000 лет до н.э.).</a:t>
            </a:r>
          </a:p>
          <a:p>
            <a:r>
              <a:rPr lang="ru-RU" dirty="0" smtClean="0"/>
              <a:t>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411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65362" y="276705"/>
            <a:ext cx="6096000" cy="218521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chemeClr val="accent2"/>
                </a:solidFill>
              </a:rPr>
              <a:t>На 3 балла</a:t>
            </a:r>
          </a:p>
          <a:p>
            <a:r>
              <a:rPr lang="ru-RU" sz="2800" b="1" dirty="0" smtClean="0">
                <a:solidFill>
                  <a:srgbClr val="0070C0"/>
                </a:solidFill>
              </a:rPr>
              <a:t>Решение</a:t>
            </a:r>
            <a:r>
              <a:rPr lang="ru-RU" sz="2800" b="1" dirty="0">
                <a:solidFill>
                  <a:srgbClr val="0070C0"/>
                </a:solidFill>
              </a:rPr>
              <a:t>: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1)6:3*2=4(г.)-пришли вовремя.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2)6-4=2(г.)-опоздали.</a:t>
            </a:r>
          </a:p>
          <a:p>
            <a:r>
              <a:rPr lang="ru-RU" sz="2800" b="1" dirty="0">
                <a:solidFill>
                  <a:srgbClr val="0070C0"/>
                </a:solidFill>
              </a:rPr>
              <a:t>Ответ: 2г. </a:t>
            </a:r>
            <a:r>
              <a:rPr lang="ru-RU" dirty="0"/>
              <a:t>	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40911" y="2665625"/>
            <a:ext cx="6096000" cy="169277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</a:rPr>
              <a:t>На 4 балла</a:t>
            </a:r>
          </a:p>
          <a:p>
            <a:r>
              <a:rPr lang="ru-RU" sz="2000" b="1" dirty="0" smtClean="0">
                <a:solidFill>
                  <a:srgbClr val="C00000"/>
                </a:solidFill>
              </a:rPr>
              <a:t>Решение</a:t>
            </a:r>
            <a:r>
              <a:rPr lang="ru-RU" sz="2000" b="1" dirty="0">
                <a:solidFill>
                  <a:srgbClr val="C00000"/>
                </a:solidFill>
              </a:rPr>
              <a:t>: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1)1-1/140=139/140-часть роботов работают.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2)2800:140*139=2780-роботов работают.</a:t>
            </a:r>
          </a:p>
          <a:p>
            <a:r>
              <a:rPr lang="ru-RU" sz="2000" b="1" dirty="0">
                <a:solidFill>
                  <a:srgbClr val="C00000"/>
                </a:solidFill>
              </a:rPr>
              <a:t>Ответ:2780 роботов.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92911" y="4562102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На 5 баллов</a:t>
            </a:r>
          </a:p>
          <a:p>
            <a:r>
              <a:rPr lang="ru-RU" sz="2400" b="1" dirty="0" smtClean="0">
                <a:solidFill>
                  <a:srgbClr val="002060"/>
                </a:solidFill>
              </a:rPr>
              <a:t>Решение </a:t>
            </a:r>
            <a:endParaRPr lang="ru-RU" sz="2400" b="1" dirty="0">
              <a:solidFill>
                <a:srgbClr val="002060"/>
              </a:solidFill>
            </a:endParaRPr>
          </a:p>
          <a:p>
            <a:r>
              <a:rPr lang="ru-RU" sz="2400" b="1" dirty="0">
                <a:solidFill>
                  <a:srgbClr val="002060"/>
                </a:solidFill>
              </a:rPr>
              <a:t>1)70:2*3=105-быков-треть стада.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 2)105*3=315-быков в стаде.</a:t>
            </a:r>
          </a:p>
          <a:p>
            <a:r>
              <a:rPr lang="ru-RU" sz="2400" b="1" dirty="0">
                <a:solidFill>
                  <a:srgbClr val="002060"/>
                </a:solidFill>
              </a:rPr>
              <a:t>  Ответ: 315 быков в стаде.</a:t>
            </a:r>
          </a:p>
        </p:txBody>
      </p:sp>
    </p:spTree>
    <p:extLst>
      <p:ext uri="{BB962C8B-B14F-4D97-AF65-F5344CB8AC3E}">
        <p14:creationId xmlns:p14="http://schemas.microsoft.com/office/powerpoint/2010/main" val="2385706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37981" y="1501254"/>
            <a:ext cx="846161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solidFill>
                  <a:srgbClr val="7030A0"/>
                </a:solidFill>
              </a:rPr>
              <a:t>Станция</a:t>
            </a:r>
          </a:p>
          <a:p>
            <a:r>
              <a:rPr lang="ru-RU" sz="4400" dirty="0" smtClean="0">
                <a:solidFill>
                  <a:srgbClr val="7030A0"/>
                </a:solidFill>
              </a:rPr>
              <a:t> «Волшебные превращения»</a:t>
            </a:r>
            <a:endParaRPr lang="ru-RU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308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19315" y="240804"/>
            <a:ext cx="11611428" cy="661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</a:rPr>
              <a:t> ТЕСТ.  </a:t>
            </a:r>
            <a:r>
              <a:rPr lang="ru-RU" sz="3200" b="1" dirty="0" smtClean="0">
                <a:solidFill>
                  <a:srgbClr val="0070C0"/>
                </a:solidFill>
              </a:rPr>
              <a:t> </a:t>
            </a:r>
          </a:p>
          <a:p>
            <a:pPr algn="ctr"/>
            <a:endParaRPr lang="ru-RU" sz="3200" b="1" dirty="0" smtClean="0">
              <a:solidFill>
                <a:srgbClr val="0070C0"/>
              </a:solidFill>
            </a:endParaRPr>
          </a:p>
          <a:p>
            <a:r>
              <a:rPr lang="ru-RU" sz="2400" b="1" dirty="0" smtClean="0">
                <a:solidFill>
                  <a:srgbClr val="7030A0"/>
                </a:solidFill>
              </a:rPr>
              <a:t>1) Смешанное число 13  1/4  можно получить при деление на 4 натурального числа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а)    58;         б)    53;        в)   17.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2) Из 25 м ткани сшили 8 костюмов. Сколько метров ткани пошло на один костюм?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к)  8/25;       о) 1  3/4;       р) 3  1/8.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3) Записав, смешанное число   8  2/7  в виде неправильной дроби, получится: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л)  17/7 ;      е) 22/7 ;      а)  58/7 .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4)  В записи смешанного числа дробная часть должна быть: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в)   правильной дробью,   с)   неправильной дробью, 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и) любой дробью.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5) Сколько натуральных чисел заключено между числами 8  1/8 и 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                                                                                               18  7/8?</a:t>
            </a:r>
          </a:p>
          <a:p>
            <a:r>
              <a:rPr lang="ru-RU" sz="2400" b="1" dirty="0">
                <a:solidFill>
                  <a:srgbClr val="7030A0"/>
                </a:solidFill>
              </a:rPr>
              <a:t>е</a:t>
            </a:r>
            <a:r>
              <a:rPr lang="ru-RU" sz="2400" b="1" dirty="0" smtClean="0">
                <a:solidFill>
                  <a:srgbClr val="7030A0"/>
                </a:solidFill>
              </a:rPr>
              <a:t>)    10;             а)  9;              т) 12.</a:t>
            </a:r>
            <a:endParaRPr lang="ru-RU" sz="2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579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29654" y="677838"/>
            <a:ext cx="8915399" cy="472667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Ответ:</a:t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/>
              <a:t>1. </a:t>
            </a:r>
            <a:r>
              <a:rPr lang="ru-RU" b="1" dirty="0" smtClean="0">
                <a:solidFill>
                  <a:srgbClr val="FF0000"/>
                </a:solidFill>
              </a:rPr>
              <a:t>б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2. </a:t>
            </a:r>
            <a:r>
              <a:rPr lang="ru-RU" b="1" dirty="0" smtClean="0">
                <a:solidFill>
                  <a:srgbClr val="0070C0"/>
                </a:solidFill>
              </a:rPr>
              <a:t>к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3. </a:t>
            </a:r>
            <a:r>
              <a:rPr lang="ru-RU" b="1" dirty="0" smtClean="0">
                <a:solidFill>
                  <a:srgbClr val="FFC000"/>
                </a:solidFill>
              </a:rPr>
              <a:t>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4. </a:t>
            </a:r>
            <a:r>
              <a:rPr lang="ru-RU" b="1" dirty="0" smtClean="0">
                <a:solidFill>
                  <a:srgbClr val="00B050"/>
                </a:solidFill>
              </a:rPr>
              <a:t>в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               5. </a:t>
            </a:r>
            <a:r>
              <a:rPr lang="ru-RU" b="1" dirty="0" smtClean="0">
                <a:solidFill>
                  <a:srgbClr val="7030A0"/>
                </a:solidFill>
              </a:rPr>
              <a:t>п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9804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70245" y="368490"/>
            <a:ext cx="764624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dirty="0" smtClean="0">
                <a:solidFill>
                  <a:srgbClr val="7030A0"/>
                </a:solidFill>
              </a:rPr>
              <a:t>Станция </a:t>
            </a:r>
          </a:p>
          <a:p>
            <a:pPr algn="ctr"/>
            <a:r>
              <a:rPr lang="ru-RU" sz="6000" dirty="0" smtClean="0">
                <a:solidFill>
                  <a:srgbClr val="7030A0"/>
                </a:solidFill>
              </a:rPr>
              <a:t>«Спортивная»</a:t>
            </a:r>
          </a:p>
          <a:p>
            <a:pPr algn="ctr"/>
            <a:endParaRPr lang="ru-RU" sz="6000" dirty="0">
              <a:solidFill>
                <a:srgbClr val="7030A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3833" y="2136339"/>
            <a:ext cx="7820167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Потрудились - отдохнём,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Встанем, глубоко вздохнём.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Руки в стороны, вперёд,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Влево, вправо поворот.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Три наклона, прямо встать.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Руки вниз и вверх поднять.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Руки плавно опустили,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</a:rPr>
              <a:t>Всем улыбки подарили.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3692" y="154751"/>
            <a:ext cx="2439722" cy="164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87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Рисунок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2100" y="1194179"/>
            <a:ext cx="9656359" cy="5609230"/>
          </a:xfrm>
          <a:prstGeom prst="rect">
            <a:avLst/>
          </a:prstGeom>
        </p:spPr>
      </p:pic>
      <p:cxnSp>
        <p:nvCxnSpPr>
          <p:cNvPr id="151" name="Прямая со стрелкой 150"/>
          <p:cNvCxnSpPr/>
          <p:nvPr/>
        </p:nvCxnSpPr>
        <p:spPr>
          <a:xfrm>
            <a:off x="7915701" y="1194179"/>
            <a:ext cx="109183" cy="537721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TextBox 152"/>
          <p:cNvSpPr txBox="1"/>
          <p:nvPr/>
        </p:nvSpPr>
        <p:spPr>
          <a:xfrm>
            <a:off x="2279176" y="736979"/>
            <a:ext cx="3711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</a:rPr>
              <a:t>Командная работа</a:t>
            </a: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3070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74209" y="1214651"/>
            <a:ext cx="9225887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070C0"/>
                </a:solidFill>
              </a:rPr>
              <a:t>Станция «Историческая».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Стучат колёса поезда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«Вперёд, вперёд, вперёд!»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И дроби обыкновенные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Изучит наш народ.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Откуда появились, 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И кто придумал их?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Мы очень торопились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Узнать от сих до сих.</a:t>
            </a:r>
          </a:p>
          <a:p>
            <a:r>
              <a:rPr lang="ru-RU" sz="2800" dirty="0" smtClean="0">
                <a:solidFill>
                  <a:srgbClr val="002060"/>
                </a:solidFill>
              </a:rPr>
              <a:t>Выступление проводников вагонов: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7724" y="4370616"/>
            <a:ext cx="3554276" cy="248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2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5313" y="1027838"/>
            <a:ext cx="10189029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</a:rPr>
              <a:t>Кто первым придумал дроби? Об этом мы никогда не узнаем. Можно только догадываться, что таких гениев было несколько. Можно предположить, что потребность делить целое на части возникала ещё в первобытном обществе. Могло быть и так…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80169" y="254391"/>
            <a:ext cx="472757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7030A0"/>
                </a:solidFill>
              </a:rPr>
              <a:t>Как появились дроби 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64340" y="3274607"/>
            <a:ext cx="1018902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</a:rPr>
              <a:t>Самый древний человек пошёл на охоту и убил самого- самого древнего оленя. Пришёл домой и разделил свою добычу на четыре равные части: себе, жене, сыну и дочке. Конечно, эти древние люди и не догадывались, что, разделив целое число на части, они занимались таким трудным разделом математики, который впоследствии назовут «дроби»</a:t>
            </a:r>
            <a:endParaRPr lang="ru-RU" sz="28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098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49829" y="-667657"/>
            <a:ext cx="10377713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Дроби в Древнем Риме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У римлян основной единицей измерения массы, а также и денежной единицей служил «асс». Асс делился на 12 равных частей - унций. Из них складывали все дроби со знаменателем 12, то есть 1/12, 2/12, 3/12… Со временем унции стали применяться для измерения любых величин.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Так возникли римские двенадцатеричные дроби, то есть дроби, у которых знаменателем всегда было число 12. Вместо 1/12 римляне говорили «одна унция», 5/12 – «пять унций» и т.д. Три унции назывались четвертью, четыре унции – третью, шесть унций – половиной.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</a:rPr>
              <a:t>Дроби в Древнем Египте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На протяжении многих веков египтяне именовали дроби “ломаным числом”, а первая дробь с которой они познакомились была 1/2. За ней последовали 1/4, 1/8, 1/16, …, затем 1/3, 1/6, …, т.е. самые простые дроби называемые единичными или основными дробями. У них числитель всегда единица. 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Одним из первых известных упоминаний о египетских дробях является математический папирус </a:t>
            </a:r>
            <a:r>
              <a:rPr lang="ru-RU" dirty="0" err="1" smtClean="0">
                <a:solidFill>
                  <a:srgbClr val="7030A0"/>
                </a:solidFill>
              </a:rPr>
              <a:t>Ринда</a:t>
            </a:r>
            <a:r>
              <a:rPr lang="ru-RU" dirty="0" smtClean="0">
                <a:solidFill>
                  <a:srgbClr val="7030A0"/>
                </a:solidFill>
              </a:rPr>
              <a:t>. Египтяне ставили иероглиф    (ер, «[один] из» или ре, рот) над числом для обозначения единичной дроби в обычной записи, а в священных текстах использовали линию. К примеру:</a:t>
            </a:r>
          </a:p>
          <a:p>
            <a:r>
              <a:rPr lang="ru-RU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171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3767" y="777922"/>
            <a:ext cx="827054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Станция «Угадай-ка»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Станция «Угадай-ка»,  друзья!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Сюда вы прибыли не зря.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Головы вы поломайте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И задачку разгадайте.</a:t>
            </a:r>
          </a:p>
          <a:p>
            <a:r>
              <a:rPr lang="ru-RU" sz="4000" dirty="0" smtClean="0">
                <a:solidFill>
                  <a:srgbClr val="002060"/>
                </a:solidFill>
              </a:rPr>
              <a:t> </a:t>
            </a:r>
            <a:endParaRPr lang="ru-RU" sz="4000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5246"/>
          <a:stretch/>
        </p:blipFill>
        <p:spPr>
          <a:xfrm>
            <a:off x="3889612" y="4184197"/>
            <a:ext cx="3659152" cy="1984590"/>
          </a:xfrm>
          <a:prstGeom prst="rect">
            <a:avLst/>
          </a:prstGeom>
        </p:spPr>
      </p:pic>
      <p:sp>
        <p:nvSpPr>
          <p:cNvPr id="5" name="AutoShape 2" descr="https://im1-tub-kz.yandex.net/i?id=20cad36216bb1649f69b6c2d70e6ff82&amp;n=33&amp;h=215&amp;w=287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1577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263" y="0"/>
            <a:ext cx="7395949" cy="226552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517" y="2186551"/>
            <a:ext cx="7491483" cy="2074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1853"/>
            <a:ext cx="5676331" cy="277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394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909426" y="225082"/>
            <a:ext cx="15884033" cy="842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426" y="646140"/>
            <a:ext cx="9280836" cy="5684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1356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610436" y="1183522"/>
            <a:ext cx="854349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dirty="0">
                <a:solidFill>
                  <a:schemeClr val="accent2"/>
                </a:solidFill>
              </a:rPr>
              <a:t>Ответы</a:t>
            </a:r>
            <a:r>
              <a:rPr lang="ru-RU" sz="5400" b="1" dirty="0" smtClean="0">
                <a:solidFill>
                  <a:schemeClr val="accent2"/>
                </a:solidFill>
              </a:rPr>
              <a:t>:</a:t>
            </a:r>
          </a:p>
          <a:p>
            <a:endParaRPr lang="ru-RU" dirty="0" smtClean="0"/>
          </a:p>
          <a:p>
            <a:r>
              <a:rPr lang="ru-RU" sz="6600" b="1" dirty="0" smtClean="0">
                <a:solidFill>
                  <a:srgbClr val="00B050"/>
                </a:solidFill>
              </a:rPr>
              <a:t>1/2;</a:t>
            </a:r>
            <a:r>
              <a:rPr lang="ru-RU" sz="6600" b="1" dirty="0" smtClean="0"/>
              <a:t> </a:t>
            </a:r>
            <a:r>
              <a:rPr lang="ru-RU" sz="6600" b="1" dirty="0" smtClean="0">
                <a:solidFill>
                  <a:srgbClr val="FF0000"/>
                </a:solidFill>
              </a:rPr>
              <a:t>1/4;</a:t>
            </a:r>
          </a:p>
          <a:p>
            <a:r>
              <a:rPr lang="ru-RU" sz="6600" b="1" dirty="0" smtClean="0">
                <a:solidFill>
                  <a:srgbClr val="0070C0"/>
                </a:solidFill>
              </a:rPr>
              <a:t>1 1/2;  </a:t>
            </a:r>
            <a:r>
              <a:rPr lang="ru-RU" sz="6600" b="1" dirty="0" smtClean="0">
                <a:solidFill>
                  <a:srgbClr val="C00000"/>
                </a:solidFill>
              </a:rPr>
              <a:t>2 1/2; </a:t>
            </a:r>
          </a:p>
          <a:p>
            <a:r>
              <a:rPr lang="ru-RU" sz="6600" b="1" dirty="0" smtClean="0">
                <a:solidFill>
                  <a:srgbClr val="00B0F0"/>
                </a:solidFill>
              </a:rPr>
              <a:t>4</a:t>
            </a:r>
            <a:r>
              <a:rPr lang="ru-RU" sz="6600" b="1" dirty="0">
                <a:solidFill>
                  <a:srgbClr val="00B0F0"/>
                </a:solidFill>
              </a:rPr>
              <a:t>; </a:t>
            </a:r>
            <a:r>
              <a:rPr lang="ru-RU" sz="6600" b="1" dirty="0" smtClean="0">
                <a:solidFill>
                  <a:srgbClr val="FFC000"/>
                </a:solidFill>
              </a:rPr>
              <a:t>3 1/2; </a:t>
            </a:r>
          </a:p>
          <a:p>
            <a:r>
              <a:rPr lang="ru-RU" sz="6600" b="1" dirty="0" smtClean="0">
                <a:solidFill>
                  <a:schemeClr val="accent1"/>
                </a:solidFill>
              </a:rPr>
              <a:t>4 1/2; </a:t>
            </a:r>
            <a:r>
              <a:rPr lang="ru-RU" sz="6600" b="1" dirty="0" smtClean="0">
                <a:solidFill>
                  <a:srgbClr val="002060"/>
                </a:solidFill>
              </a:rPr>
              <a:t>7 1/2.</a:t>
            </a:r>
            <a:endParaRPr lang="ru-RU" sz="66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3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953" y="0"/>
            <a:ext cx="11791667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</a:rPr>
              <a:t>          Упражнение «Микрофон»</a:t>
            </a:r>
          </a:p>
          <a:p>
            <a:endParaRPr lang="ru-RU" sz="4800" b="1" dirty="0" smtClean="0">
              <a:solidFill>
                <a:srgbClr val="002060"/>
              </a:solidFill>
            </a:endParaRPr>
          </a:p>
          <a:p>
            <a:r>
              <a:rPr lang="ru-RU" sz="5400" b="1" dirty="0" smtClean="0">
                <a:solidFill>
                  <a:srgbClr val="C00000"/>
                </a:solidFill>
              </a:rPr>
              <a:t>-Чем </a:t>
            </a:r>
            <a:r>
              <a:rPr lang="ru-RU" sz="5400" b="1" dirty="0">
                <a:solidFill>
                  <a:srgbClr val="C00000"/>
                </a:solidFill>
              </a:rPr>
              <a:t>мы занимались </a:t>
            </a:r>
            <a:r>
              <a:rPr lang="ru-RU" sz="5400" b="1" dirty="0" smtClean="0">
                <a:solidFill>
                  <a:srgbClr val="C00000"/>
                </a:solidFill>
              </a:rPr>
              <a:t>на уроке</a:t>
            </a:r>
            <a:r>
              <a:rPr lang="ru-RU" sz="5400" b="1" dirty="0">
                <a:solidFill>
                  <a:srgbClr val="C00000"/>
                </a:solidFill>
              </a:rPr>
              <a:t>?</a:t>
            </a:r>
          </a:p>
          <a:p>
            <a:r>
              <a:rPr lang="ru-RU" sz="5400" b="1" dirty="0" smtClean="0">
                <a:solidFill>
                  <a:srgbClr val="7030A0"/>
                </a:solidFill>
              </a:rPr>
              <a:t>-Чему </a:t>
            </a:r>
            <a:r>
              <a:rPr lang="ru-RU" sz="5400" b="1" dirty="0">
                <a:solidFill>
                  <a:srgbClr val="7030A0"/>
                </a:solidFill>
              </a:rPr>
              <a:t>мы научились на уроке?</a:t>
            </a:r>
          </a:p>
          <a:p>
            <a:r>
              <a:rPr lang="ru-RU" sz="5400" b="1" dirty="0" smtClean="0">
                <a:solidFill>
                  <a:srgbClr val="00B050"/>
                </a:solidFill>
              </a:rPr>
              <a:t>-Что </a:t>
            </a:r>
            <a:r>
              <a:rPr lang="ru-RU" sz="5400" b="1" dirty="0">
                <a:solidFill>
                  <a:srgbClr val="00B050"/>
                </a:solidFill>
              </a:rPr>
              <a:t>понравилось, </a:t>
            </a:r>
            <a:r>
              <a:rPr lang="ru-RU" sz="5400" b="1" dirty="0" smtClean="0">
                <a:solidFill>
                  <a:srgbClr val="00B050"/>
                </a:solidFill>
              </a:rPr>
              <a:t>не</a:t>
            </a:r>
          </a:p>
          <a:p>
            <a:r>
              <a:rPr lang="ru-RU" sz="5400" b="1" dirty="0">
                <a:solidFill>
                  <a:srgbClr val="00B050"/>
                </a:solidFill>
              </a:rPr>
              <a:t> </a:t>
            </a:r>
            <a:r>
              <a:rPr lang="ru-RU" sz="5400" b="1" dirty="0" smtClean="0">
                <a:solidFill>
                  <a:srgbClr val="00B050"/>
                </a:solidFill>
              </a:rPr>
              <a:t> </a:t>
            </a:r>
            <a:r>
              <a:rPr lang="ru-RU" sz="5400" b="1" dirty="0">
                <a:solidFill>
                  <a:srgbClr val="00B050"/>
                </a:solidFill>
              </a:rPr>
              <a:t>понравилось больше всего?</a:t>
            </a:r>
          </a:p>
        </p:txBody>
      </p:sp>
    </p:spTree>
    <p:extLst>
      <p:ext uri="{BB962C8B-B14F-4D97-AF65-F5344CB8AC3E}">
        <p14:creationId xmlns:p14="http://schemas.microsoft.com/office/powerpoint/2010/main" val="242774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01254" y="235256"/>
            <a:ext cx="100856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2060"/>
                </a:solidFill>
              </a:rPr>
              <a:t>                     Рефлексия:</a:t>
            </a:r>
          </a:p>
          <a:p>
            <a:r>
              <a:rPr lang="ru-RU" sz="3200" b="1" dirty="0" smtClean="0">
                <a:solidFill>
                  <a:srgbClr val="FF0000"/>
                </a:solidFill>
              </a:rPr>
              <a:t>! </a:t>
            </a:r>
            <a:r>
              <a:rPr lang="ru-RU" sz="3200" b="1" dirty="0">
                <a:solidFill>
                  <a:srgbClr val="FF0000"/>
                </a:solidFill>
              </a:rPr>
              <a:t>- Я работал(а) отлично, в полную силу </a:t>
            </a:r>
            <a:r>
              <a:rPr lang="ru-RU" sz="3200" b="1" dirty="0" smtClean="0">
                <a:solidFill>
                  <a:srgbClr val="FF0000"/>
                </a:solidFill>
              </a:rPr>
              <a:t>своих  возможностей</a:t>
            </a:r>
            <a:r>
              <a:rPr lang="ru-RU" sz="3200" b="1" dirty="0">
                <a:solidFill>
                  <a:srgbClr val="FF0000"/>
                </a:solidFill>
              </a:rPr>
              <a:t>, чувствовал(а) себя уверенно.</a:t>
            </a:r>
          </a:p>
          <a:p>
            <a:endParaRPr lang="ru-RU" sz="3200" b="1" dirty="0">
              <a:solidFill>
                <a:srgbClr val="FF0000"/>
              </a:solidFill>
            </a:endParaRPr>
          </a:p>
          <a:p>
            <a:r>
              <a:rPr lang="ru-RU" sz="3200" b="1" dirty="0">
                <a:solidFill>
                  <a:srgbClr val="00B050"/>
                </a:solidFill>
              </a:rPr>
              <a:t>!?- Я работал(а) хорошо, но не в полную </a:t>
            </a:r>
            <a:r>
              <a:rPr lang="ru-RU" sz="3200" b="1" dirty="0" smtClean="0">
                <a:solidFill>
                  <a:srgbClr val="00B050"/>
                </a:solidFill>
              </a:rPr>
              <a:t>силу, испытывал(а</a:t>
            </a:r>
            <a:r>
              <a:rPr lang="ru-RU" sz="3200" b="1" dirty="0">
                <a:solidFill>
                  <a:srgbClr val="00B050"/>
                </a:solidFill>
              </a:rPr>
              <a:t>) </a:t>
            </a:r>
            <a:r>
              <a:rPr lang="ru-RU" sz="3200" b="1" dirty="0" smtClean="0">
                <a:solidFill>
                  <a:srgbClr val="00B050"/>
                </a:solidFill>
              </a:rPr>
              <a:t>чувство</a:t>
            </a:r>
          </a:p>
          <a:p>
            <a:r>
              <a:rPr lang="ru-RU" sz="3200" b="1" dirty="0">
                <a:solidFill>
                  <a:srgbClr val="00B050"/>
                </a:solidFill>
              </a:rPr>
              <a:t> </a:t>
            </a:r>
            <a:r>
              <a:rPr lang="ru-RU" sz="3200" b="1" dirty="0" smtClean="0">
                <a:solidFill>
                  <a:srgbClr val="00B050"/>
                </a:solidFill>
              </a:rPr>
              <a:t>    </a:t>
            </a:r>
            <a:r>
              <a:rPr lang="ru-RU" sz="3200" b="1" dirty="0">
                <a:solidFill>
                  <a:srgbClr val="00B050"/>
                </a:solidFill>
              </a:rPr>
              <a:t>неуверенности, боязни, </a:t>
            </a:r>
            <a:r>
              <a:rPr lang="ru-RU" sz="3200" b="1" dirty="0" smtClean="0">
                <a:solidFill>
                  <a:srgbClr val="00B050"/>
                </a:solidFill>
              </a:rPr>
              <a:t>что отвечу </a:t>
            </a:r>
            <a:r>
              <a:rPr lang="ru-RU" sz="3200" b="1" dirty="0">
                <a:solidFill>
                  <a:srgbClr val="00B050"/>
                </a:solidFill>
              </a:rPr>
              <a:t>неправильно.</a:t>
            </a:r>
          </a:p>
          <a:p>
            <a:endParaRPr lang="ru-RU" sz="3200" dirty="0"/>
          </a:p>
          <a:p>
            <a:r>
              <a:rPr lang="ru-RU" sz="3200" b="1" dirty="0" smtClean="0">
                <a:solidFill>
                  <a:schemeClr val="accent2"/>
                </a:solidFill>
              </a:rPr>
              <a:t>? </a:t>
            </a:r>
            <a:r>
              <a:rPr lang="ru-RU" sz="3200" b="1" dirty="0">
                <a:solidFill>
                  <a:schemeClr val="accent2"/>
                </a:solidFill>
              </a:rPr>
              <a:t>- У меня не было желания работать. Сегодня не </a:t>
            </a:r>
            <a:r>
              <a:rPr lang="ru-RU" sz="3200" b="1" dirty="0" smtClean="0">
                <a:solidFill>
                  <a:schemeClr val="accent2"/>
                </a:solidFill>
              </a:rPr>
              <a:t>мой  день</a:t>
            </a:r>
            <a:r>
              <a:rPr lang="ru-RU" sz="3200" b="1" dirty="0">
                <a:solidFill>
                  <a:schemeClr val="accent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615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60060" y="1259343"/>
            <a:ext cx="881645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i="1" dirty="0" smtClean="0">
                <a:solidFill>
                  <a:schemeClr val="accent1"/>
                </a:solidFill>
              </a:rPr>
              <a:t>КРИТЕРИИ ОЦЕНИВАНИЯ</a:t>
            </a:r>
          </a:p>
          <a:p>
            <a:endParaRPr lang="ru-RU" sz="4800" dirty="0" smtClean="0"/>
          </a:p>
          <a:p>
            <a:r>
              <a:rPr lang="ru-RU" sz="4800" b="1" dirty="0" smtClean="0">
                <a:solidFill>
                  <a:srgbClr val="7030A0"/>
                </a:solidFill>
              </a:rPr>
              <a:t>13-12   баллов  -  «</a:t>
            </a:r>
            <a:r>
              <a:rPr lang="ru-RU" sz="4800" b="1" dirty="0">
                <a:solidFill>
                  <a:srgbClr val="7030A0"/>
                </a:solidFill>
              </a:rPr>
              <a:t>5»</a:t>
            </a:r>
          </a:p>
          <a:p>
            <a:r>
              <a:rPr lang="ru-RU" sz="4800" dirty="0"/>
              <a:t> </a:t>
            </a:r>
            <a:r>
              <a:rPr lang="ru-RU" sz="4800" dirty="0" smtClean="0"/>
              <a:t>      </a:t>
            </a:r>
            <a:r>
              <a:rPr lang="ru-RU" sz="4800" b="1" dirty="0" smtClean="0">
                <a:solidFill>
                  <a:srgbClr val="0070C0"/>
                </a:solidFill>
              </a:rPr>
              <a:t>11-9     баллов  -  «</a:t>
            </a:r>
            <a:r>
              <a:rPr lang="ru-RU" sz="4800" b="1" dirty="0">
                <a:solidFill>
                  <a:srgbClr val="0070C0"/>
                </a:solidFill>
              </a:rPr>
              <a:t>4»</a:t>
            </a:r>
          </a:p>
          <a:p>
            <a:r>
              <a:rPr lang="ru-RU" sz="4800" dirty="0"/>
              <a:t> </a:t>
            </a:r>
            <a:r>
              <a:rPr lang="ru-RU" sz="4800" dirty="0" smtClean="0"/>
              <a:t>            </a:t>
            </a:r>
            <a:r>
              <a:rPr lang="ru-RU" sz="4800" b="1" dirty="0" smtClean="0">
                <a:solidFill>
                  <a:srgbClr val="C00000"/>
                </a:solidFill>
              </a:rPr>
              <a:t>8-5   </a:t>
            </a:r>
            <a:r>
              <a:rPr lang="ru-RU" sz="4800" b="1" dirty="0">
                <a:solidFill>
                  <a:srgbClr val="C00000"/>
                </a:solidFill>
              </a:rPr>
              <a:t>баллов    </a:t>
            </a:r>
            <a:r>
              <a:rPr lang="ru-RU" sz="4800" b="1" dirty="0" smtClean="0">
                <a:solidFill>
                  <a:srgbClr val="C00000"/>
                </a:solidFill>
              </a:rPr>
              <a:t>-    «</a:t>
            </a:r>
            <a:r>
              <a:rPr lang="ru-RU" sz="4800" b="1" dirty="0">
                <a:solidFill>
                  <a:srgbClr val="C00000"/>
                </a:solidFill>
              </a:rPr>
              <a:t>3»</a:t>
            </a:r>
          </a:p>
          <a:p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3650274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6160" y="1358921"/>
            <a:ext cx="102221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solidFill>
                  <a:srgbClr val="7030A0"/>
                </a:solidFill>
              </a:rPr>
              <a:t>Домашнее задание</a:t>
            </a:r>
          </a:p>
          <a:p>
            <a:r>
              <a:rPr lang="ru-RU" sz="4800" b="1" dirty="0" smtClean="0">
                <a:solidFill>
                  <a:srgbClr val="FF0000"/>
                </a:solidFill>
              </a:rPr>
              <a:t>1. Повторить п.6</a:t>
            </a:r>
          </a:p>
          <a:p>
            <a:r>
              <a:rPr lang="ru-RU" sz="4800" b="1" dirty="0" smtClean="0">
                <a:solidFill>
                  <a:srgbClr val="FF0000"/>
                </a:solidFill>
              </a:rPr>
              <a:t>2. Решить </a:t>
            </a:r>
            <a:r>
              <a:rPr lang="ru-RU" sz="4800" b="1" dirty="0">
                <a:solidFill>
                  <a:srgbClr val="FF0000"/>
                </a:solidFill>
              </a:rPr>
              <a:t>№68, 754 (2), 751 (10).  </a:t>
            </a:r>
            <a:endParaRPr lang="ru-RU" sz="4800" b="1" dirty="0" smtClean="0">
              <a:solidFill>
                <a:srgbClr val="FF0000"/>
              </a:solidFill>
            </a:endParaRPr>
          </a:p>
          <a:p>
            <a:r>
              <a:rPr lang="ru-RU" sz="4800" b="1" dirty="0" smtClean="0">
                <a:solidFill>
                  <a:srgbClr val="FF0000"/>
                </a:solidFill>
              </a:rPr>
              <a:t>3. Написать </a:t>
            </a:r>
            <a:r>
              <a:rPr lang="ru-RU" sz="4800" b="1" dirty="0" err="1" smtClean="0">
                <a:solidFill>
                  <a:srgbClr val="FF0000"/>
                </a:solidFill>
              </a:rPr>
              <a:t>синквеин</a:t>
            </a:r>
            <a:endParaRPr lang="ru-RU" sz="4800" b="1" dirty="0" smtClean="0">
              <a:solidFill>
                <a:srgbClr val="FF0000"/>
              </a:solidFill>
            </a:endParaRPr>
          </a:p>
          <a:p>
            <a:r>
              <a:rPr lang="ru-RU" sz="4800" b="1" dirty="0" smtClean="0">
                <a:solidFill>
                  <a:srgbClr val="FF0000"/>
                </a:solidFill>
              </a:rPr>
              <a:t>     «</a:t>
            </a:r>
            <a:r>
              <a:rPr lang="ru-RU" sz="4800" b="1" dirty="0">
                <a:solidFill>
                  <a:srgbClr val="FF0000"/>
                </a:solidFill>
              </a:rPr>
              <a:t>Обыкновенные дроби»</a:t>
            </a:r>
          </a:p>
        </p:txBody>
      </p:sp>
    </p:spTree>
    <p:extLst>
      <p:ext uri="{BB962C8B-B14F-4D97-AF65-F5344CB8AC3E}">
        <p14:creationId xmlns:p14="http://schemas.microsoft.com/office/powerpoint/2010/main" val="19335662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70496" y="1337481"/>
            <a:ext cx="6373504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600" b="1" dirty="0" smtClean="0">
                <a:solidFill>
                  <a:srgbClr val="0070C0"/>
                </a:solidFill>
              </a:rPr>
              <a:t>С</a:t>
            </a:r>
            <a:r>
              <a:rPr lang="ru-RU" sz="9600" b="1" dirty="0" smtClean="0">
                <a:solidFill>
                  <a:srgbClr val="FF0000"/>
                </a:solidFill>
              </a:rPr>
              <a:t>п</a:t>
            </a:r>
            <a:r>
              <a:rPr lang="ru-RU" sz="9600" b="1" dirty="0" smtClean="0">
                <a:solidFill>
                  <a:srgbClr val="C00000"/>
                </a:solidFill>
              </a:rPr>
              <a:t>а</a:t>
            </a:r>
            <a:r>
              <a:rPr lang="ru-RU" sz="9600" b="1" dirty="0" smtClean="0">
                <a:solidFill>
                  <a:srgbClr val="92D050"/>
                </a:solidFill>
              </a:rPr>
              <a:t>с</a:t>
            </a:r>
            <a:r>
              <a:rPr lang="ru-RU" sz="9600" b="1" dirty="0" smtClean="0">
                <a:solidFill>
                  <a:srgbClr val="00B0F0"/>
                </a:solidFill>
              </a:rPr>
              <a:t>и</a:t>
            </a:r>
            <a:r>
              <a:rPr lang="ru-RU" sz="9600" b="1" dirty="0" smtClean="0">
                <a:solidFill>
                  <a:srgbClr val="002060"/>
                </a:solidFill>
              </a:rPr>
              <a:t>б</a:t>
            </a:r>
            <a:r>
              <a:rPr lang="ru-RU" sz="9600" b="1" dirty="0" smtClean="0">
                <a:solidFill>
                  <a:srgbClr val="00B050"/>
                </a:solidFill>
              </a:rPr>
              <a:t>о</a:t>
            </a:r>
          </a:p>
          <a:p>
            <a:pPr algn="ctr"/>
            <a:r>
              <a:rPr lang="ru-RU" sz="9600" b="1" dirty="0" smtClean="0"/>
              <a:t> </a:t>
            </a:r>
            <a:r>
              <a:rPr lang="ru-RU" sz="9600" b="1" dirty="0" smtClean="0">
                <a:solidFill>
                  <a:srgbClr val="C00000"/>
                </a:solidFill>
              </a:rPr>
              <a:t>з</a:t>
            </a:r>
            <a:r>
              <a:rPr lang="ru-RU" sz="9600" b="1" dirty="0" smtClean="0">
                <a:solidFill>
                  <a:srgbClr val="7030A0"/>
                </a:solidFill>
              </a:rPr>
              <a:t>а</a:t>
            </a:r>
            <a:r>
              <a:rPr lang="ru-RU" sz="9600" b="1" dirty="0" smtClean="0"/>
              <a:t> </a:t>
            </a:r>
            <a:r>
              <a:rPr lang="ru-RU" sz="9600" b="1" dirty="0" smtClean="0">
                <a:solidFill>
                  <a:schemeClr val="accent6"/>
                </a:solidFill>
              </a:rPr>
              <a:t>у</a:t>
            </a:r>
            <a:r>
              <a:rPr lang="ru-RU" sz="9600" b="1" dirty="0" smtClean="0">
                <a:solidFill>
                  <a:srgbClr val="92D050"/>
                </a:solidFill>
              </a:rPr>
              <a:t>р</a:t>
            </a:r>
            <a:r>
              <a:rPr lang="ru-RU" sz="9600" b="1" dirty="0" smtClean="0">
                <a:solidFill>
                  <a:srgbClr val="002060"/>
                </a:solidFill>
              </a:rPr>
              <a:t>о</a:t>
            </a:r>
            <a:r>
              <a:rPr lang="ru-RU" sz="9600" b="1" dirty="0" smtClean="0">
                <a:solidFill>
                  <a:srgbClr val="0070C0"/>
                </a:solidFill>
              </a:rPr>
              <a:t>к</a:t>
            </a:r>
            <a:endParaRPr lang="ru-RU" sz="9600" b="1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14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1_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545</TotalTime>
  <Words>1038</Words>
  <Application>Microsoft Office PowerPoint</Application>
  <PresentationFormat>Широкоэкранный</PresentationFormat>
  <Paragraphs>165</Paragraphs>
  <Slides>25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Century Gothic</vt:lpstr>
      <vt:lpstr>Wingdings 3</vt:lpstr>
      <vt:lpstr>Легкий дым</vt:lpstr>
      <vt:lpstr>1_Легкий дым</vt:lpstr>
      <vt:lpstr>Формула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Ответ:</vt:lpstr>
      <vt:lpstr>Презентация PowerPoint</vt:lpstr>
      <vt:lpstr>Презентация PowerPoint</vt:lpstr>
      <vt:lpstr>Презентация PowerPoint</vt:lpstr>
      <vt:lpstr>Презентация PowerPoint</vt:lpstr>
      <vt:lpstr>Ответ: 1. б     2. к         3. а              4. в                  5. п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Надежда</dc:creator>
  <cp:lastModifiedBy>Надежда</cp:lastModifiedBy>
  <cp:revision>39</cp:revision>
  <dcterms:created xsi:type="dcterms:W3CDTF">2017-02-05T14:37:02Z</dcterms:created>
  <dcterms:modified xsi:type="dcterms:W3CDTF">2017-02-10T14:56:12Z</dcterms:modified>
</cp:coreProperties>
</file>