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74B38-BA9A-49D0-AAE4-6C8D49F4C0F3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2ED1-5CBE-40D1-AFB1-15E5627E91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74B38-BA9A-49D0-AAE4-6C8D49F4C0F3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2ED1-5CBE-40D1-AFB1-15E5627E91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74B38-BA9A-49D0-AAE4-6C8D49F4C0F3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2ED1-5CBE-40D1-AFB1-15E5627E91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74B38-BA9A-49D0-AAE4-6C8D49F4C0F3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2ED1-5CBE-40D1-AFB1-15E5627E91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74B38-BA9A-49D0-AAE4-6C8D49F4C0F3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2ED1-5CBE-40D1-AFB1-15E5627E91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74B38-BA9A-49D0-AAE4-6C8D49F4C0F3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2ED1-5CBE-40D1-AFB1-15E5627E91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74B38-BA9A-49D0-AAE4-6C8D49F4C0F3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2ED1-5CBE-40D1-AFB1-15E5627E91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74B38-BA9A-49D0-AAE4-6C8D49F4C0F3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2ED1-5CBE-40D1-AFB1-15E5627E91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74B38-BA9A-49D0-AAE4-6C8D49F4C0F3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2ED1-5CBE-40D1-AFB1-15E5627E91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74B38-BA9A-49D0-AAE4-6C8D49F4C0F3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2ED1-5CBE-40D1-AFB1-15E5627E91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74B38-BA9A-49D0-AAE4-6C8D49F4C0F3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2ED1-5CBE-40D1-AFB1-15E5627E91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74B38-BA9A-49D0-AAE4-6C8D49F4C0F3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72ED1-5CBE-40D1-AFB1-15E5627E914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puzkarapuz.org/81464-ramka-veselaya-matematika.html-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Числа от 1 до 100. Нумерация,Display Only,A,0,68,29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s55.radikal.ru/i150/0911/d4/28d5d605160a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286000" y="1052736"/>
            <a:ext cx="45720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 smtClean="0">
              <a:solidFill>
                <a:srgbClr val="FF0000"/>
              </a:solidFill>
              <a:latin typeface="Cambria" pitchFamily="18" charset="0"/>
              <a:ea typeface="Cambria Math" pitchFamily="18" charset="0"/>
            </a:endParaRPr>
          </a:p>
          <a:p>
            <a:pPr algn="ctr"/>
            <a:endParaRPr lang="ru-RU" sz="3600" b="1" dirty="0">
              <a:solidFill>
                <a:srgbClr val="FF0000"/>
              </a:solidFill>
              <a:latin typeface="Cambria" pitchFamily="18" charset="0"/>
              <a:ea typeface="Cambria Math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Cambria" pitchFamily="18" charset="0"/>
                <a:ea typeface="Cambria Math" pitchFamily="18" charset="0"/>
              </a:rPr>
              <a:t>Числа </a:t>
            </a:r>
            <a:r>
              <a:rPr lang="ru-RU" sz="3600" b="1" dirty="0">
                <a:solidFill>
                  <a:srgbClr val="FF0000"/>
                </a:solidFill>
                <a:latin typeface="Cambria" pitchFamily="18" charset="0"/>
                <a:ea typeface="Cambria Math" pitchFamily="18" charset="0"/>
              </a:rPr>
              <a:t>от 1 до </a:t>
            </a:r>
            <a:r>
              <a:rPr lang="ru-RU" sz="3600" b="1" dirty="0" smtClean="0">
                <a:solidFill>
                  <a:srgbClr val="FF0000"/>
                </a:solidFill>
                <a:latin typeface="Cambria" pitchFamily="18" charset="0"/>
                <a:ea typeface="Cambria Math" pitchFamily="18" charset="0"/>
              </a:rPr>
              <a:t>100</a:t>
            </a:r>
            <a:r>
              <a:rPr lang="en-US" sz="3600" b="1" dirty="0" smtClean="0">
                <a:solidFill>
                  <a:srgbClr val="FF0000"/>
                </a:solidFill>
                <a:latin typeface="Cambria" pitchFamily="18" charset="0"/>
                <a:ea typeface="Cambria Math" pitchFamily="18" charset="0"/>
              </a:rPr>
              <a:t>.</a:t>
            </a:r>
            <a:r>
              <a:rPr lang="ru-RU" sz="3600" b="1" dirty="0" smtClean="0">
                <a:solidFill>
                  <a:srgbClr val="FF0000"/>
                </a:solidFill>
                <a:latin typeface="Cambria" pitchFamily="18" charset="0"/>
                <a:ea typeface="Cambria Math" pitchFamily="18" charset="0"/>
              </a:rPr>
              <a:t> Нумерация</a:t>
            </a:r>
            <a:endParaRPr lang="ru-RU" sz="3600" b="1" dirty="0">
              <a:solidFill>
                <a:srgbClr val="FF0000"/>
              </a:solidFill>
              <a:latin typeface="Cambria" pitchFamily="18" charset="0"/>
              <a:ea typeface="Cambria Math" pitchFamily="18" charset="0"/>
            </a:endParaRPr>
          </a:p>
          <a:p>
            <a:pPr algn="ctr"/>
            <a:endParaRPr lang="ru-RU" sz="3200" b="1" dirty="0" smtClean="0">
              <a:solidFill>
                <a:srgbClr val="0070C0"/>
              </a:solidFill>
            </a:endParaRPr>
          </a:p>
          <a:p>
            <a:pPr algn="ctr"/>
            <a:endParaRPr lang="ru-RU" sz="3200" b="1" dirty="0">
              <a:solidFill>
                <a:srgbClr val="0070C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r>
              <a:rPr lang="en-US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класс</a:t>
            </a:r>
            <a:endParaRPr lang="en-US" sz="3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Тест </a:t>
            </a:r>
            <a:endParaRPr lang="ru-RU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1,4 Answers,C,120,75,32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http://static.diary.ru/userdir/1/4/6/9/1469250/62171187.jpg"/>
          <p:cNvPicPr/>
          <p:nvPr/>
        </p:nvPicPr>
        <p:blipFill>
          <a:blip r:embed="rId2" cstate="print"/>
          <a:srcRect l="15574"/>
          <a:stretch>
            <a:fillRect/>
          </a:stretch>
        </p:blipFill>
        <p:spPr bwMode="auto">
          <a:xfrm rot="10800000">
            <a:off x="251517" y="188640"/>
            <a:ext cx="8712969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9552" y="404664"/>
            <a:ext cx="8136904" cy="295232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548680"/>
            <a:ext cx="7776864" cy="2520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Вопрос № 1</a:t>
            </a:r>
            <a:r>
              <a:rPr lang="ru-RU" sz="2800" dirty="0" smtClean="0"/>
              <a:t> </a:t>
            </a:r>
          </a:p>
          <a:p>
            <a:pPr algn="ctr"/>
            <a:endParaRPr lang="ru-RU" sz="2800" dirty="0">
              <a:solidFill>
                <a:schemeClr val="tx1"/>
              </a:solidFill>
              <a:latin typeface="Cambria" pitchFamily="18" charset="0"/>
            </a:endParaRPr>
          </a:p>
          <a:p>
            <a:pPr algn="ctr"/>
            <a:r>
              <a:rPr lang="ru-RU" sz="2800" dirty="0" smtClean="0">
                <a:solidFill>
                  <a:schemeClr val="tx1"/>
                </a:solidFill>
                <a:latin typeface="Cambria" pitchFamily="18" charset="0"/>
              </a:rPr>
              <a:t>Какое </a:t>
            </a:r>
            <a:r>
              <a:rPr lang="ru-RU" sz="2800" dirty="0">
                <a:solidFill>
                  <a:schemeClr val="tx1"/>
                </a:solidFill>
                <a:latin typeface="Cambria" pitchFamily="18" charset="0"/>
              </a:rPr>
              <a:t>самое маленькое двузначное число?</a:t>
            </a: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dirty="0" smtClean="0"/>
              <a:t> </a:t>
            </a:r>
            <a:endParaRPr lang="ru-RU" sz="2800" dirty="0">
              <a:solidFill>
                <a:schemeClr val="tx1"/>
              </a:solidFill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</a:p>
          <a:p>
            <a:pPr lvl="0"/>
            <a:endParaRPr lang="ru-RU" sz="2000" dirty="0" smtClean="0">
              <a:solidFill>
                <a:schemeClr val="tx1"/>
              </a:solidFill>
            </a:endParaRPr>
          </a:p>
          <a:p>
            <a:pPr lvl="0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3717032"/>
            <a:ext cx="8064896" cy="230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827584" y="3933056"/>
          <a:ext cx="7560840" cy="1800200"/>
        </p:xfrm>
        <a:graphic>
          <a:graphicData uri="http://schemas.openxmlformats.org/drawingml/2006/table">
            <a:tbl>
              <a:tblPr/>
              <a:tblGrid>
                <a:gridCol w="1890210"/>
                <a:gridCol w="1890210"/>
                <a:gridCol w="1890210"/>
                <a:gridCol w="1890210"/>
              </a:tblGrid>
              <a:tr h="9361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Овал 10"/>
          <p:cNvSpPr/>
          <p:nvPr/>
        </p:nvSpPr>
        <p:spPr>
          <a:xfrm>
            <a:off x="1475656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A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491880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B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364088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C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164288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D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2,4 Answers,A,120,74,33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http://static.diary.ru/userdir/1/4/6/9/1469250/62171187.jpg"/>
          <p:cNvPicPr/>
          <p:nvPr/>
        </p:nvPicPr>
        <p:blipFill>
          <a:blip r:embed="rId2" cstate="print"/>
          <a:srcRect l="15574"/>
          <a:stretch>
            <a:fillRect/>
          </a:stretch>
        </p:blipFill>
        <p:spPr bwMode="auto">
          <a:xfrm rot="10800000">
            <a:off x="251517" y="188640"/>
            <a:ext cx="8712969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9552" y="404664"/>
            <a:ext cx="8136904" cy="295232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548680"/>
            <a:ext cx="7776864" cy="2520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Вопрос № 2</a:t>
            </a:r>
          </a:p>
          <a:p>
            <a:pPr algn="ctr"/>
            <a:endParaRPr lang="ru-RU" sz="2800" b="1" dirty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dirty="0" smtClean="0"/>
              <a:t> </a:t>
            </a:r>
            <a:r>
              <a:rPr lang="ru-RU" sz="2800" dirty="0">
                <a:solidFill>
                  <a:schemeClr val="tx1"/>
                </a:solidFill>
                <a:latin typeface="Cambria" pitchFamily="18" charset="0"/>
              </a:rPr>
              <a:t>Замени число 38 суммой разрядных слагаемых.</a:t>
            </a: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dirty="0" smtClean="0"/>
              <a:t> </a:t>
            </a:r>
            <a:endParaRPr lang="ru-RU" sz="2800" dirty="0">
              <a:solidFill>
                <a:schemeClr val="tx1"/>
              </a:solidFill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</a:p>
          <a:p>
            <a:pPr lvl="0"/>
            <a:endParaRPr lang="ru-RU" sz="2000" dirty="0" smtClean="0">
              <a:solidFill>
                <a:schemeClr val="tx1"/>
              </a:solidFill>
            </a:endParaRPr>
          </a:p>
          <a:p>
            <a:pPr lvl="0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3717032"/>
            <a:ext cx="8064896" cy="230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827584" y="3933056"/>
          <a:ext cx="7560840" cy="1800200"/>
        </p:xfrm>
        <a:graphic>
          <a:graphicData uri="http://schemas.openxmlformats.org/drawingml/2006/table">
            <a:tbl>
              <a:tblPr/>
              <a:tblGrid>
                <a:gridCol w="1890210"/>
                <a:gridCol w="1890210"/>
                <a:gridCol w="1890210"/>
                <a:gridCol w="1890210"/>
              </a:tblGrid>
              <a:tr h="9361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30 + 8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19 + 19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80 + 3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20 + 18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Овал 10"/>
          <p:cNvSpPr/>
          <p:nvPr/>
        </p:nvSpPr>
        <p:spPr>
          <a:xfrm>
            <a:off x="1475656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A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491880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B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364088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C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164288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D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3,4 Answers,D,120,75,29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http://static.diary.ru/userdir/1/4/6/9/1469250/62171187.jpg"/>
          <p:cNvPicPr/>
          <p:nvPr/>
        </p:nvPicPr>
        <p:blipFill>
          <a:blip r:embed="rId2" cstate="print"/>
          <a:srcRect l="15574"/>
          <a:stretch>
            <a:fillRect/>
          </a:stretch>
        </p:blipFill>
        <p:spPr bwMode="auto">
          <a:xfrm rot="10800000">
            <a:off x="251517" y="188640"/>
            <a:ext cx="8712969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9552" y="404664"/>
            <a:ext cx="8136904" cy="295232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548680"/>
            <a:ext cx="7776864" cy="2520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Вопрос № 3</a:t>
            </a:r>
          </a:p>
          <a:p>
            <a:pPr algn="ctr"/>
            <a:endParaRPr lang="ru-RU" sz="2800" b="1" dirty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dirty="0" smtClean="0"/>
              <a:t> </a:t>
            </a:r>
            <a:r>
              <a:rPr lang="ru-RU" sz="2800" dirty="0">
                <a:solidFill>
                  <a:schemeClr val="tx1"/>
                </a:solidFill>
                <a:latin typeface="Cambria" pitchFamily="18" charset="0"/>
              </a:rPr>
              <a:t>Перед вами ряд чисел: 19, 13</a:t>
            </a:r>
            <a:r>
              <a:rPr lang="ru-RU" sz="2800" dirty="0" smtClean="0">
                <a:solidFill>
                  <a:schemeClr val="tx1"/>
                </a:solidFill>
                <a:latin typeface="Cambria" pitchFamily="18" charset="0"/>
              </a:rPr>
              <a:t>, 4</a:t>
            </a:r>
            <a:r>
              <a:rPr lang="ru-RU" sz="2800" dirty="0">
                <a:solidFill>
                  <a:schemeClr val="tx1"/>
                </a:solidFill>
                <a:latin typeface="Cambria" pitchFamily="18" charset="0"/>
              </a:rPr>
              <a:t>, 28, 46, 39. Какое число лишнее?</a:t>
            </a: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dirty="0" smtClean="0"/>
              <a:t> </a:t>
            </a:r>
            <a:endParaRPr lang="ru-RU" sz="2800" dirty="0">
              <a:solidFill>
                <a:schemeClr val="tx1"/>
              </a:solidFill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</a:p>
          <a:p>
            <a:pPr lvl="0"/>
            <a:endParaRPr lang="ru-RU" sz="2000" dirty="0" smtClean="0">
              <a:solidFill>
                <a:schemeClr val="tx1"/>
              </a:solidFill>
            </a:endParaRPr>
          </a:p>
          <a:p>
            <a:pPr lvl="0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3717032"/>
            <a:ext cx="8064896" cy="230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827584" y="3933056"/>
          <a:ext cx="7560840" cy="1800200"/>
        </p:xfrm>
        <a:graphic>
          <a:graphicData uri="http://schemas.openxmlformats.org/drawingml/2006/table">
            <a:tbl>
              <a:tblPr/>
              <a:tblGrid>
                <a:gridCol w="1890210"/>
                <a:gridCol w="1890210"/>
                <a:gridCol w="1890210"/>
                <a:gridCol w="1890210"/>
              </a:tblGrid>
              <a:tr h="9361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39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Овал 10"/>
          <p:cNvSpPr/>
          <p:nvPr/>
        </p:nvSpPr>
        <p:spPr>
          <a:xfrm>
            <a:off x="1475656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A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491880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B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364088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C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164288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D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4,4 Answers,B,120,73,31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http://static.diary.ru/userdir/1/4/6/9/1469250/62171187.jpg"/>
          <p:cNvPicPr/>
          <p:nvPr/>
        </p:nvPicPr>
        <p:blipFill>
          <a:blip r:embed="rId2" cstate="print"/>
          <a:srcRect l="15574"/>
          <a:stretch>
            <a:fillRect/>
          </a:stretch>
        </p:blipFill>
        <p:spPr bwMode="auto">
          <a:xfrm rot="10800000">
            <a:off x="251517" y="188640"/>
            <a:ext cx="8712969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9552" y="404664"/>
            <a:ext cx="8136904" cy="295232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548680"/>
            <a:ext cx="7776864" cy="2520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Вопрос № 4</a:t>
            </a:r>
          </a:p>
          <a:p>
            <a:pPr algn="ctr"/>
            <a:endParaRPr lang="ru-RU" sz="2800" dirty="0" smtClean="0">
              <a:solidFill>
                <a:schemeClr val="tx1"/>
              </a:solidFill>
              <a:latin typeface="Cambria" pitchFamily="18" charset="0"/>
            </a:endParaRPr>
          </a:p>
          <a:p>
            <a:pPr algn="ctr"/>
            <a:r>
              <a:rPr lang="ru-RU" sz="2800" dirty="0" smtClean="0">
                <a:solidFill>
                  <a:schemeClr val="tx1"/>
                </a:solidFill>
                <a:latin typeface="Cambria" pitchFamily="18" charset="0"/>
              </a:rPr>
              <a:t>Я </a:t>
            </a:r>
            <a:r>
              <a:rPr lang="ru-RU" sz="2800" dirty="0">
                <a:solidFill>
                  <a:schemeClr val="tx1"/>
                </a:solidFill>
                <a:latin typeface="Cambria" pitchFamily="18" charset="0"/>
              </a:rPr>
              <a:t>задумала число, оно на 5 меньше, чем 18. Какое число я задумала?</a:t>
            </a: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dirty="0" smtClean="0"/>
              <a:t> </a:t>
            </a:r>
            <a:endParaRPr lang="ru-RU" sz="2800" dirty="0">
              <a:solidFill>
                <a:schemeClr val="tx1"/>
              </a:solidFill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</a:p>
          <a:p>
            <a:pPr lvl="0"/>
            <a:endParaRPr lang="ru-RU" sz="2000" dirty="0" smtClean="0">
              <a:solidFill>
                <a:schemeClr val="tx1"/>
              </a:solidFill>
            </a:endParaRPr>
          </a:p>
          <a:p>
            <a:pPr lvl="0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3717032"/>
            <a:ext cx="8064896" cy="230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827584" y="3933056"/>
          <a:ext cx="7560840" cy="1800200"/>
        </p:xfrm>
        <a:graphic>
          <a:graphicData uri="http://schemas.openxmlformats.org/drawingml/2006/table">
            <a:tbl>
              <a:tblPr/>
              <a:tblGrid>
                <a:gridCol w="1890210"/>
                <a:gridCol w="1890210"/>
                <a:gridCol w="1890210"/>
                <a:gridCol w="1890210"/>
              </a:tblGrid>
              <a:tr h="9361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Овал 10"/>
          <p:cNvSpPr/>
          <p:nvPr/>
        </p:nvSpPr>
        <p:spPr>
          <a:xfrm>
            <a:off x="1475656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A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491880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B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364088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C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164288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D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5,4 Answers,B,120,74,27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http://static.diary.ru/userdir/1/4/6/9/1469250/62171187.jpg"/>
          <p:cNvPicPr/>
          <p:nvPr/>
        </p:nvPicPr>
        <p:blipFill>
          <a:blip r:embed="rId2" cstate="print"/>
          <a:srcRect l="15574"/>
          <a:stretch>
            <a:fillRect/>
          </a:stretch>
        </p:blipFill>
        <p:spPr bwMode="auto">
          <a:xfrm rot="10800000">
            <a:off x="251517" y="188640"/>
            <a:ext cx="8712969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9552" y="404664"/>
            <a:ext cx="8136904" cy="295232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548680"/>
            <a:ext cx="7776864" cy="2520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Вопрос № 5</a:t>
            </a:r>
          </a:p>
          <a:p>
            <a:pPr algn="ctr"/>
            <a:endParaRPr lang="ru-RU" sz="2800" b="1" dirty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dirty="0" smtClean="0"/>
              <a:t> </a:t>
            </a:r>
            <a:r>
              <a:rPr lang="ru-RU" sz="2800" dirty="0">
                <a:solidFill>
                  <a:schemeClr val="tx1"/>
                </a:solidFill>
                <a:latin typeface="Cambria" pitchFamily="18" charset="0"/>
              </a:rPr>
              <a:t>Сколько получится, если из 2 </a:t>
            </a:r>
            <a:r>
              <a:rPr lang="ru-RU" sz="2800" dirty="0" err="1">
                <a:solidFill>
                  <a:schemeClr val="tx1"/>
                </a:solidFill>
                <a:latin typeface="Cambria" pitchFamily="18" charset="0"/>
              </a:rPr>
              <a:t>дес</a:t>
            </a:r>
            <a:r>
              <a:rPr lang="ru-RU" sz="2800" dirty="0" smtClean="0">
                <a:solidFill>
                  <a:schemeClr val="tx1"/>
                </a:solidFill>
                <a:latin typeface="Cambria" pitchFamily="18" charset="0"/>
              </a:rPr>
              <a:t>. 3 </a:t>
            </a:r>
            <a:r>
              <a:rPr lang="ru-RU" sz="2800" dirty="0">
                <a:solidFill>
                  <a:schemeClr val="tx1"/>
                </a:solidFill>
                <a:latin typeface="Cambria" pitchFamily="18" charset="0"/>
              </a:rPr>
              <a:t>ед. вычесть 1 </a:t>
            </a:r>
            <a:r>
              <a:rPr lang="ru-RU" sz="2800" dirty="0" smtClean="0">
                <a:solidFill>
                  <a:schemeClr val="tx1"/>
                </a:solidFill>
                <a:latin typeface="Cambria" pitchFamily="18" charset="0"/>
              </a:rPr>
              <a:t>ед. ?</a:t>
            </a:r>
            <a:endParaRPr lang="ru-RU" sz="2800" dirty="0">
              <a:solidFill>
                <a:schemeClr val="tx1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dirty="0" smtClean="0"/>
              <a:t> </a:t>
            </a:r>
            <a:endParaRPr lang="ru-RU" sz="2800" dirty="0">
              <a:solidFill>
                <a:schemeClr val="tx1"/>
              </a:solidFill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</a:p>
          <a:p>
            <a:pPr lvl="0"/>
            <a:endParaRPr lang="ru-RU" sz="2000" dirty="0" smtClean="0">
              <a:solidFill>
                <a:schemeClr val="tx1"/>
              </a:solidFill>
            </a:endParaRPr>
          </a:p>
          <a:p>
            <a:pPr lvl="0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3717032"/>
            <a:ext cx="8064896" cy="230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611560" y="3933056"/>
          <a:ext cx="7920880" cy="1800200"/>
        </p:xfrm>
        <a:graphic>
          <a:graphicData uri="http://schemas.openxmlformats.org/drawingml/2006/table">
            <a:tbl>
              <a:tblPr/>
              <a:tblGrid>
                <a:gridCol w="1980220"/>
                <a:gridCol w="1942501"/>
                <a:gridCol w="2017939"/>
                <a:gridCol w="1980220"/>
              </a:tblGrid>
              <a:tr h="9361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1 </a:t>
                      </a:r>
                      <a:r>
                        <a:rPr lang="ru-RU" sz="2800" b="1" dirty="0" err="1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дес</a:t>
                      </a:r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. 3 </a:t>
                      </a: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ед.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ru-RU" sz="2800" b="1" dirty="0" err="1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дес</a:t>
                      </a:r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. 2 </a:t>
                      </a: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ед.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ru-RU" sz="2800" b="1" dirty="0" err="1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дес</a:t>
                      </a: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. 3 ед.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ru-RU" sz="2800" b="1" dirty="0" err="1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дес</a:t>
                      </a: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. 2 ед.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Овал 10"/>
          <p:cNvSpPr/>
          <p:nvPr/>
        </p:nvSpPr>
        <p:spPr>
          <a:xfrm>
            <a:off x="1475656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A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491880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B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364088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C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164288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D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6,4 Answers,A,120,73,31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http://static.diary.ru/userdir/1/4/6/9/1469250/62171187.jpg"/>
          <p:cNvPicPr/>
          <p:nvPr/>
        </p:nvPicPr>
        <p:blipFill>
          <a:blip r:embed="rId2" cstate="print"/>
          <a:srcRect l="15574"/>
          <a:stretch>
            <a:fillRect/>
          </a:stretch>
        </p:blipFill>
        <p:spPr bwMode="auto">
          <a:xfrm rot="10800000">
            <a:off x="251517" y="188640"/>
            <a:ext cx="8712969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9552" y="404664"/>
            <a:ext cx="8136904" cy="295232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548680"/>
            <a:ext cx="7776864" cy="2520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Вопрос № 6</a:t>
            </a:r>
          </a:p>
          <a:p>
            <a:pPr algn="ctr"/>
            <a:endParaRPr lang="ru-RU" sz="2800" b="1" dirty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dirty="0" smtClean="0"/>
              <a:t> </a:t>
            </a:r>
            <a:r>
              <a:rPr lang="ru-RU" sz="2800" dirty="0">
                <a:solidFill>
                  <a:schemeClr val="tx1"/>
                </a:solidFill>
                <a:latin typeface="Cambria" pitchFamily="18" charset="0"/>
              </a:rPr>
              <a:t>Это двузначное число меньше суммы чисел 8 и 6. Найди это число!</a:t>
            </a: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dirty="0" smtClean="0"/>
              <a:t> </a:t>
            </a:r>
            <a:endParaRPr lang="ru-RU" sz="2800" dirty="0">
              <a:solidFill>
                <a:schemeClr val="tx1"/>
              </a:solidFill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</a:p>
          <a:p>
            <a:pPr lvl="0"/>
            <a:endParaRPr lang="ru-RU" sz="2000" dirty="0" smtClean="0">
              <a:solidFill>
                <a:schemeClr val="tx1"/>
              </a:solidFill>
            </a:endParaRPr>
          </a:p>
          <a:p>
            <a:pPr lvl="0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3717032"/>
            <a:ext cx="8064896" cy="230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827584" y="3933056"/>
          <a:ext cx="7560840" cy="1800200"/>
        </p:xfrm>
        <a:graphic>
          <a:graphicData uri="http://schemas.openxmlformats.org/drawingml/2006/table">
            <a:tbl>
              <a:tblPr/>
              <a:tblGrid>
                <a:gridCol w="1890210"/>
                <a:gridCol w="1890210"/>
                <a:gridCol w="1890210"/>
                <a:gridCol w="1890210"/>
              </a:tblGrid>
              <a:tr h="9361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Овал 10"/>
          <p:cNvSpPr/>
          <p:nvPr/>
        </p:nvSpPr>
        <p:spPr>
          <a:xfrm>
            <a:off x="1475656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A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491880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B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364088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C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164288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D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7,4 Answers,C,120,74,4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http://static.diary.ru/userdir/1/4/6/9/1469250/62171187.jpg"/>
          <p:cNvPicPr/>
          <p:nvPr/>
        </p:nvPicPr>
        <p:blipFill>
          <a:blip r:embed="rId2" cstate="print"/>
          <a:srcRect l="15574"/>
          <a:stretch>
            <a:fillRect/>
          </a:stretch>
        </p:blipFill>
        <p:spPr bwMode="auto">
          <a:xfrm rot="10800000">
            <a:off x="251517" y="188640"/>
            <a:ext cx="8712969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9552" y="404664"/>
            <a:ext cx="8136904" cy="295232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548680"/>
            <a:ext cx="7776864" cy="2520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Вопрос № 7</a:t>
            </a:r>
          </a:p>
          <a:p>
            <a:pPr algn="ctr"/>
            <a:r>
              <a:rPr lang="ru-RU" sz="2800" dirty="0" smtClean="0"/>
              <a:t> </a:t>
            </a:r>
            <a:r>
              <a:rPr lang="ru-RU" sz="2800" dirty="0">
                <a:solidFill>
                  <a:schemeClr val="tx1"/>
                </a:solidFill>
                <a:latin typeface="Cambria" pitchFamily="18" charset="0"/>
              </a:rPr>
              <a:t>Найди длину ломаной, если известно, что длина первого звена 3 см, длина второго звена 4 см, длина третьего звена 5 см.</a:t>
            </a: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dirty="0" smtClean="0"/>
              <a:t> </a:t>
            </a:r>
            <a:endParaRPr lang="ru-RU" sz="2800" dirty="0">
              <a:solidFill>
                <a:schemeClr val="tx1"/>
              </a:solidFill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</a:p>
          <a:p>
            <a:pPr lvl="0"/>
            <a:endParaRPr lang="ru-RU" sz="2000" dirty="0" smtClean="0">
              <a:solidFill>
                <a:schemeClr val="tx1"/>
              </a:solidFill>
            </a:endParaRPr>
          </a:p>
          <a:p>
            <a:pPr lvl="0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3717032"/>
            <a:ext cx="8064896" cy="230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827584" y="3933056"/>
          <a:ext cx="7560840" cy="1800200"/>
        </p:xfrm>
        <a:graphic>
          <a:graphicData uri="http://schemas.openxmlformats.org/drawingml/2006/table">
            <a:tbl>
              <a:tblPr/>
              <a:tblGrid>
                <a:gridCol w="1890210"/>
                <a:gridCol w="1890210"/>
                <a:gridCol w="1890210"/>
                <a:gridCol w="1890210"/>
              </a:tblGrid>
              <a:tr h="9361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Овал 10"/>
          <p:cNvSpPr/>
          <p:nvPr/>
        </p:nvSpPr>
        <p:spPr>
          <a:xfrm>
            <a:off x="1475656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A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491880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B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364088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C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164288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D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8,4 Answers,C,120,73,11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http://static.diary.ru/userdir/1/4/6/9/1469250/62171187.jpg"/>
          <p:cNvPicPr/>
          <p:nvPr/>
        </p:nvPicPr>
        <p:blipFill>
          <a:blip r:embed="rId2" cstate="print"/>
          <a:srcRect l="15574"/>
          <a:stretch>
            <a:fillRect/>
          </a:stretch>
        </p:blipFill>
        <p:spPr bwMode="auto">
          <a:xfrm rot="10800000">
            <a:off x="251517" y="188640"/>
            <a:ext cx="8712969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9552" y="404664"/>
            <a:ext cx="8136904" cy="165618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548680"/>
            <a:ext cx="7776864" cy="12961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Вопрос № 8</a:t>
            </a:r>
          </a:p>
          <a:p>
            <a:pPr algn="ctr"/>
            <a:r>
              <a:rPr lang="ru-RU" sz="2800" dirty="0" smtClean="0"/>
              <a:t> </a:t>
            </a:r>
            <a:r>
              <a:rPr lang="ru-RU" sz="2800" dirty="0">
                <a:solidFill>
                  <a:schemeClr val="tx1"/>
                </a:solidFill>
                <a:latin typeface="Cambria" pitchFamily="18" charset="0"/>
              </a:rPr>
              <a:t>Найди домик с ошибкой.</a:t>
            </a: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dirty="0" smtClean="0"/>
              <a:t> </a:t>
            </a:r>
            <a:endParaRPr lang="ru-RU" sz="2800" dirty="0">
              <a:solidFill>
                <a:schemeClr val="tx1"/>
              </a:solidFill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</a:p>
          <a:p>
            <a:pPr lvl="0"/>
            <a:endParaRPr lang="ru-RU" sz="2000" dirty="0" smtClean="0">
              <a:solidFill>
                <a:schemeClr val="tx1"/>
              </a:solidFill>
            </a:endParaRPr>
          </a:p>
          <a:p>
            <a:pPr lvl="0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2492896"/>
            <a:ext cx="8064896" cy="352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827584" y="2780928"/>
          <a:ext cx="7560840" cy="316835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90210"/>
                <a:gridCol w="1890210"/>
                <a:gridCol w="1890210"/>
                <a:gridCol w="1890210"/>
              </a:tblGrid>
              <a:tr h="10081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/>
                </a:tc>
              </a:tr>
              <a:tr h="2160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dirty="0" smtClean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 smtClean="0"/>
                        <a:t>15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1" name="Овал 10"/>
          <p:cNvSpPr/>
          <p:nvPr/>
        </p:nvSpPr>
        <p:spPr>
          <a:xfrm>
            <a:off x="1547664" y="2996952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A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419872" y="2996952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B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364088" y="306896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C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164288" y="306896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D</a:t>
            </a:r>
            <a:endParaRPr lang="ru-RU"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403648" y="4653136"/>
          <a:ext cx="792088" cy="79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44"/>
                <a:gridCol w="396044"/>
              </a:tblGrid>
              <a:tr h="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9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6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8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7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Равнобедренный треугольник 15"/>
          <p:cNvSpPr/>
          <p:nvPr/>
        </p:nvSpPr>
        <p:spPr>
          <a:xfrm>
            <a:off x="1331640" y="4005064"/>
            <a:ext cx="936104" cy="648072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15</a:t>
            </a:r>
            <a:endParaRPr lang="ru-RU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3275856" y="4581128"/>
          <a:ext cx="792088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2048"/>
                <a:gridCol w="360040"/>
              </a:tblGrid>
              <a:tr h="36529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9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5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</a:tr>
              <a:tr h="36529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8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6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</a:tr>
              <a:tr h="36529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7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7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Равнобедренный треугольник 17"/>
          <p:cNvSpPr/>
          <p:nvPr/>
        </p:nvSpPr>
        <p:spPr>
          <a:xfrm>
            <a:off x="3203848" y="3933056"/>
            <a:ext cx="936104" cy="648072"/>
          </a:xfrm>
          <a:prstGeom prst="triangle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14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9" name="Равнобедренный треугольник 18"/>
          <p:cNvSpPr/>
          <p:nvPr/>
        </p:nvSpPr>
        <p:spPr>
          <a:xfrm>
            <a:off x="5076056" y="3933056"/>
            <a:ext cx="936104" cy="648072"/>
          </a:xfrm>
          <a:prstGeom prst="triangle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12</a:t>
            </a:r>
            <a:endParaRPr lang="ru-RU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5148064" y="4581128"/>
          <a:ext cx="792088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8047"/>
                <a:gridCol w="37404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9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3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8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4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7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6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Равнобедренный треугольник 20"/>
          <p:cNvSpPr/>
          <p:nvPr/>
        </p:nvSpPr>
        <p:spPr>
          <a:xfrm>
            <a:off x="6948264" y="3933056"/>
            <a:ext cx="936104" cy="648072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13</a:t>
            </a:r>
            <a:endParaRPr lang="ru-RU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7020272" y="4581128"/>
          <a:ext cx="792088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44"/>
                <a:gridCol w="39604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9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4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8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5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7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6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9,4 Answers,A,120,71,31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http://static.diary.ru/userdir/1/4/6/9/1469250/62171187.jpg"/>
          <p:cNvPicPr/>
          <p:nvPr/>
        </p:nvPicPr>
        <p:blipFill>
          <a:blip r:embed="rId2" cstate="print"/>
          <a:srcRect l="15574"/>
          <a:stretch>
            <a:fillRect/>
          </a:stretch>
        </p:blipFill>
        <p:spPr bwMode="auto">
          <a:xfrm rot="10800000">
            <a:off x="251517" y="188640"/>
            <a:ext cx="8712969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9552" y="404664"/>
            <a:ext cx="8136904" cy="295232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548680"/>
            <a:ext cx="7776864" cy="2520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Вопрос № 9</a:t>
            </a:r>
          </a:p>
          <a:p>
            <a:pPr algn="ctr"/>
            <a:r>
              <a:rPr lang="ru-RU" sz="2800" dirty="0" smtClean="0"/>
              <a:t> </a:t>
            </a:r>
            <a:r>
              <a:rPr lang="ru-RU" sz="2800" dirty="0">
                <a:solidFill>
                  <a:schemeClr val="tx1"/>
                </a:solidFill>
                <a:latin typeface="Cambria" pitchFamily="18" charset="0"/>
              </a:rPr>
              <a:t>В наборе было 6 листов цветной бумаги и 3 белых листа. На уроке технологии Саша израсходовал 4 листа. Сколько листов осталось?</a:t>
            </a: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dirty="0" smtClean="0"/>
              <a:t> </a:t>
            </a:r>
            <a:endParaRPr lang="ru-RU" sz="2800" dirty="0">
              <a:solidFill>
                <a:schemeClr val="tx1"/>
              </a:solidFill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</a:p>
          <a:p>
            <a:pPr lvl="0"/>
            <a:endParaRPr lang="ru-RU" sz="2000" dirty="0" smtClean="0">
              <a:solidFill>
                <a:schemeClr val="tx1"/>
              </a:solidFill>
            </a:endParaRPr>
          </a:p>
          <a:p>
            <a:pPr lvl="0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3717032"/>
            <a:ext cx="8064896" cy="230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827584" y="3933056"/>
          <a:ext cx="7560840" cy="1800200"/>
        </p:xfrm>
        <a:graphic>
          <a:graphicData uri="http://schemas.openxmlformats.org/drawingml/2006/table">
            <a:tbl>
              <a:tblPr/>
              <a:tblGrid>
                <a:gridCol w="1890210"/>
                <a:gridCol w="1890210"/>
                <a:gridCol w="1890210"/>
                <a:gridCol w="1890210"/>
              </a:tblGrid>
              <a:tr h="9361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Овал 10"/>
          <p:cNvSpPr/>
          <p:nvPr/>
        </p:nvSpPr>
        <p:spPr>
          <a:xfrm>
            <a:off x="1475656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A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491880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B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364088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C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164288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D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10,4 Answers,D,120,69,26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http://static.diary.ru/userdir/1/4/6/9/1469250/62171187.jpg"/>
          <p:cNvPicPr/>
          <p:nvPr/>
        </p:nvPicPr>
        <p:blipFill>
          <a:blip r:embed="rId2" cstate="print"/>
          <a:srcRect l="15574"/>
          <a:stretch>
            <a:fillRect/>
          </a:stretch>
        </p:blipFill>
        <p:spPr bwMode="auto">
          <a:xfrm rot="10800000">
            <a:off x="251517" y="188640"/>
            <a:ext cx="8712969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9552" y="404664"/>
            <a:ext cx="8136904" cy="331236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548680"/>
            <a:ext cx="7776864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Вопрос № 10</a:t>
            </a:r>
          </a:p>
          <a:p>
            <a:pPr algn="ctr"/>
            <a:r>
              <a:rPr lang="ru-RU" sz="2800" dirty="0" smtClean="0"/>
              <a:t> </a:t>
            </a:r>
            <a:r>
              <a:rPr lang="ru-RU" sz="2800" dirty="0">
                <a:solidFill>
                  <a:schemeClr val="tx1"/>
                </a:solidFill>
                <a:latin typeface="Cambria" pitchFamily="18" charset="0"/>
              </a:rPr>
              <a:t>Сколько треугольников на рисунке?</a:t>
            </a:r>
          </a:p>
          <a:p>
            <a:pPr algn="ctr"/>
            <a:endParaRPr lang="ru-RU" sz="2800" b="1" dirty="0" smtClean="0">
              <a:solidFill>
                <a:schemeClr val="tx1"/>
              </a:solidFill>
              <a:latin typeface="Cambria" pitchFamily="18" charset="0"/>
            </a:endParaRPr>
          </a:p>
          <a:p>
            <a:pPr algn="ctr"/>
            <a:endParaRPr lang="ru-RU" sz="28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/>
            <a:r>
              <a:rPr lang="ru-RU" sz="2800" dirty="0" smtClean="0"/>
              <a:t> </a:t>
            </a:r>
            <a:endParaRPr lang="ru-RU" sz="2800" dirty="0">
              <a:solidFill>
                <a:schemeClr val="tx1"/>
              </a:solidFill>
              <a:latin typeface="Cambr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</a:p>
          <a:p>
            <a:pPr lvl="0"/>
            <a:endParaRPr lang="ru-RU" sz="2000" dirty="0" smtClean="0">
              <a:solidFill>
                <a:schemeClr val="tx1"/>
              </a:solidFill>
            </a:endParaRPr>
          </a:p>
          <a:p>
            <a:pPr lvl="0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3717032"/>
            <a:ext cx="8064896" cy="230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827584" y="3933056"/>
          <a:ext cx="7560840" cy="1800200"/>
        </p:xfrm>
        <a:graphic>
          <a:graphicData uri="http://schemas.openxmlformats.org/drawingml/2006/table">
            <a:tbl>
              <a:tblPr/>
              <a:tblGrid>
                <a:gridCol w="1890210"/>
                <a:gridCol w="1890210"/>
                <a:gridCol w="1890210"/>
                <a:gridCol w="1890210"/>
              </a:tblGrid>
              <a:tr h="9361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17" marR="59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Овал 10"/>
          <p:cNvSpPr/>
          <p:nvPr/>
        </p:nvSpPr>
        <p:spPr>
          <a:xfrm>
            <a:off x="1475656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A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491880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B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364088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C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164288" y="4149080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D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203848" y="1772816"/>
            <a:ext cx="2592288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3203848" y="1772816"/>
            <a:ext cx="2592288" cy="72008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3203848" y="2492896"/>
            <a:ext cx="2592288" cy="64807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stCxn id="15" idx="2"/>
          </p:cNvCxnSpPr>
          <p:nvPr/>
        </p:nvCxnSpPr>
        <p:spPr>
          <a:xfrm rot="5400000" flipH="1">
            <a:off x="3815916" y="2456892"/>
            <a:ext cx="1368152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http://static.diary.ru/userdir/1/4/6/9/1469250/62171187.jpg"/>
          <p:cNvPicPr/>
          <p:nvPr/>
        </p:nvPicPr>
        <p:blipFill>
          <a:blip r:embed="rId2" cstate="print"/>
          <a:srcRect l="15574"/>
          <a:stretch>
            <a:fillRect/>
          </a:stretch>
        </p:blipFill>
        <p:spPr bwMode="auto">
          <a:xfrm rot="10800000">
            <a:off x="251517" y="188640"/>
            <a:ext cx="8712969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611560" y="692696"/>
            <a:ext cx="7992888" cy="446449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Источники</a:t>
            </a:r>
          </a:p>
          <a:p>
            <a:pPr algn="ctr"/>
            <a:endParaRPr lang="ru-RU" sz="2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800" dirty="0" smtClean="0">
                <a:hlinkClick r:id="rId3"/>
              </a:rPr>
              <a:t>http://puzkarapuz.org/81464-ramka-veselaya-matematika.html</a:t>
            </a:r>
            <a:r>
              <a:rPr lang="ru-RU" sz="2800" dirty="0" smtClean="0">
                <a:hlinkClick r:id="rId3"/>
              </a:rPr>
              <a:t>-</a:t>
            </a:r>
            <a:r>
              <a:rPr lang="ru-RU" sz="2800" dirty="0" smtClean="0">
                <a:solidFill>
                  <a:schemeClr val="tx1"/>
                </a:solidFill>
              </a:rPr>
              <a:t>рамка</a:t>
            </a:r>
          </a:p>
          <a:p>
            <a:r>
              <a:rPr lang="ru-RU" sz="2800" dirty="0">
                <a:solidFill>
                  <a:schemeClr val="tx1"/>
                </a:solidFill>
              </a:rPr>
              <a:t>Дмитриева О. И., Мокрушина О.А.</a:t>
            </a:r>
          </a:p>
          <a:p>
            <a:r>
              <a:rPr lang="ru-RU" sz="2800" dirty="0">
                <a:solidFill>
                  <a:schemeClr val="tx1"/>
                </a:solidFill>
              </a:rPr>
              <a:t>Поурочные разработки по математике: 2 класс. К учебному комплекту М.И. Моро- М.: ВАКО, 2005.-400с.- (В помощь школьному учителю</a:t>
            </a:r>
            <a:r>
              <a:rPr lang="ru-RU" sz="2800" dirty="0" smtClean="0">
                <a:solidFill>
                  <a:schemeClr val="tx1"/>
                </a:solidFill>
              </a:rPr>
              <a:t>)</a:t>
            </a:r>
            <a:endParaRPr lang="ru-RU" sz="2800" dirty="0">
              <a:solidFill>
                <a:schemeClr val="tx1"/>
              </a:solidFill>
            </a:endParaRPr>
          </a:p>
          <a:p>
            <a:pPr algn="ctr"/>
            <a:endParaRPr lang="ru-RU" sz="2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383</Words>
  <Application>Microsoft Office PowerPoint</Application>
  <PresentationFormat>Экран (4:3)</PresentationFormat>
  <Paragraphs>241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MURZIK</dc:creator>
  <cp:lastModifiedBy>User</cp:lastModifiedBy>
  <cp:revision>21</cp:revision>
  <dcterms:created xsi:type="dcterms:W3CDTF">2011-08-28T09:59:25Z</dcterms:created>
  <dcterms:modified xsi:type="dcterms:W3CDTF">2016-10-17T19:14:20Z</dcterms:modified>
</cp:coreProperties>
</file>