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77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3CDCFFD-8E86-46E6-9D77-A4EE973F4877}" type="datetimeFigureOut">
              <a:rPr lang="ru-RU" smtClean="0"/>
              <a:pPr/>
              <a:t>22.10.2012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40D4E91-11C9-498F-ADE1-D687EB8F55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Анализ лирического произведения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Учитель русского языка и литературы МБОУ «СОШ п. Октябрьский» </a:t>
            </a:r>
            <a:r>
              <a:rPr lang="ru-RU" sz="2400" dirty="0" err="1" smtClean="0">
                <a:solidFill>
                  <a:srgbClr val="0070C0"/>
                </a:solidFill>
              </a:rPr>
              <a:t>Мамадвалиева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Давлятмо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Якубовна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Эпос </a:t>
            </a:r>
          </a:p>
          <a:p>
            <a:r>
              <a:rPr lang="ru-RU" dirty="0" smtClean="0"/>
              <a:t>Лирика </a:t>
            </a:r>
          </a:p>
          <a:p>
            <a:r>
              <a:rPr lang="ru-RU" dirty="0" smtClean="0"/>
              <a:t>Драма </a:t>
            </a:r>
          </a:p>
          <a:p>
            <a:r>
              <a:rPr lang="ru-RU" dirty="0" smtClean="0"/>
              <a:t>Лиро-эпические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Роды литературы 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Гимн – хвалебная песня.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Ода – прославление лица или события.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Эпитафия – надгробная надпись, иногда шуточная.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Эпиграмма – сатира на человека.</a:t>
            </a:r>
          </a:p>
          <a:p>
            <a:pPr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Послание – обращение к лицу в форме стиха.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Жанры лирики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*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Лирическая поэма.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Элегия.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Баллада.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Мадригал – хвалебное стихотворение, посвящённое даме.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Сонет – стихотворение из 14 строк.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Стансы.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Понравилось ли вам? Чем?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Все ли слова понятны?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Каким настроением проникнуто?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Какие чувства владели поэтом, когда он писал?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Изменяется ли поэтическое настроение?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 ком (или о чем) оно?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Какие картины рисует поэт? Из каких образов, предметов они складываются?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При помощи каких художественных средств?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Какие краски, цвета, запахи, звуки, шумы использует поэт?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Что хотел поэт показать нам этим стихотворением?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Найдите основную мысль. 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chemeClr val="accent2">
                    <a:lumMod val="75000"/>
                  </a:schemeClr>
                </a:solidFill>
              </a:rPr>
              <a:t>Анализ стихотворения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Эпитеты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Метафоры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Инверсия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Олицетворения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Сравнения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Повторы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Аллитерация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Гипербола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Средства художественной выразительности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C00000"/>
                </a:solidFill>
              </a:rPr>
              <a:t>Аллитерация</a:t>
            </a:r>
            <a:r>
              <a:rPr lang="ru-RU" dirty="0" smtClean="0"/>
              <a:t> - это повторение в речи одинаковых согласных звуков.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Физкультурная минутка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4" name="AutoShape 38"/>
          <p:cNvSpPr>
            <a:spLocks noChangeArrowheads="1"/>
          </p:cNvSpPr>
          <p:nvPr/>
        </p:nvSpPr>
        <p:spPr bwMode="auto">
          <a:xfrm rot="510243">
            <a:off x="465138" y="1665288"/>
            <a:ext cx="2663825" cy="1504950"/>
          </a:xfrm>
          <a:prstGeom prst="cloudCallout">
            <a:avLst>
              <a:gd name="adj1" fmla="val -16060"/>
              <a:gd name="adj2" fmla="val 2074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6" name="AutoShape 40"/>
          <p:cNvSpPr>
            <a:spLocks noChangeArrowheads="1"/>
          </p:cNvSpPr>
          <p:nvPr/>
        </p:nvSpPr>
        <p:spPr bwMode="auto">
          <a:xfrm rot="510243">
            <a:off x="2263775" y="4487863"/>
            <a:ext cx="3024188" cy="1612900"/>
          </a:xfrm>
          <a:prstGeom prst="cloudCallout">
            <a:avLst>
              <a:gd name="adj1" fmla="val -91597"/>
              <a:gd name="adj2" fmla="val 44644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9685338" y="260350"/>
            <a:ext cx="2951162" cy="1873250"/>
          </a:xfrm>
          <a:prstGeom prst="cloudCallout">
            <a:avLst>
              <a:gd name="adj1" fmla="val -51722"/>
              <a:gd name="adj2" fmla="val 28981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14358" name="Picture 22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35938" y="0"/>
            <a:ext cx="1008062" cy="1008063"/>
          </a:xfrm>
          <a:prstGeom prst="rect">
            <a:avLst/>
          </a:prstGeom>
          <a:noFill/>
        </p:spPr>
      </p:pic>
      <p:pic>
        <p:nvPicPr>
          <p:cNvPr id="14359" name="Picture 23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981075"/>
            <a:ext cx="1008063" cy="1008063"/>
          </a:xfrm>
          <a:prstGeom prst="rect">
            <a:avLst/>
          </a:prstGeom>
          <a:noFill/>
        </p:spPr>
      </p:pic>
      <p:pic>
        <p:nvPicPr>
          <p:cNvPr id="14360" name="Picture 24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2060575"/>
            <a:ext cx="1008062" cy="1008063"/>
          </a:xfrm>
          <a:prstGeom prst="rect">
            <a:avLst/>
          </a:prstGeom>
          <a:noFill/>
        </p:spPr>
      </p:pic>
      <p:pic>
        <p:nvPicPr>
          <p:cNvPr id="14361" name="Picture 25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2997200"/>
            <a:ext cx="1008062" cy="1008063"/>
          </a:xfrm>
          <a:prstGeom prst="rect">
            <a:avLst/>
          </a:prstGeom>
          <a:noFill/>
        </p:spPr>
      </p:pic>
      <p:pic>
        <p:nvPicPr>
          <p:cNvPr id="14362" name="Picture 26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860800"/>
            <a:ext cx="1008063" cy="1008063"/>
          </a:xfrm>
          <a:prstGeom prst="rect">
            <a:avLst/>
          </a:prstGeom>
          <a:noFill/>
        </p:spPr>
      </p:pic>
      <p:pic>
        <p:nvPicPr>
          <p:cNvPr id="14363" name="Picture 27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4797425"/>
            <a:ext cx="1008063" cy="1008063"/>
          </a:xfrm>
          <a:prstGeom prst="rect">
            <a:avLst/>
          </a:prstGeom>
          <a:noFill/>
        </p:spPr>
      </p:pic>
      <p:pic>
        <p:nvPicPr>
          <p:cNvPr id="14364" name="Picture 28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849938"/>
            <a:ext cx="1008062" cy="1008062"/>
          </a:xfrm>
          <a:prstGeom prst="rect">
            <a:avLst/>
          </a:prstGeom>
          <a:noFill/>
        </p:spPr>
      </p:pic>
      <p:pic>
        <p:nvPicPr>
          <p:cNvPr id="14365" name="Picture 29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59607">
            <a:off x="8135938" y="5849938"/>
            <a:ext cx="1008062" cy="1008062"/>
          </a:xfrm>
          <a:prstGeom prst="rect">
            <a:avLst/>
          </a:prstGeom>
          <a:noFill/>
        </p:spPr>
      </p:pic>
      <p:pic>
        <p:nvPicPr>
          <p:cNvPr id="14366" name="Picture 30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049210">
            <a:off x="6732588" y="4941888"/>
            <a:ext cx="1008062" cy="1008062"/>
          </a:xfrm>
          <a:prstGeom prst="rect">
            <a:avLst/>
          </a:prstGeom>
          <a:noFill/>
        </p:spPr>
      </p:pic>
      <p:pic>
        <p:nvPicPr>
          <p:cNvPr id="14367" name="Picture 31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205796">
            <a:off x="5364162" y="3860801"/>
            <a:ext cx="1008063" cy="1008062"/>
          </a:xfrm>
          <a:prstGeom prst="rect">
            <a:avLst/>
          </a:prstGeom>
          <a:noFill/>
        </p:spPr>
      </p:pic>
      <p:pic>
        <p:nvPicPr>
          <p:cNvPr id="14368" name="Picture 32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361115">
            <a:off x="4284662" y="2924176"/>
            <a:ext cx="1008063" cy="1008062"/>
          </a:xfrm>
          <a:prstGeom prst="rect">
            <a:avLst/>
          </a:prstGeom>
          <a:noFill/>
        </p:spPr>
      </p:pic>
      <p:pic>
        <p:nvPicPr>
          <p:cNvPr id="14369" name="Picture 33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81524">
            <a:off x="2916237" y="2060576"/>
            <a:ext cx="1008063" cy="1008062"/>
          </a:xfrm>
          <a:prstGeom prst="rect">
            <a:avLst/>
          </a:prstGeom>
          <a:noFill/>
        </p:spPr>
      </p:pic>
      <p:pic>
        <p:nvPicPr>
          <p:cNvPr id="14370" name="Picture 34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26024">
            <a:off x="1619251" y="1125537"/>
            <a:ext cx="1008062" cy="1008063"/>
          </a:xfrm>
          <a:prstGeom prst="rect">
            <a:avLst/>
          </a:prstGeom>
          <a:noFill/>
        </p:spPr>
      </p:pic>
      <p:pic>
        <p:nvPicPr>
          <p:cNvPr id="14371" name="Picture 35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625289">
            <a:off x="323851" y="188912"/>
            <a:ext cx="1008062" cy="1008063"/>
          </a:xfrm>
          <a:prstGeom prst="rect">
            <a:avLst/>
          </a:prstGeom>
          <a:noFill/>
        </p:spPr>
      </p:pic>
      <p:sp>
        <p:nvSpPr>
          <p:cNvPr id="14372" name="AutoShape 36"/>
          <p:cNvSpPr>
            <a:spLocks noChangeArrowheads="1"/>
          </p:cNvSpPr>
          <p:nvPr/>
        </p:nvSpPr>
        <p:spPr bwMode="auto">
          <a:xfrm>
            <a:off x="-2700338" y="4149725"/>
            <a:ext cx="2374900" cy="1800225"/>
          </a:xfrm>
          <a:prstGeom prst="cloudCallout">
            <a:avLst>
              <a:gd name="adj1" fmla="val -67648"/>
              <a:gd name="adj2" fmla="val 31833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5" name="AutoShape 39"/>
          <p:cNvSpPr>
            <a:spLocks noChangeArrowheads="1"/>
          </p:cNvSpPr>
          <p:nvPr/>
        </p:nvSpPr>
        <p:spPr bwMode="auto">
          <a:xfrm rot="510243">
            <a:off x="3630613" y="230188"/>
            <a:ext cx="2736850" cy="1504950"/>
          </a:xfrm>
          <a:prstGeom prst="cloudCallout">
            <a:avLst>
              <a:gd name="adj1" fmla="val -103481"/>
              <a:gd name="adj2" fmla="val -1704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7" name="AutoShape 41"/>
          <p:cNvSpPr>
            <a:spLocks noChangeArrowheads="1"/>
          </p:cNvSpPr>
          <p:nvPr/>
        </p:nvSpPr>
        <p:spPr bwMode="auto">
          <a:xfrm rot="510243">
            <a:off x="5797550" y="2738438"/>
            <a:ext cx="2376488" cy="1144587"/>
          </a:xfrm>
          <a:prstGeom prst="cloudCallout">
            <a:avLst>
              <a:gd name="adj1" fmla="val -127273"/>
              <a:gd name="adj2" fmla="val 4209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50" name="Oval 14"/>
          <p:cNvSpPr>
            <a:spLocks noChangeArrowheads="1"/>
          </p:cNvSpPr>
          <p:nvPr/>
        </p:nvSpPr>
        <p:spPr bwMode="auto">
          <a:xfrm>
            <a:off x="6804025" y="476250"/>
            <a:ext cx="1657350" cy="16557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3779838" y="2420938"/>
            <a:ext cx="1728787" cy="17272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4381" name="Picture 45" descr="мед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39388" y="260350"/>
            <a:ext cx="1619250" cy="1728788"/>
          </a:xfrm>
          <a:prstGeom prst="rect">
            <a:avLst/>
          </a:prstGeom>
          <a:noFill/>
        </p:spPr>
      </p:pic>
      <p:pic>
        <p:nvPicPr>
          <p:cNvPr id="14382" name="Picture 46" descr="ёж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-1981200" y="4149725"/>
            <a:ext cx="1341437" cy="1698625"/>
          </a:xfrm>
          <a:prstGeom prst="rect">
            <a:avLst/>
          </a:prstGeom>
          <a:noFill/>
        </p:spPr>
      </p:pic>
      <p:sp>
        <p:nvSpPr>
          <p:cNvPr id="14384" name="AutoShape 48"/>
          <p:cNvSpPr>
            <a:spLocks noChangeArrowheads="1"/>
          </p:cNvSpPr>
          <p:nvPr/>
        </p:nvSpPr>
        <p:spPr bwMode="auto">
          <a:xfrm>
            <a:off x="2700338" y="2205038"/>
            <a:ext cx="4764087" cy="2876550"/>
          </a:xfrm>
          <a:prstGeom prst="cloudCallout">
            <a:avLst>
              <a:gd name="adj1" fmla="val -95833"/>
              <a:gd name="adj2" fmla="val 2325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14383" name="Picture 47" descr="ёж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-483351">
            <a:off x="3492500" y="2781300"/>
            <a:ext cx="1341438" cy="1698625"/>
          </a:xfrm>
          <a:prstGeom prst="rect">
            <a:avLst/>
          </a:prstGeom>
          <a:noFill/>
        </p:spPr>
      </p:pic>
      <p:pic>
        <p:nvPicPr>
          <p:cNvPr id="14385" name="Picture 49" descr="мед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2349500"/>
            <a:ext cx="1955800" cy="2087563"/>
          </a:xfrm>
          <a:prstGeom prst="rect">
            <a:avLst/>
          </a:prstGeom>
          <a:noFill/>
        </p:spPr>
      </p:pic>
      <p:pic>
        <p:nvPicPr>
          <p:cNvPr id="14386" name="Picture 5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обл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092950" y="6381750"/>
            <a:ext cx="304800" cy="304800"/>
          </a:xfrm>
          <a:prstGeom prst="rect">
            <a:avLst/>
          </a:prstGeom>
          <a:noFill/>
        </p:spPr>
      </p:pic>
      <p:pic>
        <p:nvPicPr>
          <p:cNvPr id="14393" name="Picture 57" descr="2493def5ff67"/>
          <p:cNvPicPr>
            <a:picLocks noChangeAspect="1" noChangeArrowheads="1"/>
          </p:cNvPicPr>
          <p:nvPr/>
        </p:nvPicPr>
        <p:blipFill>
          <a:blip r:embed="rId7" cstate="print"/>
          <a:srcRect b="14920"/>
          <a:stretch>
            <a:fillRect/>
          </a:stretch>
        </p:blipFill>
        <p:spPr bwMode="auto">
          <a:xfrm rot="-1167255">
            <a:off x="1747838" y="2579688"/>
            <a:ext cx="2162175" cy="2951162"/>
          </a:xfrm>
          <a:prstGeom prst="rect">
            <a:avLst/>
          </a:prstGeom>
          <a:noFill/>
        </p:spPr>
      </p:pic>
      <p:pic>
        <p:nvPicPr>
          <p:cNvPr id="14394" name="Picture 58" descr="2493def5ff67"/>
          <p:cNvPicPr>
            <a:picLocks noChangeAspect="1" noChangeArrowheads="1"/>
          </p:cNvPicPr>
          <p:nvPr/>
        </p:nvPicPr>
        <p:blipFill>
          <a:blip r:embed="rId8" cstate="print"/>
          <a:srcRect b="15352"/>
          <a:stretch>
            <a:fillRect/>
          </a:stretch>
        </p:blipFill>
        <p:spPr bwMode="auto">
          <a:xfrm rot="-1167255">
            <a:off x="3135313" y="4232275"/>
            <a:ext cx="1644650" cy="2232025"/>
          </a:xfrm>
          <a:prstGeom prst="rect">
            <a:avLst/>
          </a:prstGeom>
          <a:noFill/>
        </p:spPr>
      </p:pic>
      <p:pic>
        <p:nvPicPr>
          <p:cNvPr id="14395" name="Picture 59" descr="2493def5ff67"/>
          <p:cNvPicPr>
            <a:picLocks noChangeAspect="1" noChangeArrowheads="1"/>
          </p:cNvPicPr>
          <p:nvPr/>
        </p:nvPicPr>
        <p:blipFill>
          <a:blip r:embed="rId9" cstate="print"/>
          <a:srcRect b="12643"/>
          <a:stretch>
            <a:fillRect/>
          </a:stretch>
        </p:blipFill>
        <p:spPr bwMode="auto">
          <a:xfrm rot="1368888" flipH="1">
            <a:off x="4059238" y="4233863"/>
            <a:ext cx="1714500" cy="2303462"/>
          </a:xfrm>
          <a:prstGeom prst="rect">
            <a:avLst/>
          </a:prstGeom>
          <a:noFill/>
        </p:spPr>
      </p:pic>
      <p:pic>
        <p:nvPicPr>
          <p:cNvPr id="14396" name="Picture 60" descr="2493def5ff67"/>
          <p:cNvPicPr>
            <a:picLocks noChangeAspect="1" noChangeArrowheads="1"/>
          </p:cNvPicPr>
          <p:nvPr/>
        </p:nvPicPr>
        <p:blipFill>
          <a:blip r:embed="rId10" cstate="print"/>
          <a:srcRect b="12990"/>
          <a:stretch>
            <a:fillRect/>
          </a:stretch>
        </p:blipFill>
        <p:spPr bwMode="auto">
          <a:xfrm rot="1491115">
            <a:off x="6048375" y="2660650"/>
            <a:ext cx="2476500" cy="3455988"/>
          </a:xfrm>
          <a:prstGeom prst="rect">
            <a:avLst/>
          </a:prstGeom>
          <a:noFill/>
        </p:spPr>
      </p:pic>
      <p:pic>
        <p:nvPicPr>
          <p:cNvPr id="14397" name="Picture 61" descr="2493def5ff67"/>
          <p:cNvPicPr>
            <a:picLocks noChangeAspect="1" noChangeArrowheads="1"/>
          </p:cNvPicPr>
          <p:nvPr/>
        </p:nvPicPr>
        <p:blipFill>
          <a:blip r:embed="rId11" cstate="print"/>
          <a:srcRect b="7747"/>
          <a:stretch>
            <a:fillRect/>
          </a:stretch>
        </p:blipFill>
        <p:spPr bwMode="auto">
          <a:xfrm rot="538294">
            <a:off x="5662613" y="4437063"/>
            <a:ext cx="1265237" cy="1871662"/>
          </a:xfrm>
          <a:prstGeom prst="rect">
            <a:avLst/>
          </a:prstGeom>
          <a:noFill/>
        </p:spPr>
      </p:pic>
      <p:pic>
        <p:nvPicPr>
          <p:cNvPr id="14398" name="Picture 62" descr="2493def5ff6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-856815">
            <a:off x="4284663" y="1844675"/>
            <a:ext cx="1265237" cy="2028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7" presetClass="path" presetSubtype="0" repeatCount="3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5E-6 0.54537 L -0.63369 0.54537 L -0.63369 -3.7037E-6 L 5E-6 -3.7037E-6 Z " pathEditMode="relative" rAng="5400000" ptsTypes="FFFFF">
                                      <p:cBhvr>
                                        <p:cTn id="123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9" presetID="35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36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239 0.33587 L -0.17396 -0.06227 C -0.11093 -0.15186 -0.01701 -0.19954 0.08056 -0.19954 C 0.19236 -0.19954 0.28177 -0.15186 0.34479 -0.06227 L 0.64584 0.33587 " pathEditMode="relative" rAng="0" ptsTypes="FffFF">
                                      <p:cBhvr>
                                        <p:cTn id="137" dur="3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70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57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-0.02871 L 0.13264 -0.01667 C 0.15799 -0.01482 0.18681 0.00162 0.21215 0.02778 C 0.2408 0.05741 0.25886 0.08935 0.26615 0.12153 L 0.30417 0.26898 " pathEditMode="relative" rAng="2270933" ptsTypes="FffFF">
                                      <p:cBhvr>
                                        <p:cTn id="158" dur="20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4000"/>
                            </p:stCondLst>
                            <p:childTnLst>
                              <p:par>
                                <p:cTn id="160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9 0.01065 L -0.03125 0.15347 C -0.04149 0.18333 -0.06441 0.2169 -0.09184 0.24305 C -0.12326 0.27338 -0.15243 0.28842 -0.17812 0.2919 L -0.29635 0.31088 " pathEditMode="relative" rAng="8679121" ptsTypes="FffFF">
                                      <p:cBhvr>
                                        <p:cTn id="161" dur="2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63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0.01343 L -0.09878 -0.025 C -0.11875 -0.03264 -0.14028 -0.05324 -0.15885 -0.08078 C -0.18003 -0.11203 -0.19184 -0.1412 -0.19566 -0.16898 L -0.21319 -0.29629 " pathEditMode="relative" rAng="2888534" ptsTypes="FffFF">
                                      <p:cBhvr>
                                        <p:cTn id="164" dur="2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8000"/>
                            </p:stCondLst>
                            <p:childTnLst>
                              <p:par>
                                <p:cTn id="166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04566 -0.1199 C 0.05521 -0.14652 0.07482 -0.17268 0.09896 -0.19236 C 0.12639 -0.21481 0.15191 -0.22546 0.17361 -0.22477 L 0.27448 -0.22662 " pathEditMode="relative" rAng="-1901190" ptsTypes="FffFF">
                                      <p:cBhvr>
                                        <p:cTn id="167" dur="20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-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00"/>
                            </p:stCondLst>
                            <p:childTnLst>
                              <p:par>
                                <p:cTn id="16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2000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000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2000"/>
                            </p:stCondLst>
                            <p:childTnLst>
                              <p:par>
                                <p:cTn id="174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1000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3000"/>
                            </p:stCondLst>
                            <p:childTnLst>
                              <p:par>
                                <p:cTn id="17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3000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0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6000"/>
                            </p:stCondLst>
                            <p:childTnLst>
                              <p:par>
                                <p:cTn id="18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3000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0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9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0500"/>
                            </p:stCondLst>
                            <p:childTnLst>
                              <p:par>
                                <p:cTn id="20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0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0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61500"/>
                            </p:stCondLst>
                            <p:childTnLst>
                              <p:par>
                                <p:cTn id="2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62000"/>
                            </p:stCondLst>
                            <p:childTnLst>
                              <p:par>
                                <p:cTn id="2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86"/>
                </p:tgtEl>
              </p:cMediaNode>
            </p:audio>
          </p:childTnLst>
        </p:cTn>
      </p:par>
    </p:tnLst>
    <p:bldLst>
      <p:bldP spid="14374" grpId="0" animBg="1"/>
      <p:bldP spid="14374" grpId="1" animBg="1"/>
      <p:bldP spid="14376" grpId="0" animBg="1"/>
      <p:bldP spid="14376" grpId="1" animBg="1"/>
      <p:bldP spid="14349" grpId="0" animBg="1"/>
      <p:bldP spid="14372" grpId="0" animBg="1"/>
      <p:bldP spid="14375" grpId="0" animBg="1"/>
      <p:bldP spid="14375" grpId="1" animBg="1"/>
      <p:bldP spid="14377" grpId="0" animBg="1"/>
      <p:bldP spid="14377" grpId="1" animBg="1"/>
      <p:bldP spid="14350" grpId="0" animBg="1"/>
      <p:bldP spid="14350" grpId="1" animBg="1"/>
      <p:bldP spid="14350" grpId="2" animBg="1"/>
      <p:bldP spid="14351" grpId="0" animBg="1"/>
      <p:bldP spid="14351" grpId="1" animBg="1"/>
      <p:bldP spid="143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ХОРЕЙ </a:t>
            </a:r>
          </a:p>
          <a:p>
            <a:pPr>
              <a:buNone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ВЕтер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вЕтер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ты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могУч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ТЫ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гонЯешь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стАи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тУч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_/_ _/_ _/ _ _/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_/_ _/_ _/ _ _/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ДВУСЛОЖНЫЕ РАЗМЕРЫ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1) ХОРЕЙ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/>
              <a:t>-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(греч.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choreios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букв. плясовой), трохей (греч.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trochaios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букв. бегущий), стихотворный метр с сильными (ударными) местами на нечетных слогах стиха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МорОз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сОлнце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дЕнь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чудЕсный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ЕщЁ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ты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дрЕмлешь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дрУг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прелЕстный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(А.С.Пушкин)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_/_ _/_ _/ _ _/ _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_/_ _/_ _/ _ _/ _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2) ЯМБ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ЯМБ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(греч.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iambos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), стихотворный метр с сильными местами на четных слогах стиха ("Мой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дЯдя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сАмых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чЕстных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прАвил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...". Самый употребительный из метров русского силлабо-тонического стиха; основные размеры 4-стопный (лирика, эпос), 6-стопный (поэмы и драмы 18 в.), 5-стопный (лирика и драмы 19-20 вв.), вольный разностопный (басня 18-19 вв., комедия 19 в.).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ДАКТИЛЬ </a:t>
            </a:r>
          </a:p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ТУчки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небЕсные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вЕчные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стрАнники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СтЕпью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лазУрною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цЕпью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жемчУжною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МчИтесь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вы,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бУдто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как Я же,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изгнАнники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(М.Ю. Лермонтов)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_/_ _ _/_ _ _/_ _ _/_ _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_/_ _ _/_ _ _/_ _ _/_ _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_/_ _ _/_ _ _/_ _ _/_ _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ТРЁХСЛОЖНЫЕ РАЗМЕРЫ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ДАКТИЛЬ -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(греч.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daktylos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букв. палец), стихотворный метр, образуемый 3-сложными стопами с сильным местом на 1-м слоге стопы ("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ВЫрыта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зАступом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Яма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глубОкая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", И.С.Никитин). Наиболее употребительные размеры русского силлабо-тонического дактиля. Дактиль 2-стопный (в 18 в.), 4- и 3-стопный (в 19-20 вв.).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*  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сЕвере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дИком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стоИт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одинОко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гОлой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вершИне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соснА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дрЕмлет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качАясь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и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снЕгом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сыпУчим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ОдЕта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, как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рИзой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3900" b="1" dirty="0" err="1" smtClean="0">
                <a:solidFill>
                  <a:schemeClr val="tx2">
                    <a:lumMod val="75000"/>
                  </a:schemeClr>
                </a:solidFill>
              </a:rPr>
              <a:t>он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(М.Ю. Лермонтов)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 _/_ _ _/_ _ _/_ _ _/_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 _/_ _ _/_ _ _/_ _ _/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 _/_ _ _/_ _ _/_ _ _/_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_ _/_ _ _/_ _ _/_ _ _/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АМФИБРАХИЙ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АМФИБРАХИЙ </a:t>
            </a:r>
            <a:r>
              <a:rPr lang="ru-RU" b="1" dirty="0" smtClean="0"/>
              <a:t>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(греч.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amphibrachys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букв. с обеих сторон краткий), стихотворный метр, образуемый 3-сложными стопами с сильным местом на 2-м слоге ("Не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вЕтер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бушУет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над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бОром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"). Наиболее употребительные размеры русского силлабо-тонического амфибрахия 4-стопный (с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нач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 19 в.) и 3-стопный (с сер. 19 в.).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Есть в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напЕвах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твоИх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сокровЕнных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РоковАя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гИбели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вЕсть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Есть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проклЯтье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завЕтов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свящЕнных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ПоругАние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счАстия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Есть.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(А. Блок)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 _/ _ _ _/ _ _ _/ _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 _/ _ _ _/ _ _ _/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 _/ _ _ _/ _ _ _/ _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_ _ _/ _ _ _/ _ _ _/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АНАПЕСТ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АНАПЕСТ -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(от греч.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anapaistos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обратный дактилю, букв. отраженный назад), стихотворный метр, образуемый 3-сложными стопами (см. стопа), с сильным местом на 3-м слоге; на начальном слоге строки часто сверхсхемное ударение ("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ТАм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в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ночнОй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завывАющей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стУже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", А.А.Блок). Наиболее часто употребительны размеры русского силлабо-тонического анапеста 4- и 3-стопный (с сер. 19 в.).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153</TotalTime>
  <Words>514</Words>
  <Application>Microsoft Office PowerPoint</Application>
  <PresentationFormat>Экран (4:3)</PresentationFormat>
  <Paragraphs>75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Анализ лирического произведения</vt:lpstr>
      <vt:lpstr>Роды литературы  </vt:lpstr>
      <vt:lpstr>Жанры лирики  </vt:lpstr>
      <vt:lpstr>Слайд 4</vt:lpstr>
      <vt:lpstr>Анализ стихотворения</vt:lpstr>
      <vt:lpstr> Средства художественной выразительности  </vt:lpstr>
      <vt:lpstr>Слайд 7</vt:lpstr>
      <vt:lpstr>Физкультурная минутка</vt:lpstr>
      <vt:lpstr>Слайд 9</vt:lpstr>
      <vt:lpstr> ДВУСЛОЖНЫЕ РАЗМЕРЫ  </vt:lpstr>
      <vt:lpstr>Слайд 11</vt:lpstr>
      <vt:lpstr>2) ЯМБ</vt:lpstr>
      <vt:lpstr>Слайд 13</vt:lpstr>
      <vt:lpstr> ТРЁХСЛОЖНЫЕ РАЗМЕРЫ</vt:lpstr>
      <vt:lpstr>Слайд 15</vt:lpstr>
      <vt:lpstr>АМФИБРАХИЙ  </vt:lpstr>
      <vt:lpstr>Слайд 17</vt:lpstr>
      <vt:lpstr>АНАПЕСТ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лирического произведения</dc:title>
  <dc:creator>Администратор</dc:creator>
  <cp:lastModifiedBy>Пользователь Windows</cp:lastModifiedBy>
  <cp:revision>16</cp:revision>
  <dcterms:created xsi:type="dcterms:W3CDTF">2012-02-01T16:14:35Z</dcterms:created>
  <dcterms:modified xsi:type="dcterms:W3CDTF">2012-10-22T19:01:29Z</dcterms:modified>
</cp:coreProperties>
</file>