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19" r:id="rId2"/>
    <p:sldId id="326" r:id="rId3"/>
    <p:sldId id="333" r:id="rId4"/>
    <p:sldId id="334" r:id="rId5"/>
    <p:sldId id="331" r:id="rId6"/>
    <p:sldId id="321" r:id="rId7"/>
    <p:sldId id="256" r:id="rId8"/>
    <p:sldId id="259" r:id="rId9"/>
    <p:sldId id="260" r:id="rId10"/>
    <p:sldId id="310" r:id="rId11"/>
    <p:sldId id="318" r:id="rId1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2ABC"/>
    <a:srgbClr val="0000FF"/>
    <a:srgbClr val="CC0066"/>
    <a:srgbClr val="009900"/>
    <a:srgbClr val="B08E00"/>
    <a:srgbClr val="5C8E3A"/>
    <a:srgbClr val="CC66FF"/>
    <a:srgbClr val="CCCC00"/>
    <a:srgbClr val="E6AF00"/>
    <a:srgbClr val="DF4C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9485" autoAdjust="0"/>
    <p:restoredTop sz="94660"/>
  </p:normalViewPr>
  <p:slideViewPr>
    <p:cSldViewPr snapToGrid="0">
      <p:cViewPr varScale="1">
        <p:scale>
          <a:sx n="76" d="100"/>
          <a:sy n="76" d="100"/>
        </p:scale>
        <p:origin x="66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31966B-299D-47DD-B9C4-FF676245A3BA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BA1C0-8C3B-4F82-9344-08555904CF1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91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BA1C0-8C3B-4F82-9344-08555904CF1E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165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CD4E-E044-4C56-A9CF-E915FCAC7985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FFA9-8EF6-4023-A464-3FF1B82C2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1949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CD4E-E044-4C56-A9CF-E915FCAC7985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FFA9-8EF6-4023-A464-3FF1B82C2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740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CD4E-E044-4C56-A9CF-E915FCAC7985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FFA9-8EF6-4023-A464-3FF1B82C2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0514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CD4E-E044-4C56-A9CF-E915FCAC7985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FFA9-8EF6-4023-A464-3FF1B82C2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663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CD4E-E044-4C56-A9CF-E915FCAC7985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FFA9-8EF6-4023-A464-3FF1B82C2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200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CD4E-E044-4C56-A9CF-E915FCAC7985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FFA9-8EF6-4023-A464-3FF1B82C2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3262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CD4E-E044-4C56-A9CF-E915FCAC7985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FFA9-8EF6-4023-A464-3FF1B82C2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761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CD4E-E044-4C56-A9CF-E915FCAC7985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FFA9-8EF6-4023-A464-3FF1B82C2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422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CD4E-E044-4C56-A9CF-E915FCAC7985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FFA9-8EF6-4023-A464-3FF1B82C2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2217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CD4E-E044-4C56-A9CF-E915FCAC7985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FFA9-8EF6-4023-A464-3FF1B82C2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8568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CD4E-E044-4C56-A9CF-E915FCAC7985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1FFA9-8EF6-4023-A464-3FF1B82C2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776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DCD4E-E044-4C56-A9CF-E915FCAC7985}" type="datetimeFigureOut">
              <a:rPr lang="ru-RU" smtClean="0"/>
              <a:t>07.04.2016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1FFA9-8EF6-4023-A464-3FF1B82C2C1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618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4427" y="324182"/>
            <a:ext cx="10515600" cy="1325563"/>
          </a:xfrm>
        </p:spPr>
        <p:txBody>
          <a:bodyPr/>
          <a:lstStyle/>
          <a:p>
            <a:r>
              <a:rPr lang="ru-RU" dirty="0" smtClean="0"/>
              <a:t>                       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3609" y="986963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6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br>
              <a:rPr lang="ru-RU" sz="6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«Моя </a:t>
            </a:r>
            <a:r>
              <a:rPr lang="ru-RU" sz="6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Любимая </a:t>
            </a:r>
            <a: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буква Ф»</a:t>
            </a:r>
            <a:endParaRPr lang="ru-RU" sz="6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Выполнила: ученица </a:t>
            </a:r>
          </a:p>
          <a:p>
            <a:pPr marL="0" indent="0" algn="ctr">
              <a:buNone/>
            </a:pPr>
            <a: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 класса  </a:t>
            </a:r>
          </a:p>
          <a:p>
            <a:pPr marL="0" indent="0" algn="ctr">
              <a:buNone/>
            </a:pPr>
            <a:r>
              <a:rPr lang="ru-RU" sz="66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Пайшаева</a:t>
            </a:r>
            <a: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66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Зарагули</a:t>
            </a:r>
            <a:endParaRPr lang="ru-RU" sz="6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729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00FF"/>
                </a:solidFill>
              </a:rPr>
              <a:t>Моя любимая буква</a:t>
            </a:r>
            <a:endParaRPr lang="ru-RU" dirty="0">
              <a:solidFill>
                <a:srgbClr val="0000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C0066"/>
                </a:solidFill>
              </a:rPr>
              <a:t>Я люблю эту букву, потому что имя моей любимой мамочки начинается с буквы Ф. Её зовут Фарида.</a:t>
            </a:r>
            <a:endParaRPr lang="ru-RU" dirty="0">
              <a:solidFill>
                <a:srgbClr val="CC0066"/>
              </a:solidFill>
            </a:endParaRPr>
          </a:p>
        </p:txBody>
      </p:sp>
      <p:pic>
        <p:nvPicPr>
          <p:cNvPr id="2050" name="Picture 2" descr="http://gulban.persiangig.com/image/Fonts/Red/P_0110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783" y="365125"/>
            <a:ext cx="1019175" cy="108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2182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33829"/>
            <a:ext cx="10515600" cy="5843134"/>
          </a:xfrm>
        </p:spPr>
        <p:txBody>
          <a:bodyPr>
            <a:normAutofit/>
          </a:bodyPr>
          <a:lstStyle/>
          <a:p>
            <a:endParaRPr lang="ru-RU" sz="3200" b="1" i="1" dirty="0" smtClean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3200" b="1" i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Буква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двадцать 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буква в русском алфавите. Буква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обозначает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согласный 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звук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[</a:t>
            </a:r>
            <a:r>
              <a:rPr lang="ru-RU" sz="3200" b="1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Фэ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]. </a:t>
            </a:r>
          </a:p>
          <a:p>
            <a:endParaRPr lang="ru-RU" sz="3200" b="1" i="1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Слова, начинающиеся на букву </a:t>
            </a:r>
            <a:r>
              <a:rPr lang="ru-RU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фартук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фен,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фрукт, фантазия</a:t>
            </a:r>
            <a:r>
              <a:rPr lang="ru-RU" sz="32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футбол, </a:t>
            </a:r>
            <a:r>
              <a:rPr lang="ru-RU" sz="3200" b="1" i="1" dirty="0" smtClean="0">
                <a:solidFill>
                  <a:srgbClr val="D02A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фокусник</a:t>
            </a:r>
            <a:r>
              <a:rPr lang="ru-RU" sz="3200" b="1" i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...</a:t>
            </a:r>
            <a:r>
              <a:rPr lang="ru-RU" sz="3200" b="1" i="1" dirty="0" smtClean="0">
                <a:solidFill>
                  <a:srgbClr val="CC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ru-RU" sz="3200" b="1" i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Буква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Ф </a:t>
            </a:r>
            <a:r>
              <a:rPr lang="ru-RU" sz="3200" b="1" i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конце слов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 шкаф</a:t>
            </a:r>
            <a:r>
              <a:rPr lang="ru-RU" sz="3200" b="1" i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жираф, </a:t>
            </a:r>
            <a:r>
              <a:rPr lang="ru-RU" sz="3200" b="1" i="1" dirty="0" smtClean="0">
                <a:solidFill>
                  <a:srgbClr val="D02A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шарф</a:t>
            </a:r>
            <a:r>
              <a:rPr lang="ru-RU" sz="3200" b="1" i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... </a:t>
            </a:r>
            <a:endParaRPr lang="ru-RU" sz="3200" b="1" i="1" dirty="0" smtClean="0">
              <a:solidFill>
                <a:schemeClr val="accent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797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5922" y="365125"/>
            <a:ext cx="4503761" cy="58001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72751" y="1978926"/>
            <a:ext cx="657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Ubuntu"/>
              </a:rPr>
              <a:t> </a:t>
            </a:r>
            <a:endParaRPr lang="ru-RU" b="0" i="0" dirty="0">
              <a:solidFill>
                <a:schemeClr val="accent2">
                  <a:lumMod val="75000"/>
                </a:schemeClr>
              </a:solidFill>
              <a:effectLst/>
              <a:latin typeface="Ubuntu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25151" y="2131326"/>
            <a:ext cx="6578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base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Ubuntu"/>
              </a:rPr>
              <a:t> </a:t>
            </a:r>
            <a:endParaRPr lang="ru-RU" b="0" i="0" dirty="0">
              <a:solidFill>
                <a:schemeClr val="accent2">
                  <a:lumMod val="75000"/>
                </a:schemeClr>
              </a:solidFill>
              <a:effectLst/>
              <a:latin typeface="Ubuntu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3861" y="3020042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</a:rPr>
              <a:t>Буква «Ф» в русском языке «чужая» и ее носители-слова в языке чаще всего </a:t>
            </a:r>
            <a:r>
              <a:rPr lang="ru-RU" sz="2800" dirty="0" err="1" smtClean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</a:rPr>
              <a:t>заимствова-ны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</a:rPr>
              <a:t>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Verdana" panose="020B0604030504040204" pitchFamily="34" charset="0"/>
              </a:rPr>
              <a:t>из иностранных словарей. 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443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88687"/>
            <a:ext cx="10515600" cy="1828800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>        </a:t>
            </a:r>
            <a:r>
              <a:rPr lang="ru-RU" sz="54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Стихотворения про букву Ф</a:t>
            </a:r>
            <a:r>
              <a:rPr lang="ru-RU" sz="5400" b="1" dirty="0" smtClean="0"/>
              <a:t/>
            </a:r>
            <a:br>
              <a:rPr lang="ru-RU" sz="5400" b="1" dirty="0" smtClean="0"/>
            </a:br>
            <a:endParaRPr lang="ru-RU" sz="5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72343"/>
            <a:ext cx="10515600" cy="4304620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/>
          </p:nvPr>
        </p:nvGraphicFramePr>
        <p:xfrm>
          <a:off x="2670629" y="1698171"/>
          <a:ext cx="9521371" cy="3875315"/>
        </p:xfrm>
        <a:graphic>
          <a:graphicData uri="http://schemas.openxmlformats.org/drawingml/2006/table">
            <a:tbl>
              <a:tblPr/>
              <a:tblGrid>
                <a:gridCol w="4048006"/>
                <a:gridCol w="5473365"/>
              </a:tblGrid>
              <a:tr h="3875315">
                <a:tc>
                  <a:txBody>
                    <a:bodyPr/>
                    <a:lstStyle/>
                    <a:p>
                      <a:pPr algn="l" fontAlgn="t"/>
                      <a:endParaRPr lang="ru-RU" dirty="0">
                        <a:effectLst/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0" i="0" dirty="0" smtClean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Фокусник</a:t>
                      </a:r>
                      <a:r>
                        <a:rPr lang="ru-RU" sz="2800" b="0" i="0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, </a:t>
                      </a:r>
                      <a:r>
                        <a:rPr lang="ru-RU" sz="2800" b="0" i="0" dirty="0" smtClean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во</a:t>
                      </a:r>
                      <a:r>
                        <a:rPr lang="ru-RU" sz="2800" b="0" i="0" baseline="0" dirty="0" smtClean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lang="ru-RU" sz="2800" b="0" i="0" dirty="0" smtClean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фрак </a:t>
                      </a:r>
                      <a:r>
                        <a:rPr lang="ru-RU" sz="2800" b="0" i="0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  <a:t>одет,</a:t>
                      </a:r>
                      <a:br>
                        <a:rPr lang="ru-RU" sz="2800" b="0" i="0" dirty="0">
                          <a:solidFill>
                            <a:srgbClr val="FFC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2800" b="0" i="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Факел превратит в букет.</a:t>
                      </a:r>
                      <a:br>
                        <a:rPr lang="ru-RU" sz="2800" b="0" i="0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28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Фея выскочит оттуда.</a:t>
                      </a:r>
                      <a:br>
                        <a:rPr lang="ru-RU" sz="2800" b="0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2800" b="0" i="0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Verdana" panose="020B0604030504040204" pitchFamily="34" charset="0"/>
                        </a:rPr>
                        <a:t>Фокус это или чудо?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147" y="1271134"/>
            <a:ext cx="5162097" cy="490582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547" y="1423534"/>
            <a:ext cx="5162097" cy="490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621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bukvaf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285720" y="428604"/>
            <a:ext cx="4402394" cy="6429396"/>
          </a:xfrm>
          <a:prstGeom prst="rect">
            <a:avLst/>
          </a:prstGeom>
        </p:spPr>
      </p:pic>
      <p:pic>
        <p:nvPicPr>
          <p:cNvPr id="5" name="Объект 4" descr="21b1da890b20.png"/>
          <p:cNvPicPr>
            <a:picLocks noGrp="1" noChangeAspect="1"/>
          </p:cNvPicPr>
          <p:nvPr>
            <p:ph idx="1"/>
          </p:nvPr>
        </p:nvPicPr>
        <p:blipFill>
          <a:blip r:embed="rId3" cstate="screen"/>
          <a:stretch>
            <a:fillRect/>
          </a:stretch>
        </p:blipFill>
        <p:spPr>
          <a:xfrm>
            <a:off x="4795403" y="1373429"/>
            <a:ext cx="1859441" cy="1249788"/>
          </a:xfrm>
          <a:prstGeom prst="rect">
            <a:avLst/>
          </a:prstGeom>
        </p:spPr>
      </p:pic>
      <p:pic>
        <p:nvPicPr>
          <p:cNvPr id="6" name="Рисунок 5" descr="22df2745b1d3.pn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500778" y="3558679"/>
            <a:ext cx="2551830" cy="1714512"/>
          </a:xfrm>
          <a:prstGeom prst="rect">
            <a:avLst/>
          </a:prstGeom>
        </p:spPr>
      </p:pic>
      <p:pic>
        <p:nvPicPr>
          <p:cNvPr id="7" name="Рисунок 6" descr="9b59c71d0639.pn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7340293" y="1515606"/>
            <a:ext cx="2285984" cy="3683888"/>
          </a:xfrm>
          <a:prstGeom prst="rect">
            <a:avLst/>
          </a:prstGeom>
        </p:spPr>
      </p:pic>
      <p:pic>
        <p:nvPicPr>
          <p:cNvPr id="10" name="Рисунок 9" descr="dba0e585eab2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9913962" y="3201489"/>
            <a:ext cx="1539745" cy="1214446"/>
          </a:xfrm>
          <a:prstGeom prst="rect">
            <a:avLst/>
          </a:prstGeom>
        </p:spPr>
      </p:pic>
      <p:pic>
        <p:nvPicPr>
          <p:cNvPr id="12" name="Рисунок 11" descr="dba0e585eab2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10066362" y="3353889"/>
            <a:ext cx="1539745" cy="1214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237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793" cy="1658256"/>
          </a:xfrm>
          <a:prstGeom prst="rect">
            <a:avLst/>
          </a:prstGeom>
        </p:spPr>
      </p:pic>
      <p:pic>
        <p:nvPicPr>
          <p:cNvPr id="1028" name="Picture 4" descr="http://img-fotki.yandex.ru/get/6746/316053713.22b/0_faf60_650fb28_ori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57563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600" y="0"/>
            <a:ext cx="10515600" cy="1325563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Ребята сейчас я вам загадаю загадки , а вы постарайтесь </a:t>
            </a:r>
            <a:r>
              <a:rPr lang="ru-RU" b="1" i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их отгадать !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45714" y="3006959"/>
            <a:ext cx="3265715" cy="3198292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7200" dirty="0">
                <a:solidFill>
                  <a:srgbClr val="009900"/>
                </a:solidFill>
              </a:rPr>
              <a:t>Каждый вечер,</a:t>
            </a:r>
          </a:p>
          <a:p>
            <a:pPr marL="0" indent="0">
              <a:buNone/>
            </a:pPr>
            <a:r>
              <a:rPr lang="ru-RU" sz="7200" dirty="0">
                <a:solidFill>
                  <a:srgbClr val="009900"/>
                </a:solidFill>
              </a:rPr>
              <a:t>Как и встарь,</a:t>
            </a:r>
          </a:p>
          <a:p>
            <a:pPr marL="0" indent="0">
              <a:buNone/>
            </a:pPr>
            <a:r>
              <a:rPr lang="ru-RU" sz="7200" dirty="0">
                <a:solidFill>
                  <a:srgbClr val="009900"/>
                </a:solidFill>
              </a:rPr>
              <a:t>Освещает путь .... </a:t>
            </a:r>
            <a:r>
              <a:rPr lang="ru-RU" sz="7200" dirty="0" smtClean="0">
                <a:solidFill>
                  <a:srgbClr val="009900"/>
                </a:solidFill>
              </a:rPr>
              <a:t>         </a:t>
            </a:r>
          </a:p>
          <a:p>
            <a:pPr marL="0" indent="0">
              <a:buNone/>
            </a:pPr>
            <a:r>
              <a:rPr lang="ru-RU" sz="7200" dirty="0" smtClean="0">
                <a:solidFill>
                  <a:srgbClr val="009900"/>
                </a:solidFill>
              </a:rPr>
              <a:t>(</a:t>
            </a:r>
            <a:r>
              <a:rPr lang="ru-RU" sz="7200" dirty="0">
                <a:solidFill>
                  <a:srgbClr val="009900"/>
                </a:solidFill>
              </a:rPr>
              <a:t>Фонарь)</a:t>
            </a:r>
          </a:p>
          <a:p>
            <a:pPr marL="0" indent="0">
              <a:buNone/>
            </a:pPr>
            <a:endParaRPr lang="ru-RU" sz="7200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03200" y="1360355"/>
            <a:ext cx="4209143" cy="18004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77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</a:rPr>
              <a:t>Днём сидит, как слепой,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marL="0"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</a:rPr>
              <a:t>Только вечер — за разбой.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marL="0"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</a:rPr>
              <a:t>Ловит по лесу мышей,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marL="0"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</a:rPr>
              <a:t>Сероухих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</a:rPr>
              <a:t> малышей. </a:t>
            </a:r>
          </a:p>
          <a:p>
            <a:pPr marL="0"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2000" dirty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 </a:t>
            </a:r>
            <a:r>
              <a:rPr lang="ru-RU" altLang="ru-RU" sz="2000" dirty="0" smtClean="0">
                <a:solidFill>
                  <a:schemeClr val="accent1">
                    <a:lumMod val="75000"/>
                  </a:schemeClr>
                </a:solidFill>
                <a:latin typeface="Helvetica Neue"/>
              </a:rPr>
              <a:t>                                  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latin typeface="Helvetica Neue"/>
              </a:rPr>
              <a:t>(Филин)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</a:endParaRPr>
          </a:p>
          <a:p>
            <a:pPr marL="0"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Helvetica Neue"/>
              </a:rPr>
              <a:t> 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33715" y="3728721"/>
            <a:ext cx="27867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FF0000"/>
                </a:solidFill>
                <a:latin typeface="Helvetica Neue"/>
              </a:rPr>
              <a:t>Играть оно умеет</a:t>
            </a:r>
          </a:p>
          <a:p>
            <a:pPr algn="just"/>
            <a:r>
              <a:rPr lang="ru-RU" dirty="0">
                <a:solidFill>
                  <a:srgbClr val="FF0000"/>
                </a:solidFill>
                <a:latin typeface="Helvetica Neue"/>
              </a:rPr>
              <a:t>И «форте», и «пиано».</a:t>
            </a:r>
          </a:p>
          <a:p>
            <a:pPr algn="just"/>
            <a:r>
              <a:rPr lang="ru-RU" dirty="0">
                <a:solidFill>
                  <a:srgbClr val="FF0000"/>
                </a:solidFill>
                <a:latin typeface="Helvetica Neue"/>
              </a:rPr>
              <a:t>За это и назвали</a:t>
            </a:r>
          </a:p>
          <a:p>
            <a:pPr algn="just"/>
            <a:r>
              <a:rPr lang="ru-RU" dirty="0">
                <a:solidFill>
                  <a:srgbClr val="FF0000"/>
                </a:solidFill>
                <a:latin typeface="Helvetica Neue"/>
              </a:rPr>
              <a:t>Его </a:t>
            </a:r>
            <a:r>
              <a:rPr lang="ru-RU" dirty="0" smtClean="0">
                <a:solidFill>
                  <a:srgbClr val="FF0000"/>
                </a:solidFill>
                <a:latin typeface="Helvetica Neue"/>
              </a:rPr>
              <a:t>.... </a:t>
            </a:r>
          </a:p>
          <a:p>
            <a:pPr algn="just"/>
            <a:r>
              <a:rPr lang="ru-RU" dirty="0">
                <a:solidFill>
                  <a:srgbClr val="FF0000"/>
                </a:solidFill>
                <a:latin typeface="Helvetica Neue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Helvetica Neue"/>
              </a:rPr>
              <a:t>             </a:t>
            </a:r>
            <a:r>
              <a:rPr lang="ru-RU" dirty="0">
                <a:solidFill>
                  <a:srgbClr val="FF0000"/>
                </a:solidFill>
                <a:latin typeface="Helvetica Neue"/>
              </a:rPr>
              <a:t>(Фортепиано)</a:t>
            </a:r>
            <a:endParaRPr lang="ru-RU" b="0" i="0" dirty="0">
              <a:solidFill>
                <a:srgbClr val="FF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884879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16115"/>
            <a:ext cx="10515600" cy="1190171"/>
          </a:xfrm>
        </p:spPr>
        <p:txBody>
          <a:bodyPr/>
          <a:lstStyle/>
          <a:p>
            <a:r>
              <a:rPr lang="ru-RU" dirty="0" smtClean="0"/>
              <a:t>                             </a:t>
            </a:r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Скороговорки</a:t>
            </a:r>
            <a:endParaRPr lang="ru-RU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9709" y="1080869"/>
            <a:ext cx="10914193" cy="54215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dirty="0" smtClean="0">
              <a:solidFill>
                <a:srgbClr val="7030A0"/>
              </a:solidFill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rgbClr val="7030A0"/>
                </a:solidFill>
              </a:rPr>
              <a:t>•</a:t>
            </a:r>
            <a:r>
              <a:rPr lang="ru-RU" dirty="0">
                <a:solidFill>
                  <a:srgbClr val="7030A0"/>
                </a:solidFill>
              </a:rPr>
              <a:t>Флот плывет к родной земле,</a:t>
            </a:r>
            <a:br>
              <a:rPr lang="ru-RU" dirty="0">
                <a:solidFill>
                  <a:srgbClr val="7030A0"/>
                </a:solidFill>
              </a:rPr>
            </a:br>
            <a:r>
              <a:rPr lang="ru-RU" dirty="0">
                <a:solidFill>
                  <a:srgbClr val="7030A0"/>
                </a:solidFill>
              </a:rPr>
              <a:t>Флаг на каждом корабле.</a:t>
            </a:r>
            <a:r>
              <a:rPr lang="ru-RU" b="1" i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C00000"/>
                </a:solidFill>
              </a:rPr>
              <a:t>•На фото у </a:t>
            </a:r>
            <a:r>
              <a:rPr lang="ru-RU" dirty="0" err="1">
                <a:solidFill>
                  <a:srgbClr val="C00000"/>
                </a:solidFill>
              </a:rPr>
              <a:t>Наф-Нафа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 err="1">
                <a:solidFill>
                  <a:srgbClr val="C00000"/>
                </a:solidFill>
              </a:rPr>
              <a:t>Ниф-Ниф</a:t>
            </a:r>
            <a:r>
              <a:rPr lang="ru-RU" dirty="0">
                <a:solidFill>
                  <a:srgbClr val="C00000"/>
                </a:solidFill>
              </a:rPr>
              <a:t> и </a:t>
            </a:r>
            <a:r>
              <a:rPr lang="ru-RU" dirty="0" err="1">
                <a:solidFill>
                  <a:srgbClr val="C00000"/>
                </a:solidFill>
              </a:rPr>
              <a:t>Нуф-Нуф</a:t>
            </a:r>
            <a:r>
              <a:rPr lang="ru-RU" b="1" i="1" dirty="0" smtClean="0">
                <a:solidFill>
                  <a:srgbClr val="CC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endParaRPr lang="ru-RU" b="1" i="1" dirty="0" smtClean="0">
              <a:solidFill>
                <a:srgbClr val="CC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>
                <a:solidFill>
                  <a:srgbClr val="0070C0"/>
                </a:solidFill>
              </a:rPr>
              <a:t>•Жил в горах волшебник Феликс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С буквой Ф и птицей Феникс.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Запускал фейерверки Феникс,</a:t>
            </a:r>
            <a:br>
              <a:rPr lang="ru-RU" dirty="0">
                <a:solidFill>
                  <a:srgbClr val="0070C0"/>
                </a:solidFill>
              </a:rPr>
            </a:br>
            <a:r>
              <a:rPr lang="ru-RU" dirty="0">
                <a:solidFill>
                  <a:srgbClr val="0070C0"/>
                </a:solidFill>
              </a:rPr>
              <a:t>Зажигал фонарик Феликс.</a:t>
            </a:r>
            <a:r>
              <a:rPr lang="ru-RU" b="1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b="1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448" y="1570499"/>
            <a:ext cx="2105454" cy="289741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989" y="1080869"/>
            <a:ext cx="2381250" cy="387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3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Пословицы и поговорки на букву </a:t>
            </a:r>
            <a:r>
              <a:rPr lang="ru-RU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838200" y="1446663"/>
            <a:ext cx="10515600" cy="4730300"/>
          </a:xfrm>
        </p:spPr>
        <p:txBody>
          <a:bodyPr>
            <a:normAutofit/>
          </a:bodyPr>
          <a:lstStyle/>
          <a:p>
            <a:pPr algn="ctr"/>
            <a:endParaRPr lang="ru-RU" sz="3600" b="1" i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0070C0"/>
                </a:solidFill>
              </a:rPr>
              <a:t>Флор плачет, а жена скачет</a:t>
            </a:r>
          </a:p>
          <a:p>
            <a:pPr algn="ctr"/>
            <a:endParaRPr lang="ru-RU" sz="3600" b="1" i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C00000"/>
                </a:solidFill>
              </a:rPr>
              <a:t>Фома в Москву пришел да скоро и родню нашел</a:t>
            </a:r>
          </a:p>
          <a:p>
            <a:pPr algn="ctr"/>
            <a:endParaRPr lang="ru-RU" sz="3600" b="1" i="1" dirty="0" smtClean="0">
              <a:solidFill>
                <a:srgbClr val="CCCC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dirty="0">
                <a:solidFill>
                  <a:srgbClr val="009900"/>
                </a:solidFill>
              </a:rPr>
              <a:t>Фома пирует, а кума горюет</a:t>
            </a:r>
          </a:p>
          <a:p>
            <a:pPr marL="0" indent="0" algn="ctr">
              <a:buNone/>
            </a:pPr>
            <a:endParaRPr lang="ru-RU" sz="3600" b="1" i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035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ru-RU" sz="60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66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 за </a:t>
            </a:r>
            <a:r>
              <a:rPr lang="ru-RU" sz="6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внимание!!!</a:t>
            </a:r>
            <a:endParaRPr lang="ru-RU" sz="66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Picture 2" descr="http://i57.photobucket.com/albums/g220/babi_rani/Graphics/aniconfetti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42" y="87680"/>
            <a:ext cx="12142258" cy="666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154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1045</TotalTime>
  <Words>206</Words>
  <Application>Microsoft Office PowerPoint</Application>
  <PresentationFormat>Широкоэкранный</PresentationFormat>
  <Paragraphs>52</Paragraphs>
  <Slides>11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Helvetica Neue</vt:lpstr>
      <vt:lpstr>Times New Roman</vt:lpstr>
      <vt:lpstr>Ubuntu</vt:lpstr>
      <vt:lpstr>Verdana</vt:lpstr>
      <vt:lpstr>Тема Office</vt:lpstr>
      <vt:lpstr>                         </vt:lpstr>
      <vt:lpstr>Моя любимая буква</vt:lpstr>
      <vt:lpstr>Презентация PowerPoint</vt:lpstr>
      <vt:lpstr>Презентация PowerPoint</vt:lpstr>
      <vt:lpstr>        Стихотворения про букву Ф </vt:lpstr>
      <vt:lpstr>Презентация PowerPoint</vt:lpstr>
      <vt:lpstr>Презентация PowerPoint</vt:lpstr>
      <vt:lpstr>Ребята сейчас я вам загадаю загадки , а вы постарайтесь их отгадать !</vt:lpstr>
      <vt:lpstr>                             Скороговорки</vt:lpstr>
      <vt:lpstr>      Пословицы и поговорки на букву Ф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Алсуша</dc:creator>
  <cp:lastModifiedBy>User</cp:lastModifiedBy>
  <cp:revision>73</cp:revision>
  <cp:lastPrinted>2014-05-19T22:30:59Z</cp:lastPrinted>
  <dcterms:created xsi:type="dcterms:W3CDTF">2014-01-23T20:37:46Z</dcterms:created>
  <dcterms:modified xsi:type="dcterms:W3CDTF">2016-04-07T16:27:17Z</dcterms:modified>
</cp:coreProperties>
</file>