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5" r:id="rId4"/>
    <p:sldId id="266" r:id="rId5"/>
    <p:sldId id="267" r:id="rId6"/>
    <p:sldId id="282" r:id="rId7"/>
    <p:sldId id="283" r:id="rId8"/>
    <p:sldId id="280" r:id="rId9"/>
    <p:sldId id="261" r:id="rId10"/>
    <p:sldId id="268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2" d="100"/>
          <a:sy n="62" d="100"/>
        </p:scale>
        <p:origin x="-1380" y="-10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22EC-83C3-4F33-9521-6B127946BA4C}" type="datetimeFigureOut">
              <a:rPr lang="ru-RU" smtClean="0"/>
              <a:pPr/>
              <a:t>03.04.2017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93104-26D4-4628-830F-A993EAE578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22EC-83C3-4F33-9521-6B127946BA4C}" type="datetimeFigureOut">
              <a:rPr lang="ru-RU" smtClean="0"/>
              <a:pPr/>
              <a:t>03.04.2017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93104-26D4-4628-830F-A993EAE578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22EC-83C3-4F33-9521-6B127946BA4C}" type="datetimeFigureOut">
              <a:rPr lang="ru-RU" smtClean="0"/>
              <a:pPr/>
              <a:t>03.04.2017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93104-26D4-4628-830F-A993EAE578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22EC-83C3-4F33-9521-6B127946BA4C}" type="datetimeFigureOut">
              <a:rPr lang="ru-RU" smtClean="0"/>
              <a:pPr/>
              <a:t>03.04.2017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93104-26D4-4628-830F-A993EAE578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22EC-83C3-4F33-9521-6B127946BA4C}" type="datetimeFigureOut">
              <a:rPr lang="ru-RU" smtClean="0"/>
              <a:pPr/>
              <a:t>03.04.2017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93104-26D4-4628-830F-A993EAE578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22EC-83C3-4F33-9521-6B127946BA4C}" type="datetimeFigureOut">
              <a:rPr lang="ru-RU" smtClean="0"/>
              <a:pPr/>
              <a:t>03.04.2017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93104-26D4-4628-830F-A993EAE578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22EC-83C3-4F33-9521-6B127946BA4C}" type="datetimeFigureOut">
              <a:rPr lang="ru-RU" smtClean="0"/>
              <a:pPr/>
              <a:t>03.04.2017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93104-26D4-4628-830F-A993EAE578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22EC-83C3-4F33-9521-6B127946BA4C}" type="datetimeFigureOut">
              <a:rPr lang="ru-RU" smtClean="0"/>
              <a:pPr/>
              <a:t>03.04.2017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93104-26D4-4628-830F-A993EAE578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22EC-83C3-4F33-9521-6B127946BA4C}" type="datetimeFigureOut">
              <a:rPr lang="ru-RU" smtClean="0"/>
              <a:pPr/>
              <a:t>03.04.2017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93104-26D4-4628-830F-A993EAE578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22EC-83C3-4F33-9521-6B127946BA4C}" type="datetimeFigureOut">
              <a:rPr lang="ru-RU" smtClean="0"/>
              <a:pPr/>
              <a:t>03.04.2017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93104-26D4-4628-830F-A993EAE578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22EC-83C3-4F33-9521-6B127946BA4C}" type="datetimeFigureOut">
              <a:rPr lang="ru-RU" smtClean="0"/>
              <a:pPr/>
              <a:t>03.04.2017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93104-26D4-4628-830F-A993EAE578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522EC-83C3-4F33-9521-6B127946BA4C}" type="datetimeFigureOut">
              <a:rPr lang="ru-RU" smtClean="0"/>
              <a:pPr/>
              <a:t>03.04.2017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93104-26D4-4628-830F-A993EAE5782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yshtovgrad.ru/sites/default/files/u1975/moe_nastroenie.p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571604" y="2130425"/>
            <a:ext cx="7572396" cy="1470025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Microsoft New Tai Lue" pitchFamily="34" charset="0"/>
              </a:rPr>
              <a:t>Прибавление чисел 7, 8, 9</a:t>
            </a:r>
            <a:endParaRPr lang="ru-RU" b="1" i="1" dirty="0">
              <a:solidFill>
                <a:srgbClr val="FF0000"/>
              </a:solidFill>
              <a:cs typeface="Microsoft New Tai Lue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851920" y="414908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altLang="ru-RU" i="1" dirty="0">
                <a:solidFill>
                  <a:srgbClr val="002060"/>
                </a:solidFill>
                <a:latin typeface="Arial" charset="0"/>
                <a:cs typeface="Arial" charset="0"/>
              </a:rPr>
              <a:t>Автор:</a:t>
            </a:r>
            <a:r>
              <a:rPr lang="en-US" altLang="ru-RU" i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ru-RU" altLang="ru-RU" i="1" dirty="0">
                <a:solidFill>
                  <a:srgbClr val="002060"/>
                </a:solidFill>
                <a:latin typeface="Arial" charset="0"/>
                <a:cs typeface="Arial" charset="0"/>
              </a:rPr>
              <a:t>Казанцева С.В., учитель начальных классов</a:t>
            </a:r>
          </a:p>
          <a:p>
            <a:r>
              <a:rPr lang="ru-RU" altLang="ru-RU" i="1" dirty="0">
                <a:solidFill>
                  <a:srgbClr val="002060"/>
                </a:solidFill>
                <a:latin typeface="Arial" charset="0"/>
                <a:cs typeface="Arial" charset="0"/>
              </a:rPr>
              <a:t>МБОУ СОШ №96 г. Новосибирск, </a:t>
            </a:r>
            <a:r>
              <a:rPr lang="ru-RU" altLang="ru-RU" sz="1600" i="1" dirty="0">
                <a:solidFill>
                  <a:srgbClr val="002060"/>
                </a:solidFill>
                <a:latin typeface="Arial" charset="0"/>
                <a:cs typeface="Arial" charset="0"/>
              </a:rPr>
              <a:t>2017 г.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79712" y="908720"/>
            <a:ext cx="6444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  <a:t>«Начальная школа 21 века»</a:t>
            </a:r>
            <a:endParaRPr lang="ru-RU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2443163" y="1908175"/>
            <a:ext cx="5915051" cy="1949453"/>
          </a:xfrm>
          <a:prstGeom prst="fra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00298" y="2000240"/>
            <a:ext cx="4500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 smtClean="0">
                <a:solidFill>
                  <a:schemeClr val="tx2"/>
                </a:solidFill>
              </a:rPr>
              <a:t>10 – 6 =</a:t>
            </a:r>
            <a:endParaRPr lang="ru-RU" sz="9600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3768" y="2000240"/>
            <a:ext cx="7858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 smtClean="0">
                <a:solidFill>
                  <a:srgbClr val="FF0000"/>
                </a:solidFill>
              </a:rPr>
              <a:t>4</a:t>
            </a:r>
            <a:endParaRPr lang="ru-RU" sz="9600" dirty="0">
              <a:solidFill>
                <a:srgbClr val="FF0000"/>
              </a:solidFill>
            </a:endParaRPr>
          </a:p>
        </p:txBody>
      </p:sp>
      <p:sp>
        <p:nvSpPr>
          <p:cNvPr id="6" name="12-конечная звезда 5"/>
          <p:cNvSpPr/>
          <p:nvPr/>
        </p:nvSpPr>
        <p:spPr>
          <a:xfrm>
            <a:off x="4357686" y="4572008"/>
            <a:ext cx="1764000" cy="1764000"/>
          </a:xfrm>
          <a:prstGeom prst="star12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dirty="0"/>
              <a:t>4</a:t>
            </a:r>
          </a:p>
        </p:txBody>
      </p:sp>
      <p:sp>
        <p:nvSpPr>
          <p:cNvPr id="7" name="12-конечная звезда 6"/>
          <p:cNvSpPr/>
          <p:nvPr/>
        </p:nvSpPr>
        <p:spPr>
          <a:xfrm>
            <a:off x="7072330" y="4071942"/>
            <a:ext cx="1764000" cy="1764000"/>
          </a:xfrm>
          <a:prstGeom prst="star12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dirty="0" smtClean="0"/>
              <a:t>3</a:t>
            </a:r>
            <a:endParaRPr lang="ru-RU" sz="9600" dirty="0"/>
          </a:p>
        </p:txBody>
      </p:sp>
      <p:sp>
        <p:nvSpPr>
          <p:cNvPr id="8" name="12-конечная звезда 7"/>
          <p:cNvSpPr/>
          <p:nvPr/>
        </p:nvSpPr>
        <p:spPr>
          <a:xfrm>
            <a:off x="1785918" y="4000504"/>
            <a:ext cx="1764000" cy="1764000"/>
          </a:xfrm>
          <a:prstGeom prst="star12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dirty="0" smtClean="0"/>
              <a:t>5</a:t>
            </a:r>
            <a:endParaRPr lang="ru-RU" sz="96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15140" y="785794"/>
            <a:ext cx="170497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143900" y="6286520"/>
            <a:ext cx="714380" cy="35719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/>
      <p:bldP spid="6" grpId="2" animBg="1"/>
      <p:bldP spid="7" grpId="0" animBg="1"/>
      <p:bldP spid="8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2443163" y="1908175"/>
            <a:ext cx="5915051" cy="1949453"/>
          </a:xfrm>
          <a:prstGeom prst="fra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00298" y="2000240"/>
            <a:ext cx="4500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 smtClean="0">
                <a:solidFill>
                  <a:schemeClr val="tx2"/>
                </a:solidFill>
              </a:rPr>
              <a:t>11 + 5 =</a:t>
            </a:r>
            <a:endParaRPr lang="ru-RU" sz="9600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86578" y="2000240"/>
            <a:ext cx="16430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 smtClean="0">
                <a:solidFill>
                  <a:srgbClr val="FF0000"/>
                </a:solidFill>
              </a:rPr>
              <a:t>16</a:t>
            </a:r>
            <a:endParaRPr lang="ru-RU" sz="9600" dirty="0">
              <a:solidFill>
                <a:srgbClr val="FF0000"/>
              </a:solidFill>
            </a:endParaRPr>
          </a:p>
        </p:txBody>
      </p:sp>
      <p:sp>
        <p:nvSpPr>
          <p:cNvPr id="6" name="12-конечная звезда 5"/>
          <p:cNvSpPr/>
          <p:nvPr/>
        </p:nvSpPr>
        <p:spPr>
          <a:xfrm>
            <a:off x="4357686" y="4572008"/>
            <a:ext cx="1764000" cy="1764000"/>
          </a:xfrm>
          <a:prstGeom prst="star12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15</a:t>
            </a:r>
            <a:endParaRPr lang="ru-RU" sz="5400" dirty="0"/>
          </a:p>
        </p:txBody>
      </p:sp>
      <p:sp>
        <p:nvSpPr>
          <p:cNvPr id="7" name="12-конечная звезда 6"/>
          <p:cNvSpPr/>
          <p:nvPr/>
        </p:nvSpPr>
        <p:spPr>
          <a:xfrm>
            <a:off x="7072330" y="4071942"/>
            <a:ext cx="1764000" cy="1764000"/>
          </a:xfrm>
          <a:prstGeom prst="star12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16</a:t>
            </a:r>
            <a:endParaRPr lang="ru-RU" sz="5400" dirty="0"/>
          </a:p>
        </p:txBody>
      </p:sp>
      <p:sp>
        <p:nvSpPr>
          <p:cNvPr id="8" name="12-конечная звезда 7"/>
          <p:cNvSpPr/>
          <p:nvPr/>
        </p:nvSpPr>
        <p:spPr>
          <a:xfrm>
            <a:off x="1785918" y="4000504"/>
            <a:ext cx="1764000" cy="1764000"/>
          </a:xfrm>
          <a:prstGeom prst="star12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13</a:t>
            </a:r>
            <a:endParaRPr lang="ru-RU" sz="54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16" y="714356"/>
            <a:ext cx="170497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143900" y="6286520"/>
            <a:ext cx="714380" cy="35719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5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1"/>
      <p:bldP spid="6" grpId="0" animBg="1"/>
      <p:bldP spid="7" grpId="0" animBg="1"/>
      <p:bldP spid="8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2443163" y="1908175"/>
            <a:ext cx="5915051" cy="1949453"/>
          </a:xfrm>
          <a:prstGeom prst="fram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00298" y="2000240"/>
            <a:ext cx="4500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 smtClean="0">
                <a:solidFill>
                  <a:schemeClr val="tx2"/>
                </a:solidFill>
              </a:rPr>
              <a:t>9 + 5 =</a:t>
            </a:r>
            <a:endParaRPr lang="ru-RU" sz="9600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43636" y="2000240"/>
            <a:ext cx="17859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 smtClean="0">
                <a:solidFill>
                  <a:srgbClr val="FF0000"/>
                </a:solidFill>
              </a:rPr>
              <a:t>14</a:t>
            </a:r>
            <a:endParaRPr lang="ru-RU" sz="9600" dirty="0">
              <a:solidFill>
                <a:srgbClr val="FF0000"/>
              </a:solidFill>
            </a:endParaRPr>
          </a:p>
        </p:txBody>
      </p:sp>
      <p:sp>
        <p:nvSpPr>
          <p:cNvPr id="6" name="12-конечная звезда 5"/>
          <p:cNvSpPr/>
          <p:nvPr/>
        </p:nvSpPr>
        <p:spPr>
          <a:xfrm>
            <a:off x="4357686" y="4572008"/>
            <a:ext cx="1764000" cy="1764000"/>
          </a:xfrm>
          <a:prstGeom prst="star12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15</a:t>
            </a:r>
            <a:endParaRPr lang="ru-RU" sz="5400" dirty="0"/>
          </a:p>
        </p:txBody>
      </p:sp>
      <p:sp>
        <p:nvSpPr>
          <p:cNvPr id="7" name="12-конечная звезда 6"/>
          <p:cNvSpPr/>
          <p:nvPr/>
        </p:nvSpPr>
        <p:spPr>
          <a:xfrm>
            <a:off x="7072330" y="4143380"/>
            <a:ext cx="1764000" cy="1764000"/>
          </a:xfrm>
          <a:prstGeom prst="star12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13</a:t>
            </a:r>
            <a:endParaRPr lang="ru-RU" sz="5400" dirty="0"/>
          </a:p>
        </p:txBody>
      </p:sp>
      <p:sp>
        <p:nvSpPr>
          <p:cNvPr id="8" name="12-конечная звезда 7"/>
          <p:cNvSpPr/>
          <p:nvPr/>
        </p:nvSpPr>
        <p:spPr>
          <a:xfrm>
            <a:off x="1785918" y="4000504"/>
            <a:ext cx="1764000" cy="1764000"/>
          </a:xfrm>
          <a:prstGeom prst="star12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14</a:t>
            </a:r>
            <a:endParaRPr lang="ru-RU" sz="54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57884" y="642918"/>
            <a:ext cx="170497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143900" y="6286520"/>
            <a:ext cx="714380" cy="35719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1"/>
      <p:bldP spid="6" grpId="0" animBg="1"/>
      <p:bldP spid="7" grpId="0" animBg="1"/>
      <p:bldP spid="8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4480" y="500042"/>
            <a:ext cx="2857520" cy="58579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286380" y="500042"/>
            <a:ext cx="2857520" cy="585791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память с прямым доступом 7"/>
          <p:cNvSpPr/>
          <p:nvPr/>
        </p:nvSpPr>
        <p:spPr>
          <a:xfrm flipH="1">
            <a:off x="3929058" y="5214950"/>
            <a:ext cx="2500330" cy="1214446"/>
          </a:xfrm>
          <a:prstGeom prst="flowChartMagneticDrum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857356" y="1214422"/>
            <a:ext cx="2500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5 + </a:t>
            </a:r>
            <a:r>
              <a:rPr lang="ru-RU" sz="3600" b="1" dirty="0" smtClean="0">
                <a:solidFill>
                  <a:schemeClr val="bg1"/>
                </a:solidFill>
              </a:rPr>
              <a:t>7</a:t>
            </a:r>
            <a:r>
              <a:rPr lang="ru-RU" sz="3600" b="1" dirty="0" smtClean="0"/>
              <a:t> = 12</a:t>
            </a:r>
            <a:endParaRPr lang="ru-RU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928794" y="2214554"/>
            <a:ext cx="2500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7 + </a:t>
            </a:r>
            <a:r>
              <a:rPr lang="ru-RU" sz="3600" b="1" dirty="0" smtClean="0">
                <a:solidFill>
                  <a:schemeClr val="bg1"/>
                </a:solidFill>
              </a:rPr>
              <a:t>8</a:t>
            </a:r>
            <a:r>
              <a:rPr lang="ru-RU" sz="3600" b="1" dirty="0" smtClean="0"/>
              <a:t> = 15</a:t>
            </a:r>
            <a:endParaRPr lang="ru-RU" sz="3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928794" y="3429000"/>
            <a:ext cx="2428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6 + </a:t>
            </a:r>
            <a:r>
              <a:rPr lang="ru-RU" sz="3600" b="1" dirty="0" smtClean="0">
                <a:solidFill>
                  <a:schemeClr val="bg1"/>
                </a:solidFill>
              </a:rPr>
              <a:t>9</a:t>
            </a:r>
            <a:r>
              <a:rPr lang="ru-RU" sz="3600" b="1" dirty="0" smtClean="0"/>
              <a:t> = 15</a:t>
            </a:r>
            <a:endParaRPr lang="ru-RU" sz="3600" b="1" dirty="0"/>
          </a:p>
        </p:txBody>
      </p:sp>
      <p:sp>
        <p:nvSpPr>
          <p:cNvPr id="9" name="Блок-схема: сохраненные данные 8"/>
          <p:cNvSpPr/>
          <p:nvPr/>
        </p:nvSpPr>
        <p:spPr>
          <a:xfrm flipH="1">
            <a:off x="4357686" y="5214950"/>
            <a:ext cx="2071702" cy="1214446"/>
          </a:xfrm>
          <a:prstGeom prst="flowChartOnlineStorag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6006 L 0.44462 0.6006 L 0.44462 0.02891 L 0.4092 0.02891 L 0.42587 0.03492 L 0.42934 0.02266 L 0.42153 0.02867 " pathEditMode="relative" ptsTypes="AAAAAA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104 0.00208 -0.00243 0.00393 -0.00312 0.00625 C -0.00451 0.01018 -0.00625 0.0185 -0.00625 0.0185 C -0.00833 0.04232 -0.00781 0.03053 -0.00781 0.05319 L -0.00781 0.48358 L 0.45226 0.48358 L 0.45226 0.03886 L 0.43524 0.03886 " pathEditMode="relative" ptsTypes="fffAAA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84089E-6 L 0.00156 0.31568 L 0.43073 0.31568 L 0.43073 0.01249 " pathEditMode="relative" ptsTypes="AAAA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4" descr="Каллиграфия_0006_новый размер_новый размер"/>
          <p:cNvPicPr>
            <a:picLocks noChangeAspect="1" noChangeArrowheads="1"/>
          </p:cNvPicPr>
          <p:nvPr/>
        </p:nvPicPr>
        <p:blipFill>
          <a:blip r:embed="rId3"/>
          <a:srcRect l="51453" t="35098"/>
          <a:stretch>
            <a:fillRect/>
          </a:stretch>
        </p:blipFill>
        <p:spPr bwMode="auto">
          <a:xfrm rot="-60000">
            <a:off x="1571896" y="1649905"/>
            <a:ext cx="2803696" cy="3852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5" descr="Каллиграфия_0007_новый размер_новый размер"/>
          <p:cNvPicPr>
            <a:picLocks noChangeAspect="1" noChangeArrowheads="1"/>
          </p:cNvPicPr>
          <p:nvPr/>
        </p:nvPicPr>
        <p:blipFill>
          <a:blip r:embed="rId4"/>
          <a:srcRect l="24" t="32938" r="52820"/>
          <a:stretch>
            <a:fillRect/>
          </a:stretch>
        </p:blipFill>
        <p:spPr bwMode="auto">
          <a:xfrm rot="-60000">
            <a:off x="4130330" y="1503404"/>
            <a:ext cx="2446619" cy="3977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4" name="Picture 6" descr="Каллиграфия_0007_новый размер_новый размер"/>
          <p:cNvPicPr>
            <a:picLocks noChangeAspect="1" noChangeArrowheads="1"/>
          </p:cNvPicPr>
          <p:nvPr/>
        </p:nvPicPr>
        <p:blipFill>
          <a:blip r:embed="rId4"/>
          <a:srcRect l="55739" t="34445"/>
          <a:stretch>
            <a:fillRect/>
          </a:stretch>
        </p:blipFill>
        <p:spPr bwMode="auto">
          <a:xfrm rot="-60000">
            <a:off x="6392219" y="1508548"/>
            <a:ext cx="2371232" cy="3901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00232" y="1928802"/>
            <a:ext cx="67866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i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9+7=9+(1+6)=10+6=16</a:t>
            </a:r>
            <a:endParaRPr lang="ru-RU" sz="6000" b="1" i="1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внобедренный треугольник 2"/>
          <p:cNvSpPr/>
          <p:nvPr/>
        </p:nvSpPr>
        <p:spPr>
          <a:xfrm>
            <a:off x="2285984" y="214290"/>
            <a:ext cx="2071702" cy="1357322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7</a:t>
            </a:r>
            <a:endParaRPr lang="ru-RU" sz="5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5984" y="1571612"/>
            <a:ext cx="1008000" cy="97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chemeClr val="tx1"/>
                </a:solidFill>
              </a:rPr>
              <a:t>1</a:t>
            </a:r>
            <a:endParaRPr lang="ru-RU" sz="54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7554" y="1571612"/>
            <a:ext cx="1008000" cy="97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285984" y="2571744"/>
            <a:ext cx="1008000" cy="97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chemeClr val="tx1"/>
                </a:solidFill>
              </a:rPr>
              <a:t>2</a:t>
            </a:r>
            <a:endParaRPr lang="ru-RU" sz="54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57554" y="2571744"/>
            <a:ext cx="1008000" cy="97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285984" y="3571876"/>
            <a:ext cx="1008000" cy="97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chemeClr val="tx1"/>
                </a:solidFill>
              </a:rPr>
              <a:t>3</a:t>
            </a:r>
            <a:endParaRPr lang="ru-RU" sz="54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72000" y="1643050"/>
            <a:ext cx="1008000" cy="97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r>
              <a:rPr lang="ru-RU" sz="5400" dirty="0" smtClean="0">
                <a:solidFill>
                  <a:schemeClr val="tx1"/>
                </a:solidFill>
              </a:rPr>
              <a:t>1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357554" y="3571876"/>
            <a:ext cx="1008000" cy="97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авнобедренный треугольник 10"/>
          <p:cNvSpPr/>
          <p:nvPr/>
        </p:nvSpPr>
        <p:spPr>
          <a:xfrm>
            <a:off x="4572000" y="285728"/>
            <a:ext cx="2071702" cy="1357322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8</a:t>
            </a:r>
            <a:endParaRPr lang="ru-RU" sz="5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643570" y="1643050"/>
            <a:ext cx="1008000" cy="97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572000" y="2643182"/>
            <a:ext cx="1008000" cy="97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chemeClr val="tx1"/>
                </a:solidFill>
              </a:rPr>
              <a:t>2</a:t>
            </a:r>
            <a:endParaRPr lang="ru-RU" sz="5400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572000" y="3643314"/>
            <a:ext cx="1008000" cy="97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chemeClr val="tx1"/>
                </a:solidFill>
              </a:rPr>
              <a:t>3</a:t>
            </a:r>
            <a:endParaRPr lang="ru-RU" sz="5400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43570" y="2643182"/>
            <a:ext cx="1008000" cy="97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643570" y="3643314"/>
            <a:ext cx="1008000" cy="97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572000" y="4643446"/>
            <a:ext cx="1008000" cy="97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chemeClr val="tx1"/>
                </a:solidFill>
              </a:rPr>
              <a:t>4</a:t>
            </a:r>
            <a:endParaRPr lang="ru-RU" sz="5400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43570" y="4643446"/>
            <a:ext cx="1008000" cy="97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Равнобедренный треугольник 18"/>
          <p:cNvSpPr/>
          <p:nvPr/>
        </p:nvSpPr>
        <p:spPr>
          <a:xfrm>
            <a:off x="6786578" y="214290"/>
            <a:ext cx="2071702" cy="1357322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9</a:t>
            </a:r>
            <a:endParaRPr lang="ru-RU" sz="5400" b="1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786578" y="1571612"/>
            <a:ext cx="1008000" cy="97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chemeClr val="tx1"/>
                </a:solidFill>
              </a:rPr>
              <a:t>1</a:t>
            </a:r>
            <a:endParaRPr lang="ru-RU" sz="5400" dirty="0">
              <a:solidFill>
                <a:schemeClr val="tx1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858148" y="1571612"/>
            <a:ext cx="1008000" cy="97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6786578" y="2571744"/>
            <a:ext cx="1008000" cy="97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chemeClr val="tx1"/>
                </a:solidFill>
              </a:rPr>
              <a:t>2</a:t>
            </a:r>
            <a:endParaRPr lang="ru-RU" sz="5400" dirty="0">
              <a:solidFill>
                <a:schemeClr val="tx1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786578" y="3571876"/>
            <a:ext cx="1008000" cy="97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chemeClr val="tx1"/>
                </a:solidFill>
              </a:rPr>
              <a:t>3</a:t>
            </a:r>
            <a:endParaRPr lang="ru-RU" sz="5400" dirty="0">
              <a:solidFill>
                <a:schemeClr val="tx1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7858148" y="2571744"/>
            <a:ext cx="1008000" cy="97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7858148" y="3571876"/>
            <a:ext cx="1008000" cy="97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6786578" y="4572008"/>
            <a:ext cx="1008000" cy="97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chemeClr val="tx1"/>
                </a:solidFill>
              </a:rPr>
              <a:t>4</a:t>
            </a:r>
            <a:endParaRPr lang="ru-RU" sz="5400" dirty="0">
              <a:solidFill>
                <a:schemeClr val="tx1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7858148" y="4572008"/>
            <a:ext cx="1008000" cy="97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TextBox 46"/>
          <p:cNvSpPr txBox="1"/>
          <p:nvPr/>
        </p:nvSpPr>
        <p:spPr>
          <a:xfrm>
            <a:off x="3500430" y="1571612"/>
            <a:ext cx="7143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6</a:t>
            </a:r>
            <a:endParaRPr lang="ru-RU" sz="5400" dirty="0"/>
          </a:p>
        </p:txBody>
      </p:sp>
      <p:sp>
        <p:nvSpPr>
          <p:cNvPr id="48" name="TextBox 47"/>
          <p:cNvSpPr txBox="1"/>
          <p:nvPr/>
        </p:nvSpPr>
        <p:spPr>
          <a:xfrm>
            <a:off x="3500430" y="2643182"/>
            <a:ext cx="6429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5</a:t>
            </a:r>
            <a:endParaRPr lang="ru-RU" sz="5400" dirty="0"/>
          </a:p>
        </p:txBody>
      </p:sp>
      <p:sp>
        <p:nvSpPr>
          <p:cNvPr id="49" name="TextBox 48"/>
          <p:cNvSpPr txBox="1"/>
          <p:nvPr/>
        </p:nvSpPr>
        <p:spPr>
          <a:xfrm>
            <a:off x="3571868" y="3571876"/>
            <a:ext cx="5000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4</a:t>
            </a:r>
            <a:endParaRPr lang="ru-RU" sz="5400" dirty="0"/>
          </a:p>
        </p:txBody>
      </p:sp>
      <p:sp>
        <p:nvSpPr>
          <p:cNvPr id="50" name="TextBox 49"/>
          <p:cNvSpPr txBox="1"/>
          <p:nvPr/>
        </p:nvSpPr>
        <p:spPr>
          <a:xfrm>
            <a:off x="5857884" y="1643050"/>
            <a:ext cx="5000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7</a:t>
            </a:r>
            <a:endParaRPr lang="ru-RU" sz="5400" dirty="0"/>
          </a:p>
        </p:txBody>
      </p:sp>
      <p:sp>
        <p:nvSpPr>
          <p:cNvPr id="51" name="TextBox 50"/>
          <p:cNvSpPr txBox="1"/>
          <p:nvPr/>
        </p:nvSpPr>
        <p:spPr>
          <a:xfrm>
            <a:off x="5929322" y="2643182"/>
            <a:ext cx="4286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6</a:t>
            </a:r>
            <a:endParaRPr lang="ru-RU" sz="5400" dirty="0"/>
          </a:p>
        </p:txBody>
      </p:sp>
      <p:sp>
        <p:nvSpPr>
          <p:cNvPr id="52" name="TextBox 51"/>
          <p:cNvSpPr txBox="1"/>
          <p:nvPr/>
        </p:nvSpPr>
        <p:spPr>
          <a:xfrm>
            <a:off x="5929322" y="3643314"/>
            <a:ext cx="5000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5</a:t>
            </a:r>
            <a:endParaRPr lang="ru-RU" sz="5400" dirty="0"/>
          </a:p>
        </p:txBody>
      </p:sp>
      <p:sp>
        <p:nvSpPr>
          <p:cNvPr id="53" name="TextBox 52"/>
          <p:cNvSpPr txBox="1"/>
          <p:nvPr/>
        </p:nvSpPr>
        <p:spPr>
          <a:xfrm>
            <a:off x="5929322" y="4643446"/>
            <a:ext cx="5000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4</a:t>
            </a:r>
            <a:endParaRPr lang="ru-RU" sz="5400" dirty="0"/>
          </a:p>
        </p:txBody>
      </p:sp>
      <p:sp>
        <p:nvSpPr>
          <p:cNvPr id="54" name="TextBox 53"/>
          <p:cNvSpPr txBox="1"/>
          <p:nvPr/>
        </p:nvSpPr>
        <p:spPr>
          <a:xfrm>
            <a:off x="8072462" y="1643050"/>
            <a:ext cx="5715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8</a:t>
            </a:r>
            <a:endParaRPr lang="ru-RU" sz="5400" dirty="0"/>
          </a:p>
        </p:txBody>
      </p:sp>
      <p:sp>
        <p:nvSpPr>
          <p:cNvPr id="56" name="TextBox 55"/>
          <p:cNvSpPr txBox="1"/>
          <p:nvPr/>
        </p:nvSpPr>
        <p:spPr>
          <a:xfrm>
            <a:off x="8072462" y="2571744"/>
            <a:ext cx="6429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7</a:t>
            </a:r>
            <a:endParaRPr lang="ru-RU" sz="5400" dirty="0"/>
          </a:p>
        </p:txBody>
      </p:sp>
      <p:sp>
        <p:nvSpPr>
          <p:cNvPr id="57" name="TextBox 56"/>
          <p:cNvSpPr txBox="1"/>
          <p:nvPr/>
        </p:nvSpPr>
        <p:spPr>
          <a:xfrm>
            <a:off x="8072462" y="3571876"/>
            <a:ext cx="6429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6</a:t>
            </a:r>
            <a:endParaRPr lang="ru-RU" sz="5400" dirty="0"/>
          </a:p>
        </p:txBody>
      </p:sp>
      <p:sp>
        <p:nvSpPr>
          <p:cNvPr id="58" name="TextBox 57"/>
          <p:cNvSpPr txBox="1"/>
          <p:nvPr/>
        </p:nvSpPr>
        <p:spPr>
          <a:xfrm>
            <a:off x="8143900" y="4643446"/>
            <a:ext cx="5000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5</a:t>
            </a:r>
            <a:endParaRPr lang="ru-RU" sz="5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6" grpId="0"/>
      <p:bldP spid="57" grpId="0"/>
      <p:bldP spid="5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3"/>
          <a:srcRect l="15251" t="44434" r="19884" b="3526"/>
          <a:stretch>
            <a:fillRect/>
          </a:stretch>
        </p:blipFill>
        <p:spPr>
          <a:xfrm>
            <a:off x="1752600" y="228600"/>
            <a:ext cx="6462738" cy="6477000"/>
          </a:xfrm>
          <a:prstGeom prst="rect">
            <a:avLst/>
          </a:prstGeom>
        </p:spPr>
      </p:pic>
      <p:cxnSp>
        <p:nvCxnSpPr>
          <p:cNvPr id="6" name="Прямая со стрелкой 5"/>
          <p:cNvCxnSpPr/>
          <p:nvPr/>
        </p:nvCxnSpPr>
        <p:spPr>
          <a:xfrm>
            <a:off x="2714612" y="2571744"/>
            <a:ext cx="3000396" cy="15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5400000">
            <a:off x="5072066" y="1928802"/>
            <a:ext cx="1285884" cy="15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2643174" y="4572008"/>
            <a:ext cx="4714908" cy="15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5400000">
            <a:off x="5750727" y="2893215"/>
            <a:ext cx="3286148" cy="7143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858016" y="4110343"/>
            <a:ext cx="500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14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58082" y="5539103"/>
            <a:ext cx="642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18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43372" y="5487431"/>
            <a:ext cx="785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858016" y="4643446"/>
            <a:ext cx="500066" cy="4286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15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286512" y="4643446"/>
            <a:ext cx="500066" cy="357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14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429520" y="2643182"/>
            <a:ext cx="500066" cy="4286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12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714876" y="4643446"/>
            <a:ext cx="571504" cy="500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11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6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7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1" grpId="0" animBg="1"/>
      <p:bldP spid="26" grpId="0" animBg="1"/>
      <p:bldP spid="27" grpId="0" animBg="1"/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71670" y="571480"/>
            <a:ext cx="6215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</a:t>
            </a:r>
            <a:r>
              <a:rPr lang="ru-RU" sz="36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учебнику стр. 110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3"/>
          <a:srcRect l="24516" t="38724" r="10619" b="42757"/>
          <a:stretch>
            <a:fillRect/>
          </a:stretch>
        </p:blipFill>
        <p:spPr>
          <a:xfrm>
            <a:off x="1591502" y="2214555"/>
            <a:ext cx="7380000" cy="3448563"/>
          </a:xfrm>
          <a:prstGeom prst="rect">
            <a:avLst/>
          </a:prstGeom>
        </p:spPr>
      </p:pic>
      <p:pic>
        <p:nvPicPr>
          <p:cNvPr id="6" name="Объект 3"/>
          <p:cNvPicPr>
            <a:picLocks noChangeAspect="1"/>
          </p:cNvPicPr>
          <p:nvPr/>
        </p:nvPicPr>
        <p:blipFill>
          <a:blip r:embed="rId3"/>
          <a:srcRect l="24516" t="38724" r="10619" b="42757"/>
          <a:stretch>
            <a:fillRect/>
          </a:stretch>
        </p:blipFill>
        <p:spPr bwMode="auto">
          <a:xfrm>
            <a:off x="1500166" y="2102470"/>
            <a:ext cx="7394400" cy="3453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Прямая соединительная линия 7"/>
          <p:cNvCxnSpPr/>
          <p:nvPr/>
        </p:nvCxnSpPr>
        <p:spPr>
          <a:xfrm flipV="1">
            <a:off x="3786182" y="4643446"/>
            <a:ext cx="500066" cy="21431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357686" y="4429132"/>
            <a:ext cx="7143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</a:rPr>
              <a:t>16</a:t>
            </a:r>
            <a:endParaRPr lang="ru-RU" sz="32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flipV="1">
            <a:off x="3786182" y="5000636"/>
            <a:ext cx="500066" cy="21431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429124" y="4786322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</a:rPr>
              <a:t>15</a:t>
            </a:r>
            <a:endParaRPr lang="ru-RU" sz="32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1428728" y="500042"/>
            <a:ext cx="7258072" cy="110015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Самостоятельная работа</a:t>
            </a:r>
            <a:br>
              <a:rPr lang="ru-RU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тетради стр. 74</a:t>
            </a:r>
          </a:p>
        </p:txBody>
      </p:sp>
      <p:pic>
        <p:nvPicPr>
          <p:cNvPr id="29699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rcRect l="18324" t="63394" r="5182" b="21193"/>
          <a:stretch>
            <a:fillRect/>
          </a:stretch>
        </p:blipFill>
        <p:spPr>
          <a:xfrm rot="60000">
            <a:off x="1571604" y="2051208"/>
            <a:ext cx="7492938" cy="2448414"/>
          </a:xfrm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214678" y="2357430"/>
            <a:ext cx="6969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32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1 0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286116" y="2928934"/>
            <a:ext cx="39052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32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357554" y="3429000"/>
            <a:ext cx="6969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32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1 4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214678" y="3929066"/>
            <a:ext cx="39052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32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786446" y="2357430"/>
            <a:ext cx="696913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32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1 4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857884" y="2857496"/>
            <a:ext cx="69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32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1 4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000760" y="3429000"/>
            <a:ext cx="388938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32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745162" y="4014788"/>
            <a:ext cx="49212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3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32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8286776" y="2285992"/>
            <a:ext cx="3889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32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8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8215338" y="2786058"/>
            <a:ext cx="696912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32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1 2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8215338" y="3429000"/>
            <a:ext cx="6969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32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1 2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8286776" y="3929066"/>
            <a:ext cx="388938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32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886200" y="4968875"/>
            <a:ext cx="47021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3600" b="1">
                <a:solidFill>
                  <a:srgbClr val="C00000"/>
                </a:solidFill>
              </a:rPr>
              <a:t>Оцени свою работу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в тетради стр. 75</a:t>
            </a:r>
          </a:p>
        </p:txBody>
      </p:sp>
      <p:pic>
        <p:nvPicPr>
          <p:cNvPr id="30723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rcRect l="8299" t="16837" r="36101" b="64644"/>
          <a:stretch>
            <a:fillRect/>
          </a:stretch>
        </p:blipFill>
        <p:spPr>
          <a:xfrm>
            <a:off x="1752399" y="2000240"/>
            <a:ext cx="7137599" cy="3271848"/>
          </a:xfrm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571868" y="2643182"/>
            <a:ext cx="42672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4000" b="1" dirty="0">
                <a:solidFill>
                  <a:schemeClr val="tx2">
                    <a:lumMod val="75000"/>
                  </a:schemeClr>
                </a:solidFill>
              </a:rPr>
              <a:t>v</a:t>
            </a:r>
            <a:endParaRPr lang="ru-RU" altLang="ru-RU" sz="4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143240" y="4500570"/>
            <a:ext cx="8255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4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1 1</a:t>
            </a:r>
            <a:endParaRPr lang="ru-RU" altLang="ru-RU" sz="4000" b="1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429124" y="4500570"/>
            <a:ext cx="8255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4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1 3</a:t>
            </a:r>
            <a:endParaRPr lang="ru-RU" altLang="ru-RU" sz="4000" b="1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857884" y="4500570"/>
            <a:ext cx="8255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4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1 2</a:t>
            </a:r>
            <a:endParaRPr lang="ru-RU" altLang="ru-RU" sz="4000" b="1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7215206" y="4500570"/>
            <a:ext cx="8255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4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1 4</a:t>
            </a:r>
            <a:endParaRPr lang="ru-RU" altLang="ru-RU" sz="4000" b="1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rcRect l="8299" t="35356" r="12935" b="37706"/>
          <a:stretch>
            <a:fillRect/>
          </a:stretch>
        </p:blipFill>
        <p:spPr>
          <a:xfrm>
            <a:off x="1715856" y="1785926"/>
            <a:ext cx="7123343" cy="3852874"/>
          </a:xfrm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500166" y="357166"/>
            <a:ext cx="7186634" cy="1060472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в тетради стр. 75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286116" y="4500570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8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857752" y="3143248"/>
            <a:ext cx="36420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8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429256" y="5429264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800" b="1" i="1" dirty="0">
                <a:solidFill>
                  <a:schemeClr val="tx2">
                    <a:lumMod val="75000"/>
                  </a:schemeClr>
                </a:solidFill>
              </a:rPr>
              <a:t>8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000760" y="3214686"/>
            <a:ext cx="36420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8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9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715140" y="5286388"/>
            <a:ext cx="5651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800" b="1" i="1" dirty="0">
                <a:solidFill>
                  <a:schemeClr val="tx2">
                    <a:lumMod val="75000"/>
                  </a:schemeClr>
                </a:solidFill>
              </a:rPr>
              <a:t>11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500958" y="3143248"/>
            <a:ext cx="55015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8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12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357818" y="2857496"/>
            <a:ext cx="55015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8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rcRect l="9305" t="62640" r="14067" b="7362"/>
          <a:stretch>
            <a:fillRect/>
          </a:stretch>
        </p:blipFill>
        <p:spPr>
          <a:xfrm>
            <a:off x="1785918" y="2143116"/>
            <a:ext cx="7162197" cy="3857634"/>
          </a:xfrm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571604" y="428604"/>
            <a:ext cx="7115196" cy="989034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в тетради стр. 75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786182" y="2500306"/>
            <a:ext cx="3905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32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786182" y="2928934"/>
            <a:ext cx="39052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32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643702" y="2500306"/>
            <a:ext cx="3905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32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643702" y="2928934"/>
            <a:ext cx="3889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32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714612" y="3714752"/>
            <a:ext cx="3905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32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357554" y="3714752"/>
            <a:ext cx="3905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32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071934" y="3714752"/>
            <a:ext cx="39052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32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714876" y="3714752"/>
            <a:ext cx="39052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32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857752" y="5429264"/>
            <a:ext cx="3889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endParaRPr lang="ru-RU" altLang="ru-RU" sz="3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rcRect l="16367" t="33383" r="22670" b="62537"/>
          <a:stretch>
            <a:fillRect/>
          </a:stretch>
        </p:blipFill>
        <p:spPr>
          <a:xfrm>
            <a:off x="1571604" y="1447800"/>
            <a:ext cx="7054871" cy="715963"/>
          </a:xfrm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571604" y="228600"/>
            <a:ext cx="7313634" cy="1143000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по учебнику стр. 11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4820" name="Объект 3"/>
          <p:cNvPicPr>
            <a:picLocks noChangeAspect="1"/>
          </p:cNvPicPr>
          <p:nvPr/>
        </p:nvPicPr>
        <p:blipFill>
          <a:blip r:embed="rId3"/>
          <a:srcRect l="15440" t="38724" r="22742" b="56836"/>
          <a:stretch>
            <a:fillRect/>
          </a:stretch>
        </p:blipFill>
        <p:spPr bwMode="auto">
          <a:xfrm>
            <a:off x="1643042" y="3737565"/>
            <a:ext cx="7065984" cy="697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714480" y="2214554"/>
            <a:ext cx="194796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ru-RU" sz="2800" b="1" i="1" dirty="0">
                <a:solidFill>
                  <a:schemeClr val="accent1">
                    <a:lumMod val="50000"/>
                  </a:schemeClr>
                </a:solidFill>
              </a:rPr>
              <a:t>8+7=1</a:t>
            </a:r>
            <a:r>
              <a:rPr lang="ru-RU" altLang="ru-RU" sz="2800" b="1" i="1" dirty="0">
                <a:solidFill>
                  <a:schemeClr val="accent1">
                    <a:lumMod val="50000"/>
                  </a:schemeClr>
                </a:solidFill>
              </a:rPr>
              <a:t>5</a:t>
            </a:r>
            <a:r>
              <a:rPr lang="en-US" altLang="ru-RU" sz="2800" b="1" i="1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ru-RU" altLang="ru-RU" sz="2800" b="1" i="1" dirty="0">
                <a:solidFill>
                  <a:schemeClr val="accent1">
                    <a:lumMod val="50000"/>
                  </a:schemeClr>
                </a:solidFill>
              </a:rPr>
              <a:t>дм)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714480" y="4429132"/>
            <a:ext cx="215315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800" b="1" i="1" dirty="0">
                <a:solidFill>
                  <a:schemeClr val="accent1">
                    <a:lumMod val="50000"/>
                  </a:schemeClr>
                </a:solidFill>
              </a:rPr>
              <a:t>6</a:t>
            </a:r>
            <a:r>
              <a:rPr lang="en-US" altLang="ru-RU" sz="2800" b="1" i="1" dirty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ru-RU" altLang="ru-RU" sz="2800" b="1" i="1" dirty="0">
                <a:solidFill>
                  <a:schemeClr val="accent1">
                    <a:lumMod val="50000"/>
                  </a:schemeClr>
                </a:solidFill>
              </a:rPr>
              <a:t>8</a:t>
            </a:r>
            <a:r>
              <a:rPr lang="en-US" altLang="ru-RU" sz="2800" b="1" i="1" dirty="0">
                <a:solidFill>
                  <a:schemeClr val="accent1">
                    <a:lumMod val="50000"/>
                  </a:schemeClr>
                </a:solidFill>
              </a:rPr>
              <a:t>=1</a:t>
            </a:r>
            <a:r>
              <a:rPr lang="ru-RU" altLang="ru-RU" sz="2800" b="1" i="1" dirty="0">
                <a:solidFill>
                  <a:schemeClr val="accent1">
                    <a:lumMod val="50000"/>
                  </a:schemeClr>
                </a:solidFill>
              </a:rPr>
              <a:t>4</a:t>
            </a:r>
            <a:r>
              <a:rPr lang="en-US" altLang="ru-RU" sz="2800" b="1" i="1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ru-RU" altLang="ru-RU" sz="2800" b="1" i="1" dirty="0">
                <a:solidFill>
                  <a:schemeClr val="accent1">
                    <a:lumMod val="50000"/>
                  </a:schemeClr>
                </a:solidFill>
              </a:rPr>
              <a:t>лет)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714480" y="2857496"/>
            <a:ext cx="49518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400" b="1" i="1" dirty="0">
                <a:solidFill>
                  <a:schemeClr val="accent1">
                    <a:lumMod val="50000"/>
                  </a:schemeClr>
                </a:solidFill>
              </a:rPr>
              <a:t>Ответ: длина белой ленты 15 дм.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714480" y="5143512"/>
            <a:ext cx="325762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400" b="1" i="1" dirty="0">
                <a:solidFill>
                  <a:schemeClr val="accent1">
                    <a:lumMod val="50000"/>
                  </a:schemeClr>
                </a:solidFill>
              </a:rPr>
              <a:t>Ответ: Мише 14 лет.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rcRect l="13594" t="54858" r="23715" b="10162"/>
          <a:stretch>
            <a:fillRect/>
          </a:stretch>
        </p:blipFill>
        <p:spPr>
          <a:xfrm>
            <a:off x="1785918" y="1357298"/>
            <a:ext cx="6466446" cy="4964126"/>
          </a:xfrm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785918" y="152400"/>
            <a:ext cx="6977082" cy="1143000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по учебнику стр. 11</a:t>
            </a:r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ru-RU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4786314" y="6286520"/>
            <a:ext cx="79060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000" b="1" i="1" dirty="0">
                <a:solidFill>
                  <a:schemeClr val="tx2">
                    <a:lumMod val="75000"/>
                  </a:schemeClr>
                </a:solidFill>
              </a:rPr>
              <a:t>11 см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899400" y="4811713"/>
            <a:ext cx="66075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000" b="1" i="1" dirty="0">
                <a:solidFill>
                  <a:schemeClr val="tx2">
                    <a:lumMod val="75000"/>
                  </a:schemeClr>
                </a:solidFill>
              </a:rPr>
              <a:t>5 см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www.kyshtovgrad.ru/sites/default/files/u1975/moe_nastroeni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714356"/>
            <a:ext cx="7012444" cy="5457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785918" y="4143380"/>
            <a:ext cx="17144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000" b="1" dirty="0" smtClean="0">
                <a:solidFill>
                  <a:srgbClr val="0070C0"/>
                </a:solidFill>
              </a:rPr>
              <a:t>У меня всё </a:t>
            </a:r>
          </a:p>
          <a:p>
            <a:r>
              <a:rPr lang="ru-RU" altLang="ru-RU" sz="2000" b="1" dirty="0" smtClean="0">
                <a:solidFill>
                  <a:srgbClr val="0070C0"/>
                </a:solidFill>
              </a:rPr>
              <a:t>получилось!</a:t>
            </a:r>
            <a:endParaRPr lang="ru-RU" altLang="ru-RU" sz="2000" b="1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71736" y="5857892"/>
            <a:ext cx="457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 smtClean="0">
                <a:solidFill>
                  <a:srgbClr val="0070C0"/>
                </a:solidFill>
              </a:rPr>
              <a:t>Не старался,</a:t>
            </a:r>
          </a:p>
          <a:p>
            <a:pPr algn="ctr"/>
            <a:r>
              <a:rPr lang="ru-RU" altLang="ru-RU" sz="2000" b="1" dirty="0" smtClean="0">
                <a:solidFill>
                  <a:srgbClr val="0070C0"/>
                </a:solidFill>
              </a:rPr>
              <a:t>Многое не получилось</a:t>
            </a:r>
            <a:endParaRPr lang="ru-RU" altLang="ru-RU" sz="2000" b="1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215074" y="4357694"/>
            <a:ext cx="24288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 smtClean="0">
                <a:solidFill>
                  <a:srgbClr val="0070C0"/>
                </a:solidFill>
              </a:rPr>
              <a:t>Не всё получилось, </a:t>
            </a:r>
          </a:p>
          <a:p>
            <a:pPr algn="ctr"/>
            <a:r>
              <a:rPr lang="ru-RU" altLang="ru-RU" sz="2000" b="1" dirty="0" smtClean="0">
                <a:solidFill>
                  <a:srgbClr val="0070C0"/>
                </a:solidFill>
              </a:rPr>
              <a:t>но я старался.</a:t>
            </a:r>
            <a:endParaRPr lang="ru-RU" altLang="ru-RU" sz="2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50099" y="692696"/>
            <a:ext cx="27626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ИСТОЧНИКИ</a:t>
            </a:r>
            <a:endParaRPr lang="ru-RU" sz="3200" i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35885" y="2996952"/>
            <a:ext cx="7393833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hlinkClick r:id="rId3"/>
              </a:rPr>
              <a:t>http://www.kyshtovgrad.ru/sites/default/files/u1975/moe_nastroenie.png</a:t>
            </a:r>
            <a:r>
              <a:rPr lang="ru-RU" alt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</a:rPr>
              <a:t> </a:t>
            </a:r>
            <a:r>
              <a:rPr lang="ru-RU" altLang="ru-RU" sz="2000" dirty="0" smtClean="0">
                <a:latin typeface="Arial" pitchFamily="34" charset="0"/>
              </a:rPr>
              <a:t>- </a:t>
            </a:r>
            <a:r>
              <a:rPr lang="ru-RU" altLang="ru-RU" dirty="0" smtClean="0">
                <a:latin typeface="Arial" pitchFamily="34" charset="0"/>
              </a:rPr>
              <a:t>рефлексия урока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535885" y="1296189"/>
            <a:ext cx="7500990" cy="1532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ru-RU" altLang="ru-RU" b="1" dirty="0" smtClean="0">
                <a:solidFill>
                  <a:schemeClr val="tx2">
                    <a:lumMod val="75000"/>
                  </a:schemeClr>
                </a:solidFill>
              </a:rPr>
              <a:t>В.Н. </a:t>
            </a:r>
            <a:r>
              <a:rPr lang="ru-RU" altLang="ru-RU" b="1" dirty="0" err="1" smtClean="0">
                <a:solidFill>
                  <a:schemeClr val="tx2">
                    <a:lumMod val="75000"/>
                  </a:schemeClr>
                </a:solidFill>
              </a:rPr>
              <a:t>Рудницкая</a:t>
            </a:r>
            <a:r>
              <a:rPr lang="ru-RU" altLang="ru-RU" b="1" dirty="0" smtClean="0">
                <a:solidFill>
                  <a:schemeClr val="tx2">
                    <a:lumMod val="75000"/>
                  </a:schemeClr>
                </a:solidFill>
              </a:rPr>
              <a:t>  Математика, 1 класс, учебник для учащихся общеобразовательных учреждений в 2 ч. Москва Издательский Центр «</a:t>
            </a:r>
            <a:r>
              <a:rPr lang="ru-RU" altLang="ru-RU" b="1" dirty="0" err="1" smtClean="0">
                <a:solidFill>
                  <a:schemeClr val="tx2">
                    <a:lumMod val="75000"/>
                  </a:schemeClr>
                </a:solidFill>
              </a:rPr>
              <a:t>Вентана</a:t>
            </a:r>
            <a:r>
              <a:rPr lang="ru-RU" altLang="ru-RU" b="1" dirty="0" smtClean="0">
                <a:solidFill>
                  <a:schemeClr val="tx2">
                    <a:lumMod val="75000"/>
                  </a:schemeClr>
                </a:solidFill>
              </a:rPr>
              <a:t> – Граф», 2015 г. ; часть вторая стр.113-114</a:t>
            </a:r>
          </a:p>
          <a:p>
            <a:pPr algn="just">
              <a:spcBef>
                <a:spcPct val="20000"/>
              </a:spcBef>
            </a:pPr>
            <a:r>
              <a:rPr lang="ru-RU" altLang="ru-RU" b="1" dirty="0" smtClean="0">
                <a:solidFill>
                  <a:schemeClr val="tx2">
                    <a:lumMod val="75000"/>
                  </a:schemeClr>
                </a:solidFill>
              </a:rPr>
              <a:t>Печатная тетрадь Н.В. </a:t>
            </a:r>
            <a:r>
              <a:rPr lang="ru-RU" altLang="ru-RU" b="1" dirty="0" err="1" smtClean="0">
                <a:solidFill>
                  <a:schemeClr val="tx2">
                    <a:lumMod val="75000"/>
                  </a:schemeClr>
                </a:solidFill>
              </a:rPr>
              <a:t>Рудницкая</a:t>
            </a:r>
            <a:r>
              <a:rPr lang="ru-RU" altLang="ru-RU" b="1" dirty="0" smtClean="0">
                <a:solidFill>
                  <a:schemeClr val="tx2">
                    <a:lumMod val="75000"/>
                  </a:schemeClr>
                </a:solidFill>
              </a:rPr>
              <a:t>  «Математика.1 класс. № 3»,                                        Издание: 4-е изд., </a:t>
            </a:r>
            <a:r>
              <a:rPr lang="ru-RU" altLang="ru-RU" b="1" dirty="0" err="1" smtClean="0">
                <a:solidFill>
                  <a:schemeClr val="tx2">
                    <a:lumMod val="75000"/>
                  </a:schemeClr>
                </a:solidFill>
              </a:rPr>
              <a:t>перераб</a:t>
            </a:r>
            <a:r>
              <a:rPr lang="ru-RU" altLang="ru-RU" b="1" dirty="0" smtClean="0">
                <a:solidFill>
                  <a:schemeClr val="tx2">
                    <a:lumMod val="75000"/>
                  </a:schemeClr>
                </a:solidFill>
              </a:rPr>
              <a:t>. - М.: </a:t>
            </a:r>
            <a:r>
              <a:rPr lang="ru-RU" altLang="ru-RU" b="1" dirty="0" err="1" smtClean="0">
                <a:solidFill>
                  <a:schemeClr val="tx2">
                    <a:lumMod val="75000"/>
                  </a:schemeClr>
                </a:solidFill>
              </a:rPr>
              <a:t>Вентана</a:t>
            </a:r>
            <a:r>
              <a:rPr lang="ru-RU" altLang="ru-RU" b="1" dirty="0" smtClean="0">
                <a:solidFill>
                  <a:schemeClr val="tx2">
                    <a:lumMod val="75000"/>
                  </a:schemeClr>
                </a:solidFill>
              </a:rPr>
              <a:t> - Граф, 2015;  с. 75</a:t>
            </a:r>
            <a:endParaRPr lang="ru-RU" alt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35885" y="3674060"/>
            <a:ext cx="72866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https://yandex.ru/images/search?p=1&amp;text=</a:t>
            </a:r>
            <a:r>
              <a:rPr lang="ru-RU" dirty="0" smtClean="0">
                <a:solidFill>
                  <a:srgbClr val="0000FF"/>
                </a:solidFill>
              </a:rPr>
              <a:t>фон%20для%20презентации%20по%20математике%201%20класс&amp;</a:t>
            </a:r>
            <a:r>
              <a:rPr lang="en-US" dirty="0" err="1" smtClean="0">
                <a:solidFill>
                  <a:srgbClr val="0000FF"/>
                </a:solidFill>
              </a:rPr>
              <a:t>noreask</a:t>
            </a:r>
            <a:r>
              <a:rPr lang="en-US" dirty="0" smtClean="0">
                <a:solidFill>
                  <a:srgbClr val="0000FF"/>
                </a:solidFill>
              </a:rPr>
              <a:t>=1&amp;img_url=https%3A%2F%2Ffs01.urokimatematiki.ru%2Fe%2F001254-008.jpg&amp;pos=44&amp;rpt=</a:t>
            </a:r>
            <a:r>
              <a:rPr lang="en-US" dirty="0" err="1" smtClean="0">
                <a:solidFill>
                  <a:srgbClr val="0000FF"/>
                </a:solidFill>
              </a:rPr>
              <a:t>simage&amp;lr</a:t>
            </a:r>
            <a:r>
              <a:rPr lang="en-US" dirty="0" smtClean="0">
                <a:solidFill>
                  <a:srgbClr val="0000FF"/>
                </a:solidFill>
              </a:rPr>
              <a:t>=65</a:t>
            </a:r>
            <a:endParaRPr lang="ru-RU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1096</TotalTime>
  <Words>320</Words>
  <Application>Microsoft Office PowerPoint</Application>
  <PresentationFormat>Экран (4:3)</PresentationFormat>
  <Paragraphs>114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Прибавление чисел 7, 8, 9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Самостоятельная работа в тетради стр. 74</vt:lpstr>
      <vt:lpstr>Работа в тетради стр. 75</vt:lpstr>
      <vt:lpstr>Работа в тетради стр. 75</vt:lpstr>
      <vt:lpstr>Работа в тетради стр. 75</vt:lpstr>
      <vt:lpstr>Работа по учебнику стр. 111</vt:lpstr>
      <vt:lpstr>Работа по учебнику стр. 113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Леронька</dc:creator>
  <cp:lastModifiedBy>1</cp:lastModifiedBy>
  <cp:revision>83</cp:revision>
  <dcterms:created xsi:type="dcterms:W3CDTF">2017-03-24T15:18:58Z</dcterms:created>
  <dcterms:modified xsi:type="dcterms:W3CDTF">2017-04-03T11:24:29Z</dcterms:modified>
</cp:coreProperties>
</file>