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handoutMasterIdLst>
    <p:handoutMasterId r:id="rId16"/>
  </p:handoutMasterIdLst>
  <p:sldIdLst>
    <p:sldId id="256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58" r:id="rId15"/>
  </p:sldIdLst>
  <p:sldSz cx="9144000" cy="6858000" type="screen4x3"/>
  <p:notesSz cx="9945688" cy="6858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829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9428" cy="342527"/>
          </a:xfrm>
          <a:prstGeom prst="rect">
            <a:avLst/>
          </a:prstGeom>
        </p:spPr>
        <p:txBody>
          <a:bodyPr vert="horz" lIns="88615" tIns="44307" rIns="88615" bIns="443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038" y="2"/>
            <a:ext cx="4309427" cy="342527"/>
          </a:xfrm>
          <a:prstGeom prst="rect">
            <a:avLst/>
          </a:prstGeom>
        </p:spPr>
        <p:txBody>
          <a:bodyPr vert="horz" lIns="88615" tIns="44307" rIns="88615" bIns="44307" rtlCol="0"/>
          <a:lstStyle>
            <a:lvl1pPr algn="r">
              <a:defRPr sz="1200"/>
            </a:lvl1pPr>
          </a:lstStyle>
          <a:p>
            <a:fld id="{64D8442C-07F1-4888-893B-DD9CE8E476C2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514410"/>
            <a:ext cx="4309428" cy="342527"/>
          </a:xfrm>
          <a:prstGeom prst="rect">
            <a:avLst/>
          </a:prstGeom>
        </p:spPr>
        <p:txBody>
          <a:bodyPr vert="horz" lIns="88615" tIns="44307" rIns="88615" bIns="443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038" y="6514410"/>
            <a:ext cx="4309427" cy="342527"/>
          </a:xfrm>
          <a:prstGeom prst="rect">
            <a:avLst/>
          </a:prstGeom>
        </p:spPr>
        <p:txBody>
          <a:bodyPr vert="horz" lIns="88615" tIns="44307" rIns="88615" bIns="44307" rtlCol="0" anchor="b"/>
          <a:lstStyle>
            <a:lvl1pPr algn="r">
              <a:defRPr sz="1200"/>
            </a:lvl1pPr>
          </a:lstStyle>
          <a:p>
            <a:fld id="{647BC040-5D57-46F4-AF7E-766947704C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CC01A-AE11-47B0-9463-C9930DECF1BA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3639-AFA1-4ACE-9DB5-7260D05A59D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762B3-A64E-479E-B34D-E728F9B0BFC1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E528-8504-46F2-AD3F-C5FFAF98AF0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45978-9B8F-4C0D-B2B2-057747D28652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2605-3AD4-43B3-9154-7D6FCF49E9F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B16C-C516-40DE-A55B-ACDC5AAFAF40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020C-B271-4A49-BA72-F29FD3C456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604F3-7A5C-47E2-910D-3F25B9659719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7CD6-B59E-474F-A1DD-863FE8C9BB7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111-F258-442C-BCD9-76DD9DD1439C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6BCCD-1839-4B47-87D8-62E69A3F568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8A69E-1611-442E-91CD-4A78EF793186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618E-C2E0-454A-9AA3-6C06DD74750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E68C-163E-494F-AF2D-92280CC3B181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F858-653F-4496-95C2-9A1932347D8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8AA1-E278-40D8-88CF-485F7858FCA3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6BF4-C95B-4AE2-A9AC-2AC223E292E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DDE2D-5A8B-46E4-90C3-89483BEE5336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CFD4-F708-47F5-96AB-E918A3E9B38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EC7E-CC00-4477-85EF-D96D836E6429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A0B4-F893-43CB-ADED-1084BDC74ED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CC01A-AE11-47B0-9463-C9930DECF1B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3639-AFA1-4ACE-9DB5-7260D05A59D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762B3-A64E-479E-B34D-E728F9B0BF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E528-8504-46F2-AD3F-C5FFAF98AF0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45978-9B8F-4C0D-B2B2-057747D2865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2605-3AD4-43B3-9154-7D6FCF49E9F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B16C-C516-40DE-A55B-ACDC5AAFAF4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020C-B271-4A49-BA72-F29FD3C4569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604F3-7A5C-47E2-910D-3F25B965971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7CD6-B59E-474F-A1DD-863FE8C9BB7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111-F258-442C-BCD9-76DD9DD1439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6BCCD-1839-4B47-87D8-62E69A3F568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8A69E-1611-442E-91CD-4A78EF79318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618E-C2E0-454A-9AA3-6C06DD74750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E68C-163E-494F-AF2D-92280CC3B18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F858-653F-4496-95C2-9A1932347D8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8AA1-E278-40D8-88CF-485F7858FCA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6BF4-C95B-4AE2-A9AC-2AC223E292E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DDE2D-5A8B-46E4-90C3-89483BEE533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CFD4-F708-47F5-96AB-E918A3E9B3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EC7E-CC00-4477-85EF-D96D836E642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A0B4-F893-43CB-ADED-1084BDC74ED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CC01A-AE11-47B0-9463-C9930DECF1B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3639-AFA1-4ACE-9DB5-7260D05A59D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762B3-A64E-479E-B34D-E728F9B0BF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E528-8504-46F2-AD3F-C5FFAF98AF0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45978-9B8F-4C0D-B2B2-057747D2865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2605-3AD4-43B3-9154-7D6FCF49E9F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B16C-C516-40DE-A55B-ACDC5AAFAF4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020C-B271-4A49-BA72-F29FD3C4569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604F3-7A5C-47E2-910D-3F25B965971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7CD6-B59E-474F-A1DD-863FE8C9BB7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111-F258-442C-BCD9-76DD9DD1439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6BCCD-1839-4B47-87D8-62E69A3F568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8A69E-1611-442E-91CD-4A78EF79318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618E-C2E0-454A-9AA3-6C06DD74750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E68C-163E-494F-AF2D-92280CC3B18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F858-653F-4496-95C2-9A1932347D8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8AA1-E278-40D8-88CF-485F7858FCA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6BF4-C95B-4AE2-A9AC-2AC223E292E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DDE2D-5A8B-46E4-90C3-89483BEE533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CFD4-F708-47F5-96AB-E918A3E9B3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EC7E-CC00-4477-85EF-D96D836E642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A0B4-F893-43CB-ADED-1084BDC74ED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CC01A-AE11-47B0-9463-C9930DECF1B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3639-AFA1-4ACE-9DB5-7260D05A59D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762B3-A64E-479E-B34D-E728F9B0BF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E528-8504-46F2-AD3F-C5FFAF98AF0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45978-9B8F-4C0D-B2B2-057747D2865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2605-3AD4-43B3-9154-7D6FCF49E9F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B16C-C516-40DE-A55B-ACDC5AAFAF4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020C-B271-4A49-BA72-F29FD3C4569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604F3-7A5C-47E2-910D-3F25B965971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7CD6-B59E-474F-A1DD-863FE8C9BB7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111-F258-442C-BCD9-76DD9DD1439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6BCCD-1839-4B47-87D8-62E69A3F568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8A69E-1611-442E-91CD-4A78EF79318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618E-C2E0-454A-9AA3-6C06DD74750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E68C-163E-494F-AF2D-92280CC3B18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F858-653F-4496-95C2-9A1932347D8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8AA1-E278-40D8-88CF-485F7858FCA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6BF4-C95B-4AE2-A9AC-2AC223E292E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DDE2D-5A8B-46E4-90C3-89483BEE533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CFD4-F708-47F5-96AB-E918A3E9B3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EC7E-CC00-4477-85EF-D96D836E642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A0B4-F893-43CB-ADED-1084BDC74ED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CC01A-AE11-47B0-9463-C9930DECF1BA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3639-AFA1-4ACE-9DB5-7260D05A59D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762B3-A64E-479E-B34D-E728F9B0BFC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9E528-8504-46F2-AD3F-C5FFAF98AF0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45978-9B8F-4C0D-B2B2-057747D28652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92605-3AD4-43B3-9154-7D6FCF49E9F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FB16C-C516-40DE-A55B-ACDC5AAFAF40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0020C-B271-4A49-BA72-F29FD3C45693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604F3-7A5C-47E2-910D-3F25B965971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7CD6-B59E-474F-A1DD-863FE8C9BB7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A111-F258-442C-BCD9-76DD9DD1439C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6BCCD-1839-4B47-87D8-62E69A3F568F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8A69E-1611-442E-91CD-4A78EF79318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9618E-C2E0-454A-9AA3-6C06DD74750D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35E68C-163E-494F-AF2D-92280CC3B18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8F858-653F-4496-95C2-9A1932347D8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8AA1-E278-40D8-88CF-485F7858FCA3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56BF4-C95B-4AE2-A9AC-2AC223E292E0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DDE2D-5A8B-46E4-90C3-89483BEE5336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3CFD4-F708-47F5-96AB-E918A3E9B3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EC7E-CC00-4477-85EF-D96D836E6429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6A0B4-F893-43CB-ADED-1084BDC74ED4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B6A69B-F93B-406B-A1BB-C165E5079D11}" type="datetimeFigureOut">
              <a:rPr lang="fr-FR"/>
              <a:pPr>
                <a:defRPr/>
              </a:pPr>
              <a:t>29/03/2017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511F0C-E328-48B8-B773-BC42FE25B1A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B6A69B-F93B-406B-A1BB-C165E5079D1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511F0C-E328-48B8-B773-BC42FE25B1A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B6A69B-F93B-406B-A1BB-C165E5079D1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511F0C-E328-48B8-B773-BC42FE25B1A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B6A69B-F93B-406B-A1BB-C165E5079D1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511F0C-E328-48B8-B773-BC42FE25B1A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CB6A69B-F93B-406B-A1BB-C165E5079D11}" type="datetimeFigureOut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29/03/2017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C511F0C-E328-48B8-B773-BC42FE25B1A1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1943100" y="3429000"/>
            <a:ext cx="7021388" cy="1343025"/>
          </a:xfrm>
        </p:spPr>
        <p:txBody>
          <a:bodyPr/>
          <a:lstStyle/>
          <a:p>
            <a:pPr algn="l"/>
            <a:r>
              <a:rPr lang="ru-RU" sz="4800" dirty="0" smtClean="0">
                <a:solidFill>
                  <a:schemeClr val="bg1"/>
                </a:solidFill>
              </a:rPr>
              <a:t>МОБУ «</a:t>
            </a:r>
            <a:r>
              <a:rPr lang="ru-RU" sz="4800" dirty="0" err="1" smtClean="0">
                <a:solidFill>
                  <a:schemeClr val="bg1"/>
                </a:solidFill>
              </a:rPr>
              <a:t>Иссадская</a:t>
            </a:r>
            <a:r>
              <a:rPr lang="ru-RU" sz="4800" dirty="0" smtClean="0">
                <a:solidFill>
                  <a:schemeClr val="bg1"/>
                </a:solidFill>
              </a:rPr>
              <a:t> ООШ»</a:t>
            </a:r>
            <a:endParaRPr lang="fr-FR" sz="4800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928938" y="4386263"/>
            <a:ext cx="5747518" cy="614362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bg1"/>
                </a:solidFill>
              </a:rPr>
              <a:t>Руководитель проекта</a:t>
            </a:r>
          </a:p>
          <a:p>
            <a:pPr algn="l"/>
            <a:r>
              <a:rPr lang="ru-RU" sz="2800" dirty="0" err="1" smtClean="0">
                <a:solidFill>
                  <a:schemeClr val="bg1"/>
                </a:solidFill>
              </a:rPr>
              <a:t>Шабулдова</a:t>
            </a:r>
            <a:r>
              <a:rPr lang="ru-RU" sz="2800" dirty="0" smtClean="0">
                <a:solidFill>
                  <a:schemeClr val="bg1"/>
                </a:solidFill>
              </a:rPr>
              <a:t> Наталья Николаевна</a:t>
            </a:r>
            <a:endParaRPr lang="fr-FR" sz="2800" dirty="0" smtClean="0">
              <a:solidFill>
                <a:schemeClr val="bg1"/>
              </a:solidFill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 bwMode="auto">
          <a:xfrm>
            <a:off x="1979712" y="1700808"/>
            <a:ext cx="7021388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 задачи № 26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8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ОГЭ</a:t>
            </a:r>
            <a:endParaRPr kumimoji="0" lang="fr-FR" sz="4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8813" y="274638"/>
            <a:ext cx="6757987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Задача № 26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600200"/>
            <a:ext cx="6757987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ru-RU" dirty="0" smtClean="0">
                <a:latin typeface="Bookman Old Style" pitchFamily="18" charset="0"/>
              </a:rPr>
              <a:t>Центр окружности, касающейся катетов АС и ВС прямоугольного треугольника АВС, лежит на гипотенузе АВ.  Найдите радиус окружности, если он в шесть раз меньше суммы катетов, а площадь треугольника АВС равна 27.</a:t>
            </a:r>
            <a:endParaRPr lang="fr-FR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28813" y="274638"/>
            <a:ext cx="6757987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600200"/>
            <a:ext cx="6757987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endParaRPr lang="fr-FR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283968" y="2996952"/>
            <a:ext cx="2520280" cy="252028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83968" y="1700808"/>
            <a:ext cx="0" cy="38164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283968" y="1700808"/>
            <a:ext cx="1944216" cy="38164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4283968" y="5517232"/>
            <a:ext cx="201622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635896" y="1412776"/>
            <a:ext cx="5918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35896" y="5035823"/>
            <a:ext cx="5918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00192" y="5035823"/>
            <a:ext cx="5918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508104" y="414908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620325" y="3739679"/>
            <a:ext cx="6238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11960" y="414908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508104" y="544522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635896" y="3861048"/>
            <a:ext cx="5918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92080" y="5467871"/>
            <a:ext cx="5918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600200"/>
            <a:ext cx="6757987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l-GR" dirty="0" smtClean="0">
                <a:latin typeface="Bookman Old Style"/>
              </a:rPr>
              <a:t>Δ</a:t>
            </a:r>
            <a:r>
              <a:rPr lang="ru-RU" dirty="0" smtClean="0">
                <a:latin typeface="Bookman Old Style"/>
              </a:rPr>
              <a:t> АВС, &lt; С = 90°, О – центр окружности, О лежит на АВ, </a:t>
            </a:r>
            <a:r>
              <a:rPr lang="en-US" dirty="0" smtClean="0">
                <a:latin typeface="Bookman Old Style"/>
              </a:rPr>
              <a:t>N, K</a:t>
            </a:r>
            <a:r>
              <a:rPr lang="ru-RU" dirty="0" smtClean="0">
                <a:latin typeface="Bookman Old Style"/>
              </a:rPr>
              <a:t> – точки касания, </a:t>
            </a:r>
            <a:r>
              <a:rPr lang="en-US" dirty="0" smtClean="0">
                <a:latin typeface="Bookman Old Style"/>
              </a:rPr>
              <a:t>N</a:t>
            </a:r>
            <a:r>
              <a:rPr lang="ru-RU" dirty="0" smtClean="0">
                <a:latin typeface="Bookman Old Style"/>
              </a:rPr>
              <a:t> лежит на АС, К лежит на ВС, 6 ОК = АС + СВ,</a:t>
            </a:r>
            <a:r>
              <a:rPr lang="en-US" dirty="0" smtClean="0">
                <a:latin typeface="Bookman Old Style"/>
              </a:rPr>
              <a:t>        = 27</a:t>
            </a:r>
            <a:r>
              <a:rPr lang="ru-RU" dirty="0" smtClean="0">
                <a:latin typeface="Bookman Old Style"/>
              </a:rPr>
              <a:t>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ru-RU" sz="4400" dirty="0" smtClean="0">
                <a:latin typeface="Bookman Old Style" pitchFamily="18" charset="0"/>
              </a:rPr>
              <a:t>Найти: </a:t>
            </a:r>
            <a:r>
              <a:rPr lang="ru-RU" dirty="0" smtClean="0">
                <a:latin typeface="Bookman Old Style" pitchFamily="18" charset="0"/>
              </a:rPr>
              <a:t>ОК.</a:t>
            </a:r>
            <a:endParaRPr lang="fr-FR" sz="4400" dirty="0" smtClean="0">
              <a:latin typeface="Bookman Old Style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/>
          <a:lstStyle/>
          <a:p>
            <a:pPr algn="l"/>
            <a:r>
              <a:rPr lang="ru-RU" dirty="0" smtClean="0">
                <a:latin typeface="Bookman Old Style" pitchFamily="18" charset="0"/>
              </a:rPr>
              <a:t>Дано: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3501008"/>
            <a:ext cx="876300" cy="619125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600200"/>
            <a:ext cx="6757987" cy="5069160"/>
          </a:xfrm>
        </p:spPr>
        <p:txBody>
          <a:bodyPr rtlCol="0">
            <a:normAutofit fontScale="92500" lnSpcReduction="10000"/>
          </a:bodyPr>
          <a:lstStyle/>
          <a:p>
            <a:pPr marL="742950" indent="-742950" fontAlgn="auto">
              <a:spcAft>
                <a:spcPts val="0"/>
              </a:spcAft>
              <a:buAutoNum type="arabicPeriod"/>
              <a:defRPr/>
            </a:pPr>
            <a:r>
              <a:rPr lang="ru-RU" sz="4000" dirty="0" smtClean="0">
                <a:latin typeface="Bookman Old Style" pitchFamily="18" charset="0"/>
              </a:rPr>
              <a:t>Пусть АС = </a:t>
            </a:r>
            <a:r>
              <a:rPr lang="ru-RU" sz="4000" i="1" dirty="0" smtClean="0">
                <a:latin typeface="Bookman Old Style" pitchFamily="18" charset="0"/>
              </a:rPr>
              <a:t>а, </a:t>
            </a:r>
            <a:r>
              <a:rPr lang="ru-RU" sz="4000" dirty="0" smtClean="0">
                <a:latin typeface="Bookman Old Style" pitchFamily="18" charset="0"/>
              </a:rPr>
              <a:t>ВС</a:t>
            </a:r>
            <a:r>
              <a:rPr lang="ru-RU" sz="4000" i="1" dirty="0" smtClean="0">
                <a:latin typeface="Bookman Old Style" pitchFamily="18" charset="0"/>
              </a:rPr>
              <a:t> = </a:t>
            </a:r>
            <a:r>
              <a:rPr lang="en-US" sz="4000" i="1" dirty="0" smtClean="0">
                <a:latin typeface="Bookman Old Style" pitchFamily="18" charset="0"/>
              </a:rPr>
              <a:t>b</a:t>
            </a:r>
            <a:r>
              <a:rPr lang="ru-RU" sz="4000" i="1" dirty="0" smtClean="0">
                <a:latin typeface="Bookman Old Style" pitchFamily="18" charset="0"/>
              </a:rPr>
              <a:t>, </a:t>
            </a:r>
            <a:r>
              <a:rPr lang="ru-RU" sz="4000" dirty="0" smtClean="0">
                <a:latin typeface="Bookman Old Style" pitchFamily="18" charset="0"/>
              </a:rPr>
              <a:t>ОК = </a:t>
            </a:r>
            <a:r>
              <a:rPr lang="en-US" sz="4000" i="1" dirty="0" smtClean="0">
                <a:latin typeface="Bookman Old Style" pitchFamily="18" charset="0"/>
              </a:rPr>
              <a:t>r.</a:t>
            </a:r>
          </a:p>
          <a:p>
            <a:pPr marL="742950" indent="-742950" fontAlgn="auto">
              <a:spcAft>
                <a:spcPts val="0"/>
              </a:spcAft>
              <a:buAutoNum type="arabicPeriod"/>
              <a:defRPr/>
            </a:pPr>
            <a:r>
              <a:rPr lang="en-US" sz="4000" dirty="0" smtClean="0">
                <a:latin typeface="Bookman Old Style" pitchFamily="18" charset="0"/>
              </a:rPr>
              <a:t>6</a:t>
            </a:r>
            <a:r>
              <a:rPr lang="en-US" sz="4000" i="1" dirty="0" smtClean="0">
                <a:latin typeface="Bookman Old Style" pitchFamily="18" charset="0"/>
              </a:rPr>
              <a:t>r = a + b</a:t>
            </a:r>
            <a:r>
              <a:rPr lang="en-US" sz="4000" dirty="0" smtClean="0">
                <a:latin typeface="Bookman Old Style" pitchFamily="18" charset="0"/>
              </a:rPr>
              <a:t> (</a:t>
            </a:r>
            <a:r>
              <a:rPr lang="ru-RU" sz="4000" dirty="0" smtClean="0">
                <a:latin typeface="Bookman Old Style" pitchFamily="18" charset="0"/>
              </a:rPr>
              <a:t>по условию)</a:t>
            </a:r>
          </a:p>
          <a:p>
            <a:pPr marL="742950" indent="-742950" fontAlgn="auto">
              <a:spcAft>
                <a:spcPts val="0"/>
              </a:spcAft>
              <a:buFont typeface="Arial" charset="0"/>
              <a:buAutoNum type="arabicPeriod"/>
              <a:defRPr/>
            </a:pPr>
            <a:r>
              <a:rPr lang="en-US" sz="4000" dirty="0" smtClean="0">
                <a:latin typeface="Bookman Old Style" pitchFamily="18" charset="0"/>
              </a:rPr>
              <a:t>      </a:t>
            </a:r>
            <a:r>
              <a:rPr lang="ru-RU" sz="4000" dirty="0" smtClean="0">
                <a:latin typeface="Bookman Old Style" pitchFamily="18" charset="0"/>
              </a:rPr>
              <a:t>= </a:t>
            </a:r>
          </a:p>
          <a:p>
            <a:pPr marL="742950" indent="-742950" fontAlgn="auto">
              <a:spcAft>
                <a:spcPts val="0"/>
              </a:spcAft>
              <a:buAutoNum type="arabicPeriod"/>
              <a:defRPr/>
            </a:pPr>
            <a:r>
              <a:rPr lang="ru-RU" sz="4000" dirty="0" smtClean="0">
                <a:latin typeface="Bookman Old Style" pitchFamily="18" charset="0"/>
              </a:rPr>
              <a:t>Рассмотрим </a:t>
            </a:r>
            <a:r>
              <a:rPr lang="el-GR" sz="4000" dirty="0" smtClean="0">
                <a:latin typeface="Bookman Old Style" pitchFamily="18" charset="0"/>
              </a:rPr>
              <a:t>Δ</a:t>
            </a:r>
            <a:r>
              <a:rPr lang="ru-RU" sz="4000" dirty="0" smtClean="0">
                <a:latin typeface="Bookman Old Style" pitchFamily="18" charset="0"/>
              </a:rPr>
              <a:t> </a:t>
            </a:r>
            <a:r>
              <a:rPr lang="en-US" sz="4000" dirty="0" smtClean="0">
                <a:latin typeface="Bookman Old Style" pitchFamily="18" charset="0"/>
              </a:rPr>
              <a:t>ANO – </a:t>
            </a:r>
            <a:r>
              <a:rPr lang="ru-RU" sz="4000" dirty="0" smtClean="0">
                <a:latin typeface="Bookman Old Style" pitchFamily="18" charset="0"/>
              </a:rPr>
              <a:t>прямоугольный, т.к. </a:t>
            </a:r>
            <a:r>
              <a:rPr lang="en-US" sz="4000" dirty="0" smtClean="0">
                <a:latin typeface="Bookman Old Style" pitchFamily="18" charset="0"/>
              </a:rPr>
              <a:t>ON  AC </a:t>
            </a:r>
            <a:r>
              <a:rPr lang="en-US" sz="2800" i="1" dirty="0" smtClean="0">
                <a:latin typeface="Bookman Old Style" pitchFamily="18" charset="0"/>
              </a:rPr>
              <a:t>(</a:t>
            </a:r>
            <a:r>
              <a:rPr lang="ru-RU" sz="2800" i="1" dirty="0" smtClean="0">
                <a:latin typeface="Bookman Old Style" pitchFamily="18" charset="0"/>
              </a:rPr>
              <a:t>Касательная к окружности перпендикулярна радиусу, проведенному в точку касания</a:t>
            </a:r>
            <a:r>
              <a:rPr lang="en-US" sz="2800" i="1" dirty="0" smtClean="0">
                <a:latin typeface="Bookman Old Style" pitchFamily="18" charset="0"/>
              </a:rPr>
              <a:t> )</a:t>
            </a:r>
            <a:endParaRPr lang="fr-FR" sz="4000" i="1" dirty="0" smtClean="0">
              <a:latin typeface="Bookman Old Style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1143000"/>
          </a:xfrm>
        </p:spPr>
        <p:txBody>
          <a:bodyPr/>
          <a:lstStyle/>
          <a:p>
            <a:pPr algn="l"/>
            <a:r>
              <a:rPr lang="ru-RU" dirty="0" smtClean="0">
                <a:latin typeface="Bookman Old Style" pitchFamily="18" charset="0"/>
              </a:rPr>
              <a:t>Решение: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3313931"/>
            <a:ext cx="876300" cy="619125"/>
          </a:xfrm>
          <a:prstGeom prst="rect">
            <a:avLst/>
          </a:prstGeom>
          <a:noFill/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0083" y="3356992"/>
            <a:ext cx="4124325" cy="619125"/>
          </a:xfrm>
          <a:prstGeom prst="rect">
            <a:avLst/>
          </a:prstGeom>
          <a:noFill/>
        </p:spPr>
      </p:pic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43664" y="4509120"/>
            <a:ext cx="304800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196752"/>
            <a:ext cx="6757987" cy="5069160"/>
          </a:xfrm>
        </p:spPr>
        <p:txBody>
          <a:bodyPr rtlCol="0">
            <a:normAutofit fontScale="77500" lnSpcReduction="20000"/>
          </a:bodyPr>
          <a:lstStyle/>
          <a:p>
            <a:pPr marL="742950" indent="-742950" fontAlgn="auto">
              <a:spcAft>
                <a:spcPts val="0"/>
              </a:spcAft>
              <a:buNone/>
              <a:defRPr/>
            </a:pPr>
            <a:r>
              <a:rPr lang="fr-FR" sz="4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        =                  </a:t>
            </a: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fr-FR" sz="4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fr-FR" sz="51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AN = a – r, ON = r</a:t>
            </a:r>
          </a:p>
          <a:p>
            <a:pPr marL="742950" indent="-74295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endParaRPr lang="fr-FR" sz="4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fr-FR" sz="4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      =                  </a:t>
            </a: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fr-FR" sz="4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lvl="0" indent="-742950" fontAlgn="auto">
              <a:spcAft>
                <a:spcPts val="0"/>
              </a:spcAft>
              <a:buNone/>
              <a:defRPr/>
            </a:pPr>
            <a:r>
              <a:rPr lang="fr-FR" sz="4000" dirty="0" smtClean="0">
                <a:latin typeface="Bookman Old Style" pitchFamily="18" charset="0"/>
              </a:rPr>
              <a:t>5.</a:t>
            </a:r>
            <a:r>
              <a:rPr lang="fr-FR" sz="4000" i="1" dirty="0" smtClean="0">
                <a:latin typeface="Bookman Old Style" pitchFamily="18" charset="0"/>
              </a:rPr>
              <a:t> </a:t>
            </a:r>
            <a:r>
              <a:rPr lang="ru-RU" sz="3900" dirty="0" smtClean="0">
                <a:latin typeface="Bookman Old Style" pitchFamily="18" charset="0"/>
              </a:rPr>
              <a:t>Рассмотрим </a:t>
            </a:r>
            <a:r>
              <a:rPr lang="el-GR" sz="3900" dirty="0" smtClean="0">
                <a:latin typeface="Bookman Old Style" pitchFamily="18" charset="0"/>
              </a:rPr>
              <a:t>Δ</a:t>
            </a:r>
            <a:r>
              <a:rPr lang="ru-RU" sz="3900" dirty="0" smtClean="0">
                <a:latin typeface="Bookman Old Style" pitchFamily="18" charset="0"/>
              </a:rPr>
              <a:t> </a:t>
            </a:r>
            <a:r>
              <a:rPr lang="en-US" sz="3900" dirty="0" smtClean="0">
                <a:latin typeface="Bookman Old Style" pitchFamily="18" charset="0"/>
              </a:rPr>
              <a:t>OKB </a:t>
            </a:r>
            <a:r>
              <a:rPr lang="ru-RU" sz="3900" dirty="0" smtClean="0">
                <a:latin typeface="Bookman Old Style" pitchFamily="18" charset="0"/>
              </a:rPr>
              <a:t>прямоугольный, т.к. </a:t>
            </a:r>
            <a:r>
              <a:rPr lang="en-US" sz="3900" dirty="0" smtClean="0">
                <a:latin typeface="Bookman Old Style" pitchFamily="18" charset="0"/>
              </a:rPr>
              <a:t>OK  BC </a:t>
            </a:r>
            <a:r>
              <a:rPr lang="en-US" sz="3400" i="1" dirty="0" smtClean="0">
                <a:latin typeface="Bookman Old Style" pitchFamily="18" charset="0"/>
              </a:rPr>
              <a:t>(</a:t>
            </a:r>
            <a:r>
              <a:rPr lang="ru-RU" sz="3400" i="1" dirty="0" smtClean="0">
                <a:latin typeface="Bookman Old Style" pitchFamily="18" charset="0"/>
              </a:rPr>
              <a:t>Касательная к окружности перпендикулярна радиусу, проведенному в точку касания</a:t>
            </a:r>
            <a:r>
              <a:rPr lang="en-US" sz="3400" i="1" dirty="0" smtClean="0">
                <a:latin typeface="Bookman Old Style" pitchFamily="18" charset="0"/>
              </a:rPr>
              <a:t> )</a:t>
            </a:r>
            <a:endParaRPr lang="fr-FR" sz="3400" i="1" dirty="0" smtClean="0">
              <a:latin typeface="Bookman Old Style" pitchFamily="18" charset="0"/>
            </a:endParaRP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fr-FR" sz="4000" i="1" dirty="0" smtClean="0">
              <a:latin typeface="Bookman Old Style" pitchFamily="18" charset="0"/>
            </a:endParaRP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fr-FR" sz="4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1124744"/>
            <a:ext cx="923925" cy="619125"/>
          </a:xfrm>
          <a:prstGeom prst="rect">
            <a:avLst/>
          </a:prstGeom>
          <a:noFill/>
        </p:spPr>
      </p:pic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836712"/>
            <a:ext cx="2171700" cy="1104900"/>
          </a:xfrm>
          <a:prstGeom prst="rect">
            <a:avLst/>
          </a:prstGeom>
          <a:noFill/>
        </p:spPr>
      </p:pic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2953891"/>
            <a:ext cx="923925" cy="619125"/>
          </a:xfrm>
          <a:prstGeom prst="rect">
            <a:avLst/>
          </a:prstGeom>
          <a:noFill/>
        </p:spPr>
      </p:pic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708920"/>
            <a:ext cx="2533650" cy="1104900"/>
          </a:xfrm>
          <a:prstGeom prst="rect">
            <a:avLst/>
          </a:prstGeom>
          <a:noFill/>
        </p:spPr>
      </p:pic>
      <p:sp>
        <p:nvSpPr>
          <p:cNvPr id="55305" name="Rectangle 9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4365104"/>
            <a:ext cx="304800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28813" y="1196752"/>
            <a:ext cx="6757987" cy="5069160"/>
          </a:xfrm>
        </p:spPr>
        <p:txBody>
          <a:bodyPr rtlCol="0">
            <a:normAutofit/>
          </a:bodyPr>
          <a:lstStyle/>
          <a:p>
            <a:pPr marL="742950" indent="-742950" fontAlgn="auto">
              <a:spcAft>
                <a:spcPts val="0"/>
              </a:spcAft>
              <a:buNone/>
              <a:defRPr/>
            </a:pPr>
            <a:r>
              <a:rPr lang="fr-FR" sz="36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        =                  </a:t>
            </a: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fr-FR" sz="36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fr-FR" sz="4400" i="1" dirty="0" smtClean="0">
                <a:latin typeface="Bookman Old Style" pitchFamily="18" charset="0"/>
              </a:rPr>
              <a:t>KB = b – r, OK = r</a:t>
            </a:r>
            <a:endParaRPr lang="fr-FR" sz="3600" i="1" dirty="0" smtClean="0">
              <a:latin typeface="Bookman Old Style" pitchFamily="18" charset="0"/>
            </a:endParaRPr>
          </a:p>
          <a:p>
            <a:pPr marL="742950" indent="-742950" fontAlgn="auto">
              <a:spcBef>
                <a:spcPts val="600"/>
              </a:spcBef>
              <a:spcAft>
                <a:spcPts val="0"/>
              </a:spcAft>
              <a:buNone/>
              <a:defRPr/>
            </a:pPr>
            <a:r>
              <a:rPr lang="fr-FR" sz="3600" i="1" dirty="0" smtClean="0">
                <a:latin typeface="Bookman Old Style" pitchFamily="18" charset="0"/>
              </a:rPr>
              <a:t>       =                  </a:t>
            </a:r>
          </a:p>
          <a:p>
            <a:pPr marL="0" lvl="0" indent="0" fontAlgn="auto">
              <a:spcAft>
                <a:spcPts val="0"/>
              </a:spcAft>
              <a:buNone/>
              <a:defRPr/>
            </a:pPr>
            <a:r>
              <a:rPr lang="fr-FR" sz="3600" dirty="0" smtClean="0">
                <a:latin typeface="Bookman Old Style" pitchFamily="18" charset="0"/>
              </a:rPr>
              <a:t>6.</a:t>
            </a:r>
            <a:r>
              <a:rPr lang="fr-FR" sz="3600" i="1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Рассмотрим  </a:t>
            </a:r>
            <a:r>
              <a:rPr lang="en-US" dirty="0" smtClean="0">
                <a:latin typeface="Bookman Old Style" pitchFamily="18" charset="0"/>
              </a:rPr>
              <a:t>NCKO – </a:t>
            </a:r>
            <a:r>
              <a:rPr lang="ru-RU" dirty="0" smtClean="0">
                <a:latin typeface="Bookman Old Style" pitchFamily="18" charset="0"/>
              </a:rPr>
              <a:t>квадрат. </a:t>
            </a:r>
          </a:p>
          <a:p>
            <a:pPr marL="0" lvl="0" indent="0" fontAlgn="auto">
              <a:spcAft>
                <a:spcPts val="0"/>
              </a:spcAft>
              <a:buNone/>
              <a:defRPr/>
            </a:pPr>
            <a:r>
              <a:rPr lang="ru-RU" dirty="0" smtClean="0">
                <a:latin typeface="Bookman Old Style" pitchFamily="18" charset="0"/>
              </a:rPr>
              <a:t>С</a:t>
            </a:r>
            <a:r>
              <a:rPr lang="en-US" dirty="0" smtClean="0">
                <a:latin typeface="Bookman Old Style" pitchFamily="18" charset="0"/>
              </a:rPr>
              <a:t>N = CK = r</a:t>
            </a:r>
          </a:p>
          <a:p>
            <a:pPr marL="0" lvl="0" indent="0" fontAlgn="auto">
              <a:spcAft>
                <a:spcPts val="0"/>
              </a:spcAft>
              <a:buNone/>
              <a:defRPr/>
            </a:pPr>
            <a:endParaRPr lang="ru-RU" sz="39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itchFamily="18" charset="0"/>
            </a:endParaRPr>
          </a:p>
          <a:p>
            <a:pPr marL="0" lvl="0" indent="0" fontAlgn="auto">
              <a:spcAft>
                <a:spcPts val="0"/>
              </a:spcAft>
              <a:buNone/>
              <a:defRPr/>
            </a:pPr>
            <a:endParaRPr lang="fr-FR" sz="4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fr-FR" sz="4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860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88865" y="1153691"/>
            <a:ext cx="942975" cy="619125"/>
          </a:xfrm>
          <a:prstGeom prst="rect">
            <a:avLst/>
          </a:prstGeom>
          <a:noFill/>
        </p:spPr>
      </p:pic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3961" y="883940"/>
            <a:ext cx="2162175" cy="1104900"/>
          </a:xfrm>
          <a:prstGeom prst="rect">
            <a:avLst/>
          </a:prstGeom>
          <a:noFill/>
        </p:spPr>
      </p:pic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3284984"/>
            <a:ext cx="942975" cy="619125"/>
          </a:xfrm>
          <a:prstGeom prst="rect">
            <a:avLst/>
          </a:prstGeom>
          <a:noFill/>
        </p:spPr>
      </p:pic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861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3068960"/>
            <a:ext cx="2524125" cy="1104900"/>
          </a:xfrm>
          <a:prstGeom prst="rect">
            <a:avLst/>
          </a:prstGeom>
          <a:noFill/>
        </p:spPr>
      </p:pic>
      <p:sp>
        <p:nvSpPr>
          <p:cNvPr id="68616" name="Rectangle 8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861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5661248"/>
            <a:ext cx="2314575" cy="628650"/>
          </a:xfrm>
          <a:prstGeom prst="rect">
            <a:avLst/>
          </a:prstGeom>
          <a:noFill/>
        </p:spPr>
      </p:pic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0" y="108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4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63688" y="664096"/>
            <a:ext cx="6757987" cy="5789240"/>
          </a:xfrm>
        </p:spPr>
        <p:txBody>
          <a:bodyPr rtlCol="0">
            <a:normAutofit/>
          </a:bodyPr>
          <a:lstStyle/>
          <a:p>
            <a:pPr marL="742950" indent="-742950" fontAlgn="auto">
              <a:spcAft>
                <a:spcPts val="0"/>
              </a:spcAft>
              <a:buNone/>
              <a:defRPr/>
            </a:pPr>
            <a:r>
              <a:rPr lang="fr-FR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7</a:t>
            </a: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. </a:t>
            </a:r>
            <a:endParaRPr lang="ru-RU" sz="3900" dirty="0" smtClean="0">
              <a:solidFill>
                <a:prstClr val="black">
                  <a:lumMod val="75000"/>
                  <a:lumOff val="25000"/>
                </a:prstClr>
              </a:solidFill>
              <a:latin typeface="Bookman Old Style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0" y="108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244600" algn="l"/>
              </a:tabLs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03673" y="328067"/>
            <a:ext cx="6200775" cy="1228725"/>
          </a:xfrm>
          <a:prstGeom prst="rect">
            <a:avLst/>
          </a:prstGeom>
          <a:noFill/>
        </p:spPr>
      </p:pic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02532" y="1624211"/>
            <a:ext cx="6057900" cy="1228725"/>
          </a:xfrm>
          <a:prstGeom prst="rect">
            <a:avLst/>
          </a:prstGeom>
          <a:noFill/>
        </p:spPr>
      </p:pic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4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0172" y="2992363"/>
            <a:ext cx="4610100" cy="1228725"/>
          </a:xfrm>
          <a:prstGeom prst="rect">
            <a:avLst/>
          </a:prstGeom>
          <a:noFill/>
        </p:spPr>
      </p:pic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4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964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4360515"/>
            <a:ext cx="3067050" cy="1228725"/>
          </a:xfrm>
          <a:prstGeom prst="rect">
            <a:avLst/>
          </a:prstGeom>
          <a:noFill/>
        </p:spPr>
      </p:pic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4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2843808" y="4797152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63688" y="664096"/>
            <a:ext cx="6757987" cy="5789240"/>
          </a:xfrm>
        </p:spPr>
        <p:txBody>
          <a:bodyPr rtlCol="0">
            <a:normAutofit/>
          </a:bodyPr>
          <a:lstStyle/>
          <a:p>
            <a:pPr marL="742950" indent="-742950" fontAlgn="auto">
              <a:spcAft>
                <a:spcPts val="0"/>
              </a:spcAft>
              <a:buNone/>
              <a:defRPr/>
            </a:pPr>
            <a:r>
              <a:rPr lang="ru-RU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                                                                                                                            </a:t>
            </a: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Aft>
                <a:spcPts val="0"/>
              </a:spcAft>
              <a:buNone/>
              <a:defRPr/>
            </a:pPr>
            <a:endParaRPr 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Bookman Old Style" pitchFamily="18" charset="0"/>
            </a:endParaRPr>
          </a:p>
          <a:p>
            <a:pPr marL="742950" indent="-742950" fontAlgn="auto">
              <a:spcAft>
                <a:spcPts val="0"/>
              </a:spcAft>
              <a:buNone/>
              <a:defRPr/>
            </a:pPr>
            <a:r>
              <a:rPr lang="en-US" sz="3600" i="1" dirty="0" smtClean="0">
                <a:latin typeface="Bookman Old Style" pitchFamily="18" charset="0"/>
              </a:rPr>
              <a:t>r = </a:t>
            </a:r>
            <a:r>
              <a:rPr lang="en-US" sz="3600" dirty="0" smtClean="0">
                <a:latin typeface="Bookman Old Style" pitchFamily="18" charset="0"/>
              </a:rPr>
              <a:t>-3 </a:t>
            </a:r>
            <a:r>
              <a:rPr lang="ru-RU" sz="3600" dirty="0" smtClean="0">
                <a:latin typeface="Bookman Old Style" pitchFamily="18" charset="0"/>
              </a:rPr>
              <a:t>не подходит по условию, т. к. радиус не может быть отрицательным.</a:t>
            </a:r>
          </a:p>
          <a:p>
            <a:pPr marL="742950" indent="-742950" fontAlgn="auto">
              <a:spcAft>
                <a:spcPts val="0"/>
              </a:spcAft>
              <a:buNone/>
              <a:defRPr/>
            </a:pPr>
            <a:r>
              <a:rPr lang="ru-RU" sz="3600" dirty="0" smtClean="0">
                <a:latin typeface="Bookman Old Style" pitchFamily="18" charset="0"/>
              </a:rPr>
              <a:t>Ответ: </a:t>
            </a:r>
            <a:r>
              <a:rPr lang="en-US" sz="3600" i="1" dirty="0" smtClean="0">
                <a:latin typeface="Bookman Old Style" pitchFamily="18" charset="0"/>
              </a:rPr>
              <a:t>r </a:t>
            </a:r>
            <a:r>
              <a:rPr lang="en-US" sz="3600" dirty="0" smtClean="0">
                <a:latin typeface="Bookman Old Style" pitchFamily="18" charset="0"/>
              </a:rPr>
              <a:t>= 3</a:t>
            </a:r>
            <a:r>
              <a:rPr lang="ru-RU" sz="3600" dirty="0" smtClean="0">
                <a:latin typeface="Bookman Old Style" pitchFamily="18" charset="0"/>
              </a:rPr>
              <a:t>.</a:t>
            </a:r>
            <a:endParaRPr lang="ru-RU" sz="3900" i="1" dirty="0" smtClean="0">
              <a:latin typeface="Bookman Old Style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0" y="156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/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0" y="1085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244600" algn="l"/>
              </a:tabLs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244600" algn="l"/>
              </a:tabLs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244600" algn="l"/>
              </a:tabLs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0" y="16859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244600" algn="l"/>
              </a:tabLst>
            </a:pPr>
            <a:endParaRPr lang="ru-RU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294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4344" y="457200"/>
            <a:ext cx="2511872" cy="1027584"/>
          </a:xfrm>
          <a:prstGeom prst="rect">
            <a:avLst/>
          </a:prstGeom>
          <a:noFill/>
        </p:spPr>
      </p:pic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719089"/>
            <a:ext cx="1815280" cy="629791"/>
          </a:xfrm>
          <a:prstGeom prst="rect">
            <a:avLst/>
          </a:prstGeom>
          <a:noFill/>
        </p:spPr>
      </p:pic>
      <p:sp>
        <p:nvSpPr>
          <p:cNvPr id="829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295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439169"/>
            <a:ext cx="1224136" cy="588971"/>
          </a:xfrm>
          <a:prstGeom prst="rect">
            <a:avLst/>
          </a:prstGeom>
          <a:noFill/>
        </p:spPr>
      </p:pic>
      <p:sp>
        <p:nvSpPr>
          <p:cNvPr id="82953" name="Rectangle 9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4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2954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2996952"/>
            <a:ext cx="1439018" cy="620266"/>
          </a:xfrm>
          <a:prstGeom prst="rect">
            <a:avLst/>
          </a:prstGeom>
          <a:noFill/>
        </p:spPr>
      </p:pic>
      <p:sp>
        <p:nvSpPr>
          <p:cNvPr id="82956" name="Rectangle 12"/>
          <p:cNvSpPr>
            <a:spLocks noChangeArrowheads="1"/>
          </p:cNvSpPr>
          <p:nvPr/>
        </p:nvSpPr>
        <p:spPr bwMode="auto">
          <a:xfrm>
            <a:off x="0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446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357188" y="2643188"/>
            <a:ext cx="8329612" cy="3929062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Спасибо за внимание!</a:t>
            </a:r>
          </a:p>
          <a:p>
            <a:pPr algn="ctr" fontAlgn="auto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Успехов!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ookman Old Style" pitchFamily="18" charset="0"/>
              </a:rPr>
              <a:t> </a:t>
            </a: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3741035"/>
            <a:ext cx="4716524" cy="31443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_презентации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Шаблон_презентации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Шаблон_презентации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Шаблон_презентации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Шаблон_презентации_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Шаблон_презентации_6</Template>
  <TotalTime>2549</TotalTime>
  <Words>238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Шаблон_презентации_6</vt:lpstr>
      <vt:lpstr>1_Шаблон_презентации_6</vt:lpstr>
      <vt:lpstr>2_Шаблон_презентации_6</vt:lpstr>
      <vt:lpstr>3_Шаблон_презентации_6</vt:lpstr>
      <vt:lpstr>4_Шаблон_презентации_6</vt:lpstr>
      <vt:lpstr>МОБУ «Иссадская ООШ»</vt:lpstr>
      <vt:lpstr>Задача № 26</vt:lpstr>
      <vt:lpstr>Слайд 3</vt:lpstr>
      <vt:lpstr>Дано:</vt:lpstr>
      <vt:lpstr>Решение: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МОБУ «Иссадская ООШ»</dc:title>
  <dc:creator>User</dc:creator>
  <cp:lastModifiedBy>User</cp:lastModifiedBy>
  <cp:revision>41</cp:revision>
  <dcterms:created xsi:type="dcterms:W3CDTF">2017-03-25T17:21:46Z</dcterms:created>
  <dcterms:modified xsi:type="dcterms:W3CDTF">2017-03-29T06:15:42Z</dcterms:modified>
</cp:coreProperties>
</file>