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4" r:id="rId1"/>
  </p:sldMasterIdLst>
  <p:sldIdLst>
    <p:sldId id="256" r:id="rId2"/>
    <p:sldId id="268" r:id="rId3"/>
    <p:sldId id="269" r:id="rId4"/>
    <p:sldId id="257" r:id="rId5"/>
    <p:sldId id="259" r:id="rId6"/>
    <p:sldId id="270" r:id="rId7"/>
    <p:sldId id="258" r:id="rId8"/>
    <p:sldId id="260" r:id="rId9"/>
    <p:sldId id="261" r:id="rId10"/>
    <p:sldId id="262" r:id="rId11"/>
    <p:sldId id="263" r:id="rId12"/>
    <p:sldId id="264" r:id="rId13"/>
    <p:sldId id="265" r:id="rId14"/>
    <p:sldId id="271" r:id="rId15"/>
    <p:sldId id="266" r:id="rId16"/>
    <p:sldId id="267" r:id="rId17"/>
    <p:sldId id="272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886A-F615-451A-A9FF-B7EBC11DB86B}" type="datetimeFigureOut">
              <a:rPr lang="ru-RU" smtClean="0"/>
              <a:pPr/>
              <a:t>28.02.2015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6171-33FE-4D44-BB82-8DDDA11600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886A-F615-451A-A9FF-B7EBC11DB86B}" type="datetimeFigureOut">
              <a:rPr lang="ru-RU" smtClean="0"/>
              <a:pPr/>
              <a:t>28.02.2015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6171-33FE-4D44-BB82-8DDDA11600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886A-F615-451A-A9FF-B7EBC11DB86B}" type="datetimeFigureOut">
              <a:rPr lang="ru-RU" smtClean="0"/>
              <a:pPr/>
              <a:t>28.02.2015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6171-33FE-4D44-BB82-8DDDA11600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886A-F615-451A-A9FF-B7EBC11DB86B}" type="datetimeFigureOut">
              <a:rPr lang="ru-RU" smtClean="0"/>
              <a:pPr/>
              <a:t>28.02.2015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6171-33FE-4D44-BB82-8DDDA11600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886A-F615-451A-A9FF-B7EBC11DB86B}" type="datetimeFigureOut">
              <a:rPr lang="ru-RU" smtClean="0"/>
              <a:pPr/>
              <a:t>28.02.2015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6171-33FE-4D44-BB82-8DDDA11600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886A-F615-451A-A9FF-B7EBC11DB86B}" type="datetimeFigureOut">
              <a:rPr lang="ru-RU" smtClean="0"/>
              <a:pPr/>
              <a:t>28.02.2015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6171-33FE-4D44-BB82-8DDDA11600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886A-F615-451A-A9FF-B7EBC11DB86B}" type="datetimeFigureOut">
              <a:rPr lang="ru-RU" smtClean="0"/>
              <a:pPr/>
              <a:t>28.02.2015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6171-33FE-4D44-BB82-8DDDA11600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886A-F615-451A-A9FF-B7EBC11DB86B}" type="datetimeFigureOut">
              <a:rPr lang="ru-RU" smtClean="0"/>
              <a:pPr/>
              <a:t>28.02.2015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6171-33FE-4D44-BB82-8DDDA11600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886A-F615-451A-A9FF-B7EBC11DB86B}" type="datetimeFigureOut">
              <a:rPr lang="ru-RU" smtClean="0"/>
              <a:pPr/>
              <a:t>28.02.2015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3866171-33FE-4D44-BB82-8DDDA11600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886A-F615-451A-A9FF-B7EBC11DB86B}" type="datetimeFigureOut">
              <a:rPr lang="ru-RU" smtClean="0"/>
              <a:pPr/>
              <a:t>28.02.2015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6171-33FE-4D44-BB82-8DDDA11600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886A-F615-451A-A9FF-B7EBC11DB86B}" type="datetimeFigureOut">
              <a:rPr lang="ru-RU" smtClean="0"/>
              <a:pPr/>
              <a:t>28.02.2015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66171-33FE-4D44-BB82-8DDDA11600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E4886A-F615-451A-A9FF-B7EBC11DB86B}" type="datetimeFigureOut">
              <a:rPr lang="ru-RU" smtClean="0"/>
              <a:pPr/>
              <a:t>28.02.2015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3866171-33FE-4D44-BB82-8DDDA116000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29797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800" dirty="0" smtClean="0">
                <a:latin typeface="Constantia" pitchFamily="18" charset="0"/>
              </a:rPr>
              <a:t>Познавательный интерес </a:t>
            </a:r>
            <a:r>
              <a:rPr lang="ru-RU" sz="4000" dirty="0" smtClean="0">
                <a:latin typeface="Constantia" pitchFamily="18" charset="0"/>
              </a:rPr>
              <a:t>и</a:t>
            </a:r>
            <a:r>
              <a:rPr lang="ru-RU" sz="4800" dirty="0" smtClean="0">
                <a:latin typeface="Constantia" pitchFamily="18" charset="0"/>
              </a:rPr>
              <a:t> </a:t>
            </a:r>
            <a:r>
              <a:rPr lang="ru-RU" sz="4000" dirty="0" smtClean="0">
                <a:latin typeface="Constantia" pitchFamily="18" charset="0"/>
              </a:rPr>
              <a:t>познавательная </a:t>
            </a:r>
            <a:r>
              <a:rPr lang="ru-RU" sz="4800" dirty="0" smtClean="0">
                <a:latin typeface="Constantia" pitchFamily="18" charset="0"/>
              </a:rPr>
              <a:t>активность младших школьников</a:t>
            </a:r>
            <a:endParaRPr lang="ru-RU" sz="4800" dirty="0">
              <a:latin typeface="Constant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077072"/>
            <a:ext cx="7854696" cy="1944216"/>
          </a:xfrm>
        </p:spPr>
        <p:txBody>
          <a:bodyPr/>
          <a:lstStyle/>
          <a:p>
            <a:r>
              <a:rPr lang="ru-RU" dirty="0" smtClean="0"/>
              <a:t>Подготовила  Полтавец Н .В.</a:t>
            </a:r>
          </a:p>
          <a:p>
            <a:r>
              <a:rPr lang="ru-RU" dirty="0" smtClean="0"/>
              <a:t>учитель </a:t>
            </a:r>
            <a:r>
              <a:rPr lang="ru-RU" dirty="0" smtClean="0"/>
              <a:t>начальных </a:t>
            </a:r>
            <a:r>
              <a:rPr lang="ru-RU" dirty="0" smtClean="0"/>
              <a:t>классов </a:t>
            </a:r>
          </a:p>
          <a:p>
            <a:r>
              <a:rPr lang="ru-RU" dirty="0" smtClean="0"/>
              <a:t>МОШ </a:t>
            </a:r>
            <a:r>
              <a:rPr lang="uk-UA" dirty="0" smtClean="0"/>
              <a:t>І-ІІ </a:t>
            </a:r>
            <a:r>
              <a:rPr lang="ru-RU" dirty="0" smtClean="0"/>
              <a:t>ступеней  № 109 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slow" advTm="10000"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Цель обучения ребёнка состоит в том, чтобы сделать его способным развиваться без помощи учителя.</a:t>
            </a:r>
            <a:br>
              <a:rPr lang="ru-RU" sz="2800" b="1" dirty="0" smtClean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>                                           </a:t>
            </a:r>
            <a:r>
              <a:rPr lang="ru-RU" sz="2800" b="1" dirty="0" err="1" smtClean="0">
                <a:solidFill>
                  <a:schemeClr val="bg1"/>
                </a:solidFill>
              </a:rPr>
              <a:t>Э.Хаббард</a:t>
            </a:r>
            <a:r>
              <a:rPr lang="ru-RU" sz="2800" b="1" dirty="0" smtClean="0">
                <a:solidFill>
                  <a:schemeClr val="bg1"/>
                </a:solidFill>
              </a:rPr>
              <a:t/>
            </a:r>
            <a:br>
              <a:rPr lang="ru-RU" sz="2800" b="1" dirty="0" smtClean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/>
            </a:r>
            <a:br>
              <a:rPr lang="ru-RU" sz="2800" b="1" dirty="0" smtClean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>Всё другое в школе становится реальным и достижимым лишь тогда, когда человеку хочется учиться, когда в учении – в том, что он ходит в школу, читает, пишет, познаёт, - он чувствует радость и обретает человеческую гордость.</a:t>
            </a:r>
            <a:br>
              <a:rPr lang="ru-RU" sz="2800" b="1" dirty="0" smtClean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>                            </a:t>
            </a:r>
            <a:endParaRPr lang="ru-RU" sz="2800" b="1" dirty="0" smtClean="0">
              <a:solidFill>
                <a:schemeClr val="bg1"/>
              </a:solidFill>
            </a:endParaRPr>
          </a:p>
          <a:p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</a:rPr>
              <a:t>В.А. Сухомлинский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Picture 195" descr="AN00790_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0524" y="2419924"/>
            <a:ext cx="3293952" cy="343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Общая характеристика проблемы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Verdana" pitchFamily="34" charset="0"/>
              </a:rPr>
              <a:t>Изменение социально-экономических условий современной жизни, возросшие масштабы преобразовательной деятельности требуют от человека активизации его интеллектуальных способностей, нестандартного мышления, теоретических знаний.</a:t>
            </a:r>
          </a:p>
          <a:p>
            <a:pPr>
              <a:lnSpc>
                <a:spcPct val="80000"/>
              </a:lnSpc>
              <a:buNone/>
            </a:pPr>
            <a:endParaRPr lang="ru-RU" sz="2800" b="1" dirty="0" smtClean="0">
              <a:solidFill>
                <a:schemeClr val="bg1"/>
              </a:solidFill>
              <a:latin typeface="Verdana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chemeClr val="bg1"/>
                </a:solidFill>
                <a:latin typeface="Verdana" pitchFamily="34" charset="0"/>
              </a:rPr>
              <a:t>В связи с этим возрастает значимость познавательной деятельности школьников, углубляющей творческий потенциал и способствующей расширению интересов личности.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Интерес –это: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ru-RU" dirty="0"/>
              <a:t>избирательная направленность внимания </a:t>
            </a:r>
            <a:r>
              <a:rPr lang="ru-RU" dirty="0" smtClean="0"/>
              <a:t>человека </a:t>
            </a:r>
            <a:r>
              <a:rPr lang="ru-RU" dirty="0"/>
              <a:t>(Н.Ф. Добрынин, Т. </a:t>
            </a:r>
            <a:r>
              <a:rPr lang="ru-RU" dirty="0" err="1"/>
              <a:t>Рибо</a:t>
            </a:r>
            <a:r>
              <a:rPr lang="ru-RU" dirty="0" smtClean="0"/>
              <a:t>)</a:t>
            </a:r>
          </a:p>
          <a:p>
            <a:r>
              <a:rPr lang="ru-RU" dirty="0"/>
              <a:t>проявление его умственной и эмоциональной активности (С.Л. Рубинштейн</a:t>
            </a:r>
            <a:r>
              <a:rPr lang="ru-RU" dirty="0" smtClean="0"/>
              <a:t>);</a:t>
            </a:r>
          </a:p>
          <a:p>
            <a:r>
              <a:rPr lang="ru-RU" dirty="0"/>
              <a:t>активатор разнообразных чувств (Д. </a:t>
            </a:r>
            <a:r>
              <a:rPr lang="ru-RU" dirty="0" err="1"/>
              <a:t>Фрейер</a:t>
            </a:r>
            <a:r>
              <a:rPr lang="ru-RU" dirty="0"/>
              <a:t>); </a:t>
            </a:r>
            <a:endParaRPr lang="ru-RU" dirty="0" smtClean="0"/>
          </a:p>
          <a:p>
            <a:r>
              <a:rPr lang="ru-RU" dirty="0"/>
              <a:t>активное эмоционально-познавательное отношение человека к миру (Н.Г. Морозова</a:t>
            </a:r>
            <a:r>
              <a:rPr lang="ru-RU" dirty="0" smtClean="0"/>
              <a:t>)</a:t>
            </a:r>
          </a:p>
          <a:p>
            <a:r>
              <a:rPr lang="ru-RU" dirty="0"/>
              <a:t>специфическое отношение личности к объекту, вызванное сознанием его жизненного значения и эмоциональной привлекательностью (А.Г. </a:t>
            </a:r>
            <a:r>
              <a:rPr lang="ru-RU" dirty="0" smtClean="0"/>
              <a:t>Ковалев)</a:t>
            </a:r>
            <a:endParaRPr lang="ru-RU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Познавательный интерес-это: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важнейшее </a:t>
            </a:r>
            <a:r>
              <a:rPr lang="ru-RU" dirty="0"/>
              <a:t>образование личности, которое складывается в процессе жизнедеятельности человека, формируется в социальных условиях его существования и никоим образом не является имманентно присущим человеку от рождения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908720"/>
            <a:ext cx="8305800" cy="1143000"/>
          </a:xfrm>
        </p:spPr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95536" y="980728"/>
            <a:ext cx="8229600" cy="525658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   В психолого-педагогических исследованиях познавательные интересы рассматривались с разных позиций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: </a:t>
            </a:r>
          </a:p>
          <a:p>
            <a:pPr>
              <a:lnSpc>
                <a:spcPct val="80000"/>
              </a:lnSpc>
              <a:buNone/>
            </a:pPr>
            <a:r>
              <a:rPr lang="ru-RU" sz="2800" b="1" dirty="0" smtClean="0">
                <a:latin typeface="Verdana" pitchFamily="34" charset="0"/>
              </a:rPr>
              <a:t/>
            </a:r>
            <a:br>
              <a:rPr lang="ru-RU" sz="2800" b="1" dirty="0" smtClean="0">
                <a:latin typeface="Verdana" pitchFamily="34" charset="0"/>
              </a:rPr>
            </a:br>
            <a:r>
              <a:rPr lang="ru-RU" sz="2800" dirty="0" smtClean="0">
                <a:latin typeface="Verdana" pitchFamily="34" charset="0"/>
              </a:rPr>
              <a:t> </a:t>
            </a:r>
            <a:r>
              <a:rPr lang="ru-RU" sz="1800" dirty="0" smtClean="0">
                <a:solidFill>
                  <a:schemeClr val="bg1"/>
                </a:solidFill>
                <a:latin typeface="Verdana" pitchFamily="34" charset="0"/>
              </a:rPr>
              <a:t>как избирательная направленность мыслей и помыслов   человека, его особая умственная активность; </a:t>
            </a:r>
          </a:p>
          <a:p>
            <a:pPr>
              <a:lnSpc>
                <a:spcPct val="80000"/>
              </a:lnSpc>
            </a:pPr>
            <a:endParaRPr lang="ru-RU" sz="1800" dirty="0" smtClean="0">
              <a:solidFill>
                <a:schemeClr val="bg1"/>
              </a:solidFill>
              <a:latin typeface="Verdana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800" dirty="0" smtClean="0">
                <a:solidFill>
                  <a:schemeClr val="bg1"/>
                </a:solidFill>
                <a:latin typeface="Verdana" pitchFamily="34" charset="0"/>
              </a:rPr>
              <a:t>как отношение человека к объекту, имеющему для него особое жизненное значение;  </a:t>
            </a:r>
          </a:p>
          <a:p>
            <a:pPr>
              <a:lnSpc>
                <a:spcPct val="80000"/>
              </a:lnSpc>
              <a:buNone/>
            </a:pPr>
            <a:r>
              <a:rPr lang="ru-RU" sz="180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1800" dirty="0" smtClean="0">
                <a:solidFill>
                  <a:schemeClr val="bg1"/>
                </a:solidFill>
                <a:latin typeface="Verdana" pitchFamily="34" charset="0"/>
              </a:rPr>
              <a:t>как эмоционально-познавательное отношение к миру;  </a:t>
            </a:r>
          </a:p>
          <a:p>
            <a:pPr>
              <a:lnSpc>
                <a:spcPct val="80000"/>
              </a:lnSpc>
            </a:pPr>
            <a:endParaRPr lang="ru-RU" sz="1800" dirty="0" smtClean="0">
              <a:solidFill>
                <a:schemeClr val="bg1"/>
              </a:solidFill>
              <a:latin typeface="Verdana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800" dirty="0" smtClean="0">
                <a:solidFill>
                  <a:schemeClr val="bg1"/>
                </a:solidFill>
                <a:latin typeface="Verdana" pitchFamily="34" charset="0"/>
              </a:rPr>
              <a:t>как стимул и мотив познавательной деятельности;  </a:t>
            </a:r>
          </a:p>
          <a:p>
            <a:pPr>
              <a:lnSpc>
                <a:spcPct val="80000"/>
              </a:lnSpc>
            </a:pPr>
            <a:endParaRPr lang="ru-RU" sz="1800" dirty="0" smtClean="0">
              <a:solidFill>
                <a:schemeClr val="bg1"/>
              </a:solidFill>
              <a:latin typeface="Verdana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800" dirty="0" smtClean="0">
                <a:solidFill>
                  <a:schemeClr val="bg1"/>
                </a:solidFill>
                <a:latin typeface="Verdana" pitchFamily="34" charset="0"/>
              </a:rPr>
              <a:t>как педагогический инструмент деятельности</a:t>
            </a:r>
            <a:r>
              <a:rPr lang="ru-RU" sz="2800" dirty="0" smtClean="0">
                <a:latin typeface="Verdana" pitchFamily="34" charset="0"/>
              </a:rPr>
              <a:t>.</a:t>
            </a:r>
            <a:endParaRPr lang="ru-RU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Особенность </a:t>
            </a:r>
            <a:r>
              <a:rPr lang="ru-RU" dirty="0"/>
              <a:t>познавательного интереса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/>
              <a:t>способность обогащать и активизировать процесс не только познавательной, но и любой деятельности человека</a:t>
            </a: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Стадии развития познавательного интереса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ru-RU" b="1" dirty="0" smtClean="0"/>
              <a:t>Любопытство</a:t>
            </a:r>
            <a:r>
              <a:rPr lang="ru-RU" dirty="0" smtClean="0"/>
              <a:t>- элементарная </a:t>
            </a:r>
            <a:r>
              <a:rPr lang="ru-RU" dirty="0"/>
              <a:t>стадия избирательного отношения, которая обусловлена чисто внешними, часто неожиданными обстоятельствами, привлекающими внимание </a:t>
            </a:r>
            <a:r>
              <a:rPr lang="ru-RU" dirty="0" smtClean="0"/>
              <a:t>человека.</a:t>
            </a:r>
          </a:p>
          <a:p>
            <a:endParaRPr lang="ru-RU" dirty="0" smtClean="0"/>
          </a:p>
          <a:p>
            <a:r>
              <a:rPr lang="ru-RU" b="1" dirty="0" smtClean="0"/>
              <a:t>Любознательность</a:t>
            </a:r>
            <a:r>
              <a:rPr lang="ru-RU" dirty="0" smtClean="0"/>
              <a:t>- ценное </a:t>
            </a:r>
            <a:r>
              <a:rPr lang="ru-RU" dirty="0"/>
              <a:t>состояние </a:t>
            </a:r>
            <a:r>
              <a:rPr lang="ru-RU" dirty="0" smtClean="0"/>
              <a:t>личности, стремлением </a:t>
            </a:r>
            <a:r>
              <a:rPr lang="ru-RU" dirty="0"/>
              <a:t>человека проникнуть за пределы </a:t>
            </a:r>
            <a:r>
              <a:rPr lang="ru-RU" dirty="0" smtClean="0"/>
              <a:t>увиденного.</a:t>
            </a:r>
          </a:p>
          <a:p>
            <a:endParaRPr lang="ru-RU" dirty="0" smtClean="0"/>
          </a:p>
          <a:p>
            <a:r>
              <a:rPr lang="ru-RU" b="1" dirty="0" smtClean="0"/>
              <a:t>Познавательный интерес- </a:t>
            </a:r>
            <a:r>
              <a:rPr lang="ru-RU" dirty="0" smtClean="0"/>
              <a:t>характеризуется познавательной </a:t>
            </a:r>
            <a:r>
              <a:rPr lang="ru-RU" dirty="0"/>
              <a:t>активностью, явной избирательной направленностью учебных предметов, ценной мотивацией, в которой главное место занимают познавательные мотивы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b="1" dirty="0" smtClean="0"/>
              <a:t>Теоретический интерес- </a:t>
            </a:r>
            <a:r>
              <a:rPr lang="ru-RU" dirty="0" smtClean="0"/>
              <a:t>стремлением </a:t>
            </a:r>
            <a:r>
              <a:rPr lang="ru-RU" dirty="0"/>
              <a:t>к познанию сложных теоретических вопросов и проблем конкретной науки</a:t>
            </a:r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Влияние познавательного интереса на формирование личности обеспечиваются рядом условий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уровнем  развития интереса;</a:t>
            </a:r>
          </a:p>
          <a:p>
            <a:r>
              <a:rPr lang="ru-RU" dirty="0" smtClean="0"/>
              <a:t>характером;</a:t>
            </a:r>
          </a:p>
          <a:p>
            <a:r>
              <a:rPr lang="ru-RU" dirty="0" smtClean="0"/>
              <a:t>местом познавательного интереса среди других мотивов и их взаимодействием;</a:t>
            </a:r>
          </a:p>
          <a:p>
            <a:r>
              <a:rPr lang="ru-RU" dirty="0" smtClean="0"/>
              <a:t>местом познавательного интереса среди других мотивов и их взаимодействием;</a:t>
            </a:r>
          </a:p>
          <a:p>
            <a:r>
              <a:rPr lang="ru-RU" dirty="0" smtClean="0"/>
              <a:t>своеобразием интереса в познавательном процессе; </a:t>
            </a:r>
          </a:p>
          <a:p>
            <a:r>
              <a:rPr lang="ru-RU" dirty="0" smtClean="0"/>
              <a:t>связью с жизненными планами и перспективами.</a:t>
            </a:r>
            <a:endParaRPr lang="ru-RU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Условия развития познавательной деятельности: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b="1" dirty="0" smtClean="0"/>
              <a:t>опора на активную мыслительную деятельность учащихся </a:t>
            </a:r>
            <a:r>
              <a:rPr lang="ru-RU" dirty="0" smtClean="0"/>
              <a:t>(ситуации решения познавательных задач, ситуации активного поиска, догадок, размышления, ситуации мыслительного напряжения, ситуации противоречивости суждений, столкновений различных позиций)</a:t>
            </a:r>
          </a:p>
          <a:p>
            <a:r>
              <a:rPr lang="ru-RU" dirty="0" smtClean="0"/>
              <a:t> </a:t>
            </a:r>
            <a:r>
              <a:rPr lang="ru-RU" b="1" dirty="0" smtClean="0"/>
              <a:t>обеспечение формирования познавательной активности и личности в целом</a:t>
            </a:r>
            <a:r>
              <a:rPr lang="ru-RU" dirty="0" smtClean="0"/>
              <a:t>(вести учебный процесс на оптимальном уровне развития учащихся)</a:t>
            </a:r>
            <a:endParaRPr lang="ru-RU" dirty="0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Уровни познавательной активности: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Репродуктивно-подражательная активность</a:t>
            </a:r>
          </a:p>
          <a:p>
            <a:r>
              <a:rPr lang="ru-RU" dirty="0" smtClean="0"/>
              <a:t>Поисково-исполнительная активность</a:t>
            </a:r>
          </a:p>
          <a:p>
            <a:r>
              <a:rPr lang="ru-RU" dirty="0" smtClean="0"/>
              <a:t>Творческая активность</a:t>
            </a:r>
            <a:endParaRPr lang="ru-RU" dirty="0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1052736"/>
            <a:ext cx="7416824" cy="501675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 smtClean="0"/>
              <a:t>Степень успешности процесса формирования познавательной активности зависит от влияния системы внешних и внутренних факторов. К внутренним мы относим биологические факторы, а также психические свойства личности (способности, характер, темперамент и направленность), к внешним - социальные и педагогические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268760"/>
            <a:ext cx="7056784" cy="470898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dirty="0" smtClean="0"/>
              <a:t>Развитие</a:t>
            </a:r>
            <a:r>
              <a:rPr lang="ru-RU" sz="4400" dirty="0" smtClean="0"/>
              <a:t> </a:t>
            </a:r>
            <a:r>
              <a:rPr lang="ru-RU" sz="3200" dirty="0" smtClean="0"/>
              <a:t>познавательной активности представляет тот идеальный вариант, когда ее становление происходит постепенно, равномерно, в соответствии с логикой познания предметов окружающего мира и логикой самоопределения личности в окружающей среде</a:t>
            </a:r>
            <a:endParaRPr lang="ru-RU" sz="3200" dirty="0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821256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166843"/>
            <a:ext cx="7704856" cy="4524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Verdana" pitchFamily="34" charset="0"/>
              </a:rPr>
              <a:t>Игра – одно из важнейших средств умственного и нравственного воспитания детей; это средство. Снимающее неприятные или запретные для личности школьника переживания.</a:t>
            </a:r>
          </a:p>
          <a:p>
            <a:endParaRPr lang="ru-RU" sz="2400" b="1" dirty="0" smtClean="0">
              <a:solidFill>
                <a:schemeClr val="bg1"/>
              </a:solidFill>
              <a:latin typeface="Verdana" pitchFamily="34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Verdana" pitchFamily="34" charset="0"/>
              </a:rPr>
              <a:t>    Для младшего школьного возраста учение – новое и непривычное дело. Поэтому при знакомстве со школьной жизнью игра способствует снятию барьера между «внешним миром знания» и психикой ребёнка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Дидактическая игра-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>
          <a:xfrm>
            <a:off x="467544" y="2348880"/>
            <a:ext cx="4040188" cy="384572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Одно из самых ценных средств активного познания детей начального школьного звена... 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" name="Содержимое 6" descr="f5c7e14461dee5b50c29649a9e7f7f45-501x332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645025" y="3098665"/>
            <a:ext cx="4041775" cy="2678382"/>
          </a:xfrm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27784" y="3068960"/>
            <a:ext cx="33123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дидактические 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          игры</a:t>
            </a:r>
            <a:endParaRPr lang="ru-RU" sz="3200" b="1" dirty="0">
              <a:solidFill>
                <a:srgbClr val="FF0000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4283968" y="2060848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5580112" y="2060848"/>
            <a:ext cx="1152128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868144" y="3501008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1763688" y="342900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 flipV="1">
            <a:off x="1979712" y="2132856"/>
            <a:ext cx="1008112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355976" y="4437112"/>
            <a:ext cx="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148064" y="4509120"/>
            <a:ext cx="1152128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2483768" y="4509120"/>
            <a:ext cx="1008112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2843808" y="1052736"/>
            <a:ext cx="3240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Интеллектуальные</a:t>
            </a:r>
            <a:endParaRPr lang="ru-RU" sz="24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300192" y="1484784"/>
            <a:ext cx="20971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творческие</a:t>
            </a:r>
            <a:endParaRPr lang="ru-RU" sz="1600" b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6732240" y="3284984"/>
            <a:ext cx="20072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имитационные</a:t>
            </a:r>
            <a:endParaRPr lang="ru-RU" sz="24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372200" y="5517232"/>
            <a:ext cx="2437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Игры-тренинги</a:t>
            </a:r>
            <a:endParaRPr lang="ru-RU" sz="2000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3419872" y="5949280"/>
            <a:ext cx="1975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подвижные</a:t>
            </a:r>
            <a:endParaRPr lang="ru-RU" sz="2400" b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683569" y="5661248"/>
            <a:ext cx="2160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сюжетные</a:t>
            </a:r>
            <a:endParaRPr lang="ru-RU" sz="2400" b="1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79512" y="3212976"/>
            <a:ext cx="15121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ролевые</a:t>
            </a:r>
            <a:endParaRPr lang="ru-RU" sz="2400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323528" y="1556792"/>
            <a:ext cx="2736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познавательные</a:t>
            </a:r>
            <a:endParaRPr lang="ru-RU" sz="2000" b="1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92696"/>
            <a:ext cx="6534472" cy="1249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Надежный показатель качества знаний, умений и навыков младшего школьника – это самостоятельное выполнение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задания</a:t>
            </a: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Как научить ребенка работать самостоятельно?</a:t>
            </a: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</a:rPr>
              <a:t>  </a:t>
            </a:r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</a:endParaRPr>
          </a:p>
          <a:p>
            <a:endParaRPr lang="ru-RU" b="1" dirty="0" smtClean="0">
              <a:latin typeface="Verdana" pitchFamily="34" charset="0"/>
            </a:endParaRPr>
          </a:p>
          <a:p>
            <a:endParaRPr lang="ru-RU" b="1" dirty="0" smtClean="0">
              <a:latin typeface="Verdana" pitchFamily="34" charset="0"/>
            </a:endParaRPr>
          </a:p>
          <a:p>
            <a:endParaRPr lang="ru-RU" b="1" dirty="0" smtClean="0">
              <a:latin typeface="Verdana" pitchFamily="34" charset="0"/>
            </a:endParaRPr>
          </a:p>
          <a:p>
            <a:endParaRPr lang="ru-RU" b="1" dirty="0" smtClean="0">
              <a:latin typeface="Verdana" pitchFamily="34" charset="0"/>
            </a:endParaRPr>
          </a:p>
          <a:p>
            <a:endParaRPr lang="ru-RU" b="1" dirty="0" smtClean="0">
              <a:latin typeface="Verdana" pitchFamily="34" charset="0"/>
            </a:endParaRPr>
          </a:p>
          <a:p>
            <a:endParaRPr lang="ru-RU" b="1" dirty="0" smtClean="0">
              <a:latin typeface="Verdana" pitchFamily="34" charset="0"/>
            </a:endParaRPr>
          </a:p>
          <a:p>
            <a:endParaRPr lang="ru-RU" b="1" dirty="0" smtClean="0">
              <a:latin typeface="Verdana" pitchFamily="34" charset="0"/>
            </a:endParaRPr>
          </a:p>
          <a:p>
            <a:endParaRPr lang="ru-RU" b="1" dirty="0" smtClean="0">
              <a:latin typeface="Verdana" pitchFamily="34" charset="0"/>
            </a:endParaRPr>
          </a:p>
          <a:p>
            <a:endParaRPr lang="ru-RU" b="1" dirty="0" smtClean="0">
              <a:latin typeface="Verdana" pitchFamily="34" charset="0"/>
            </a:endParaRPr>
          </a:p>
          <a:p>
            <a:endParaRPr lang="ru-RU" b="1" dirty="0" smtClean="0">
              <a:latin typeface="Verdana" pitchFamily="34" charset="0"/>
            </a:endParaRPr>
          </a:p>
          <a:p>
            <a:endParaRPr lang="ru-RU" b="1" dirty="0" smtClean="0">
              <a:latin typeface="Verdana" pitchFamily="34" charset="0"/>
            </a:endParaRPr>
          </a:p>
          <a:p>
            <a:endParaRPr lang="ru-RU" b="1" dirty="0" smtClean="0">
              <a:latin typeface="Verdana" pitchFamily="34" charset="0"/>
            </a:endParaRPr>
          </a:p>
          <a:p>
            <a:endParaRPr lang="ru-RU" b="1" dirty="0" smtClean="0">
              <a:latin typeface="Verdana" pitchFamily="34" charset="0"/>
            </a:endParaRPr>
          </a:p>
          <a:p>
            <a:endParaRPr lang="ru-RU" b="1" dirty="0" smtClean="0">
              <a:latin typeface="Verdana" pitchFamily="34" charset="0"/>
            </a:endParaRPr>
          </a:p>
          <a:p>
            <a:endParaRPr lang="ru-RU" b="1" dirty="0" smtClean="0">
              <a:latin typeface="Verdana" pitchFamily="34" charset="0"/>
            </a:endParaRPr>
          </a:p>
          <a:p>
            <a:endParaRPr lang="ru-RU" b="1" dirty="0" smtClean="0">
              <a:latin typeface="Verdana" pitchFamily="34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780928"/>
            <a:ext cx="6984776" cy="2677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Verdana" pitchFamily="34" charset="0"/>
              </a:rPr>
              <a:t>-Использование </a:t>
            </a:r>
            <a:r>
              <a:rPr lang="ru-RU" sz="2400" dirty="0" smtClean="0">
                <a:latin typeface="Verdana" pitchFamily="34" charset="0"/>
              </a:rPr>
              <a:t>подготовительных </a:t>
            </a:r>
            <a:r>
              <a:rPr lang="ru-RU" sz="2400" dirty="0" smtClean="0">
                <a:latin typeface="Verdana" pitchFamily="34" charset="0"/>
              </a:rPr>
              <a:t>и</a:t>
            </a:r>
          </a:p>
          <a:p>
            <a:r>
              <a:rPr lang="ru-RU" sz="2400" dirty="0" smtClean="0">
                <a:latin typeface="Verdana" pitchFamily="34" charset="0"/>
              </a:rPr>
              <a:t> </a:t>
            </a:r>
            <a:r>
              <a:rPr lang="ru-RU" sz="2400" dirty="0" smtClean="0">
                <a:latin typeface="Verdana" pitchFamily="34" charset="0"/>
              </a:rPr>
              <a:t>подводящих упражнений. </a:t>
            </a:r>
          </a:p>
          <a:p>
            <a:r>
              <a:rPr lang="ru-RU" sz="2400" dirty="0" smtClean="0">
                <a:latin typeface="Verdana" pitchFamily="34" charset="0"/>
              </a:rPr>
              <a:t>-Продумывание последовательности</a:t>
            </a:r>
          </a:p>
          <a:p>
            <a:r>
              <a:rPr lang="ru-RU" sz="2400" dirty="0" smtClean="0">
                <a:latin typeface="Verdana" pitchFamily="34" charset="0"/>
              </a:rPr>
              <a:t>  заданий</a:t>
            </a:r>
            <a:r>
              <a:rPr lang="ru-RU" sz="2400" dirty="0" smtClean="0">
                <a:latin typeface="Verdana" pitchFamily="34" charset="0"/>
              </a:rPr>
              <a:t>.</a:t>
            </a:r>
          </a:p>
          <a:p>
            <a:r>
              <a:rPr lang="ru-RU" sz="2400" dirty="0" smtClean="0">
                <a:latin typeface="Verdana" pitchFamily="34" charset="0"/>
              </a:rPr>
              <a:t>-Вариантность</a:t>
            </a:r>
            <a:r>
              <a:rPr lang="ru-RU" sz="2400" dirty="0" smtClean="0">
                <a:latin typeface="Verdana" pitchFamily="34" charset="0"/>
              </a:rPr>
              <a:t>.</a:t>
            </a:r>
          </a:p>
          <a:p>
            <a:r>
              <a:rPr lang="ru-RU" sz="2400" dirty="0" smtClean="0">
                <a:latin typeface="Verdana" pitchFamily="34" charset="0"/>
              </a:rPr>
              <a:t>-Комментирование </a:t>
            </a:r>
            <a:r>
              <a:rPr lang="ru-RU" sz="2400" dirty="0" smtClean="0">
                <a:latin typeface="Verdana" pitchFamily="34" charset="0"/>
              </a:rPr>
              <a:t>заданий.</a:t>
            </a:r>
          </a:p>
          <a:p>
            <a:r>
              <a:rPr lang="ru-RU" sz="2400" dirty="0" smtClean="0">
                <a:latin typeface="Verdana" pitchFamily="34" charset="0"/>
              </a:rPr>
              <a:t>-Наглядность</a:t>
            </a:r>
            <a:endParaRPr lang="ru-RU" sz="2400" dirty="0" smtClean="0">
              <a:latin typeface="Verdana" pitchFamily="34" charset="0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Долг учителя-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132856"/>
            <a:ext cx="8229600" cy="438912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000" dirty="0" smtClean="0">
                <a:latin typeface="Constantia" pitchFamily="18" charset="0"/>
              </a:rPr>
              <a:t>Убедить учащихся в важности предмета для учения, его полноценности, в изяществе и красоте твоего вопроса, который будет рассматриваться на занятии.</a:t>
            </a:r>
          </a:p>
          <a:p>
            <a:r>
              <a:rPr lang="ru-RU" sz="2000" dirty="0" smtClean="0">
                <a:latin typeface="Constantia" pitchFamily="18" charset="0"/>
              </a:rPr>
              <a:t>«Смертельный грех учителя- быть скучным,»- утверждает классическая педагогика прошлого.</a:t>
            </a:r>
          </a:p>
          <a:p>
            <a:pPr>
              <a:lnSpc>
                <a:spcPct val="90000"/>
              </a:lnSpc>
              <a:buNone/>
            </a:pPr>
            <a:r>
              <a:rPr lang="ru-RU" sz="2000" dirty="0" smtClean="0">
                <a:latin typeface="Constantia" pitchFamily="18" charset="0"/>
              </a:rPr>
              <a:t>        К.Д. Ушинский писал</a:t>
            </a:r>
            <a:r>
              <a:rPr lang="ru-RU" sz="2000" b="1" dirty="0" smtClean="0">
                <a:latin typeface="Constantia" pitchFamily="18" charset="0"/>
              </a:rPr>
              <a:t> </a:t>
            </a:r>
            <a:r>
              <a:rPr lang="ru-RU" sz="2000" dirty="0" smtClean="0">
                <a:latin typeface="Constantia" pitchFamily="18" charset="0"/>
              </a:rPr>
              <a:t>о том, что предмет, для того, чтобы стать интересным, должен быть лишь отчасти нов, а отчасти знаком. Новое и неожиданное всегда в учебном материале выступает на фоне уже известного и знакомого. </a:t>
            </a:r>
          </a:p>
          <a:p>
            <a:pPr>
              <a:lnSpc>
                <a:spcPct val="90000"/>
              </a:lnSpc>
              <a:buNone/>
            </a:pPr>
            <a:endParaRPr lang="ru-RU" sz="2000" dirty="0" smtClean="0">
              <a:latin typeface="Constantia" pitchFamily="18" charset="0"/>
            </a:endParaRPr>
          </a:p>
          <a:p>
            <a:pPr>
              <a:lnSpc>
                <a:spcPct val="90000"/>
              </a:lnSpc>
              <a:buNone/>
            </a:pPr>
            <a:r>
              <a:rPr lang="ru-RU" sz="2000" dirty="0" smtClean="0">
                <a:latin typeface="Constantia" pitchFamily="18" charset="0"/>
              </a:rPr>
              <a:t>   Вот почему для поддержания познавательного интереса учу детей умению в знакомом видеть новое</a:t>
            </a:r>
            <a:endParaRPr lang="ru-RU" sz="2000" dirty="0">
              <a:latin typeface="Constantia" pitchFamily="18" charset="0"/>
            </a:endParaRPr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214</TotalTime>
  <Words>686</Words>
  <Application>Microsoft Office PowerPoint</Application>
  <PresentationFormat>Экран (4:3)</PresentationFormat>
  <Paragraphs>123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Познавательный интерес и познавательная активность младших школьников</vt:lpstr>
      <vt:lpstr>Слайд 2</vt:lpstr>
      <vt:lpstr>Общая характеристика проблемы</vt:lpstr>
      <vt:lpstr>Интерес –это:</vt:lpstr>
      <vt:lpstr>Познавательный интерес-это:</vt:lpstr>
      <vt:lpstr>  </vt:lpstr>
      <vt:lpstr>Особенность познавательного интереса </vt:lpstr>
      <vt:lpstr>Стадии развития познавательного интереса</vt:lpstr>
      <vt:lpstr>Влияние познавательного интереса на формирование личности обеспечиваются рядом условий:</vt:lpstr>
      <vt:lpstr>Условия развития познавательной деятельности: </vt:lpstr>
      <vt:lpstr>Уровни познавательной активности:</vt:lpstr>
      <vt:lpstr>Слайд 12</vt:lpstr>
      <vt:lpstr>Слайд 13</vt:lpstr>
      <vt:lpstr> </vt:lpstr>
      <vt:lpstr>Дидактическая игра-</vt:lpstr>
      <vt:lpstr>Слайд 16</vt:lpstr>
      <vt:lpstr>Слайд 17</vt:lpstr>
      <vt:lpstr>Долг учителя-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Познавательный интерес и познавательная активность младших школьников</dc:title>
  <dc:creator>Константин</dc:creator>
  <cp:lastModifiedBy>Константин</cp:lastModifiedBy>
  <cp:revision>23</cp:revision>
  <dcterms:created xsi:type="dcterms:W3CDTF">2015-02-11T13:31:02Z</dcterms:created>
  <dcterms:modified xsi:type="dcterms:W3CDTF">2015-02-28T16:25:46Z</dcterms:modified>
</cp:coreProperties>
</file>