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2" r:id="rId5"/>
    <p:sldId id="264" r:id="rId6"/>
    <p:sldId id="266" r:id="rId7"/>
    <p:sldId id="268" r:id="rId8"/>
    <p:sldId id="270" r:id="rId9"/>
    <p:sldId id="271" r:id="rId10"/>
    <p:sldId id="272" r:id="rId11"/>
    <p:sldId id="273" r:id="rId12"/>
    <p:sldId id="274" r:id="rId13"/>
    <p:sldId id="285" r:id="rId14"/>
    <p:sldId id="275" r:id="rId15"/>
    <p:sldId id="276" r:id="rId16"/>
    <p:sldId id="277" r:id="rId17"/>
    <p:sldId id="286" r:id="rId18"/>
    <p:sldId id="279" r:id="rId19"/>
    <p:sldId id="280" r:id="rId20"/>
    <p:sldId id="281" r:id="rId21"/>
    <p:sldId id="282" r:id="rId22"/>
    <p:sldId id="28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4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D5EA1-18CD-4B8E-A428-8CEDD0BBEC24}" type="datetimeFigureOut">
              <a:rPr lang="ru-RU" smtClean="0"/>
              <a:pPr/>
              <a:t>22.11.2016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3070F-4A59-47E1-8B6C-6BB7BBA38E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3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2.gif"/><Relationship Id="rId7" Type="http://schemas.openxmlformats.org/officeDocument/2006/relationships/image" Target="../media/image7.jpeg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gif"/><Relationship Id="rId5" Type="http://schemas.openxmlformats.org/officeDocument/2006/relationships/image" Target="../media/image19.gif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35.gif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http://fantasyflash.ru/anime/bird/image/bird2.gi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34.gif"/><Relationship Id="rId5" Type="http://schemas.openxmlformats.org/officeDocument/2006/relationships/image" Target="../media/image7.jpeg"/><Relationship Id="rId10" Type="http://schemas.openxmlformats.org/officeDocument/2006/relationships/image" Target="../media/image33.gif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2500306"/>
            <a:ext cx="7272366" cy="1470025"/>
          </a:xfrm>
        </p:spPr>
        <p:txBody>
          <a:bodyPr/>
          <a:lstStyle/>
          <a:p>
            <a:r>
              <a:rPr lang="kk-KZ" dirty="0" smtClean="0"/>
              <a:t>Аккөл жагасында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714356"/>
            <a:ext cx="6400800" cy="1752600"/>
          </a:xfrm>
        </p:spPr>
        <p:txBody>
          <a:bodyPr>
            <a:normAutofit/>
          </a:bodyPr>
          <a:lstStyle/>
          <a:p>
            <a:r>
              <a:rPr lang="kk-KZ" sz="6600" b="1" dirty="0" smtClean="0"/>
              <a:t>Әдебиеттік  оқу</a:t>
            </a:r>
            <a:endParaRPr lang="ru-RU" sz="6600" b="1" dirty="0"/>
          </a:p>
        </p:txBody>
      </p:sp>
      <p:pic>
        <p:nvPicPr>
          <p:cNvPr id="4" name="Picture 7" descr="HMEDEVAL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4" descr="4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214818"/>
            <a:ext cx="4286280" cy="228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HMEDEVAL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331913" y="1844675"/>
            <a:ext cx="6821487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Күлімдеп күн бүгін</a:t>
            </a:r>
          </a:p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Қарады маған да</a:t>
            </a:r>
          </a:p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Күлімдеп күн бүгін</a:t>
            </a:r>
          </a:p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Қарады саған да</a:t>
            </a:r>
          </a:p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Күлімдеп күн бүгін </a:t>
            </a:r>
          </a:p>
          <a:p>
            <a:pPr algn="ctr"/>
            <a:r>
              <a:rPr lang="kk-KZ" sz="4000" b="1" i="1">
                <a:solidFill>
                  <a:srgbClr val="CC0000"/>
                </a:solidFill>
                <a:latin typeface="Times New Roman" pitchFamily="18" charset="0"/>
              </a:rPr>
              <a:t>Қарады баршаға</a:t>
            </a:r>
            <a:endParaRPr lang="ru-RU" sz="4000" b="1" i="1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4100" name="Rectangle 5"/>
          <p:cNvSpPr>
            <a:spLocks noChangeArrowheads="1"/>
          </p:cNvSpPr>
          <p:nvPr/>
        </p:nvSpPr>
        <p:spPr bwMode="auto">
          <a:xfrm>
            <a:off x="2484438" y="620713"/>
            <a:ext cx="61575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4000" b="1" i="1" dirty="0" smtClean="0">
                <a:solidFill>
                  <a:srgbClr val="0000CC"/>
                </a:solidFill>
                <a:latin typeface="Times New Roman" pitchFamily="18" charset="0"/>
              </a:rPr>
              <a:t>Психологиялық дайындық</a:t>
            </a:r>
            <a:endParaRPr lang="ru-RU" sz="4000" b="1" i="1" dirty="0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5" name="Picture 4" descr="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5400000">
            <a:off x="-744545" y="3128971"/>
            <a:ext cx="3886200" cy="131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0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938847" y="3190886"/>
            <a:ext cx="4246563" cy="1122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127" name="Picture 3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8" name="Picture 4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9" name="Picture 5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0" name="Picture 6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1" name="Picture 7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2" name="Picture 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3" name="Picture 9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4" name="Picture 1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5" name="Picture 1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6" name="Picture 1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7" name="Picture 13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8" name="Picture 14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39" name="Picture 15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0" name="Picture 1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1" name="Picture 17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2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3" name="Picture 19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4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5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6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7" name="Picture 23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8" name="Picture 24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49" name="Picture 25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50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3" name="Rectangle 28"/>
          <p:cNvSpPr>
            <a:spLocks noChangeArrowheads="1"/>
          </p:cNvSpPr>
          <p:nvPr/>
        </p:nvSpPr>
        <p:spPr bwMode="auto">
          <a:xfrm>
            <a:off x="1725613" y="620713"/>
            <a:ext cx="60642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kk-KZ" sz="4000" b="1" i="1">
                <a:solidFill>
                  <a:srgbClr val="0000CC"/>
                </a:solidFill>
                <a:latin typeface="Times New Roman" pitchFamily="18" charset="0"/>
              </a:rPr>
              <a:t>Үй тапсырмасын тексеру</a:t>
            </a:r>
            <a:endParaRPr lang="ru-RU" sz="4000" b="1" i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1258888" y="2636838"/>
            <a:ext cx="6840537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/>
            <a:r>
              <a:rPr lang="kk-KZ" sz="4000" b="1" i="1" dirty="0">
                <a:solidFill>
                  <a:srgbClr val="CC0000"/>
                </a:solidFill>
                <a:latin typeface="Times New Roman" pitchFamily="18" charset="0"/>
              </a:rPr>
              <a:t>1.</a:t>
            </a:r>
            <a:r>
              <a:rPr lang="kk-KZ" sz="4000" b="1" i="1" dirty="0">
                <a:solidFill>
                  <a:srgbClr val="0000CC"/>
                </a:solidFill>
                <a:latin typeface="Times New Roman" pitchFamily="18" charset="0"/>
              </a:rPr>
              <a:t>  </a:t>
            </a:r>
            <a:r>
              <a:rPr lang="kk-KZ" sz="4400" b="1" i="1" dirty="0" smtClean="0">
                <a:solidFill>
                  <a:srgbClr val="CC0000"/>
                </a:solidFill>
                <a:latin typeface="Times New Roman" pitchFamily="18" charset="0"/>
              </a:rPr>
              <a:t>Түсінік айту </a:t>
            </a:r>
            <a:endParaRPr lang="kk-KZ" sz="44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marL="342900" indent="-342900" algn="ctr"/>
            <a:endParaRPr lang="kk-KZ" sz="44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marL="342900" indent="-342900" algn="ctr"/>
            <a:r>
              <a:rPr lang="kk-KZ" sz="4400" b="1" i="1" dirty="0">
                <a:solidFill>
                  <a:srgbClr val="CC0000"/>
                </a:solidFill>
                <a:latin typeface="Times New Roman" pitchFamily="18" charset="0"/>
              </a:rPr>
              <a:t>2. Сұрақтарға жауап алу</a:t>
            </a:r>
            <a:endParaRPr lang="ru-RU" sz="44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pic>
        <p:nvPicPr>
          <p:cNvPr id="5125" name="Picture 4" descr="03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-5400000">
            <a:off x="-1046162" y="3430587"/>
            <a:ext cx="38862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5" descr="03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5400000">
            <a:off x="6130925" y="3382963"/>
            <a:ext cx="4246563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0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0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bestgif_narod_ru_21252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5013325"/>
            <a:ext cx="82804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1258888" y="981075"/>
            <a:ext cx="6821487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kk-KZ" sz="44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algn="ctr"/>
            <a:r>
              <a:rPr lang="kk-KZ" sz="4400" b="1" i="1" dirty="0" smtClean="0">
                <a:solidFill>
                  <a:srgbClr val="CC0000"/>
                </a:solidFill>
                <a:latin typeface="Times New Roman" pitchFamily="18" charset="0"/>
              </a:rPr>
              <a:t>Жиырма бірінші қараша</a:t>
            </a:r>
            <a:endParaRPr lang="kk-KZ" sz="44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algn="ctr"/>
            <a:endParaRPr lang="kk-KZ" sz="8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algn="ctr"/>
            <a:r>
              <a:rPr lang="kk-KZ" sz="4400" b="1" i="1" dirty="0">
                <a:solidFill>
                  <a:srgbClr val="CC0000"/>
                </a:solidFill>
                <a:latin typeface="Times New Roman" pitchFamily="18" charset="0"/>
              </a:rPr>
              <a:t>Ақкөл жағасында</a:t>
            </a:r>
          </a:p>
          <a:p>
            <a:pPr algn="ctr"/>
            <a:endParaRPr lang="kk-KZ" sz="800" b="1" i="1" dirty="0">
              <a:solidFill>
                <a:srgbClr val="CC0000"/>
              </a:solidFill>
              <a:latin typeface="Times New Roman" pitchFamily="18" charset="0"/>
            </a:endParaRPr>
          </a:p>
          <a:p>
            <a:pPr algn="ctr"/>
            <a:r>
              <a:rPr lang="kk-KZ" sz="4400" b="1" i="1" dirty="0">
                <a:solidFill>
                  <a:srgbClr val="CC0000"/>
                </a:solidFill>
                <a:latin typeface="Times New Roman" pitchFamily="18" charset="0"/>
              </a:rPr>
              <a:t>Әмірхан Абдуллин</a:t>
            </a:r>
          </a:p>
          <a:p>
            <a:pPr algn="ctr"/>
            <a:endParaRPr lang="ru-RU" sz="4400" b="1" i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5" name="Picture 3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5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7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9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3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4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15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1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7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18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19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0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21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22" descr="uz2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23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4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5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6" descr="uz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1412875"/>
            <a:ext cx="8532813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5400" b="1" i="1">
                <a:solidFill>
                  <a:srgbClr val="0000CC"/>
                </a:solidFill>
                <a:latin typeface="Times New Roman" pitchFamily="18" charset="0"/>
              </a:rPr>
              <a:t>   </a:t>
            </a:r>
            <a:r>
              <a:rPr lang="kk-KZ" sz="2800" b="1">
                <a:solidFill>
                  <a:srgbClr val="3333FF"/>
                </a:solidFill>
                <a:latin typeface="Times New Roman" pitchFamily="18" charset="0"/>
              </a:rPr>
              <a:t>Мақсаты: </a:t>
            </a:r>
            <a:r>
              <a:rPr lang="kk-KZ" sz="2800" b="1" i="1">
                <a:solidFill>
                  <a:srgbClr val="3333FF"/>
                </a:solidFill>
                <a:latin typeface="Times New Roman" pitchFamily="18" charset="0"/>
              </a:rPr>
              <a:t>Жаңа сабақпен танысу; оқушыларға мәтіндегі негізгі ойды  ұғындыру, түсініп дұрыс оқуға, қорытынды шығаруға  машықтандыру. Туған елі туралы түсініктерін кеңейту. Сөздік қорын молайту, есте сақтау қабілеттерін  арттыру. Отанын сүюге, адамгершілікке тәрбиеленіп, өздік  </a:t>
            </a:r>
          </a:p>
          <a:p>
            <a:r>
              <a:rPr lang="kk-KZ" sz="2800" b="1" i="1">
                <a:solidFill>
                  <a:srgbClr val="3333FF"/>
                </a:solidFill>
                <a:latin typeface="Times New Roman" pitchFamily="18" charset="0"/>
              </a:rPr>
              <a:t>жұмыс жүргізу.</a:t>
            </a:r>
            <a:endParaRPr lang="ru-RU" sz="2800" b="1" i="1">
              <a:solidFill>
                <a:srgbClr val="3333FF"/>
              </a:solidFill>
              <a:latin typeface="Times New Roman" pitchFamily="18" charset="0"/>
            </a:endParaRPr>
          </a:p>
        </p:txBody>
      </p:sp>
      <p:pic>
        <p:nvPicPr>
          <p:cNvPr id="8196" name="Picture 24" descr="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78" y="5241925"/>
            <a:ext cx="212407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 descr="C:\Documents and Settings\Администратор\Мои документы\анимационные картинки\книга1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1107213">
            <a:off x="323850" y="0"/>
            <a:ext cx="1801813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62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2555875" y="5300663"/>
            <a:ext cx="4248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4000" b="1">
                <a:solidFill>
                  <a:schemeClr val="accent2"/>
                </a:solidFill>
                <a:latin typeface="Times New Roman" pitchFamily="18" charset="0"/>
              </a:rPr>
              <a:t>Ахмет </a:t>
            </a:r>
          </a:p>
          <a:p>
            <a:pPr algn="ctr"/>
            <a:r>
              <a:rPr lang="kk-KZ" sz="4000" b="1">
                <a:solidFill>
                  <a:schemeClr val="accent2"/>
                </a:solidFill>
                <a:latin typeface="Times New Roman" pitchFamily="18" charset="0"/>
              </a:rPr>
              <a:t>Байтұрсынұлы</a:t>
            </a:r>
            <a:endParaRPr lang="ru-RU" sz="40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 rot="597808">
            <a:off x="323850" y="692150"/>
            <a:ext cx="2347913" cy="928688"/>
          </a:xfrm>
          <a:prstGeom prst="wedgeRoundRectCallout">
            <a:avLst>
              <a:gd name="adj1" fmla="val 51561"/>
              <a:gd name="adj2" fmla="val -74730"/>
              <a:gd name="adj3" fmla="val 1666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күрескер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кругленная прямоугольная выноска 13"/>
          <p:cNvSpPr/>
          <p:nvPr/>
        </p:nvSpPr>
        <p:spPr>
          <a:xfrm rot="597808">
            <a:off x="323850" y="4221163"/>
            <a:ext cx="2347913" cy="928687"/>
          </a:xfrm>
          <a:prstGeom prst="wedgeRoundRectCallout">
            <a:avLst>
              <a:gd name="adj1" fmla="val 51561"/>
              <a:gd name="adj2" fmla="val -74730"/>
              <a:gd name="adj3" fmla="val 1666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мемлекет</a:t>
            </a:r>
          </a:p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қайраткері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кругленная прямоугольная выноска 13"/>
          <p:cNvSpPr>
            <a:spLocks noChangeArrowheads="1"/>
          </p:cNvSpPr>
          <p:nvPr/>
        </p:nvSpPr>
        <p:spPr bwMode="auto">
          <a:xfrm rot="-784485">
            <a:off x="6659563" y="765175"/>
            <a:ext cx="2347912" cy="928688"/>
          </a:xfrm>
          <a:prstGeom prst="wedgeRoundRectCallout">
            <a:avLst>
              <a:gd name="adj1" fmla="val -53167"/>
              <a:gd name="adj2" fmla="val -94917"/>
              <a:gd name="adj3" fmla="val 16667"/>
            </a:avLst>
          </a:prstGeom>
          <a:gradFill rotWithShape="1">
            <a:gsLst>
              <a:gs pos="0">
                <a:srgbClr val="C2C2C2"/>
              </a:gs>
              <a:gs pos="35001">
                <a:srgbClr val="D4D4D4"/>
              </a:gs>
              <a:gs pos="100000">
                <a:srgbClr val="EFEFEF"/>
              </a:gs>
            </a:gsLst>
            <a:lin ang="16200000" scaled="1"/>
          </a:gradFill>
          <a:ln w="28575" algn="ctr">
            <a:solidFill>
              <a:srgbClr val="0000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ақын - жазушы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ая прямоугольная выноска 13"/>
          <p:cNvSpPr>
            <a:spLocks noChangeArrowheads="1"/>
          </p:cNvSpPr>
          <p:nvPr/>
        </p:nvSpPr>
        <p:spPr bwMode="auto">
          <a:xfrm rot="-784485">
            <a:off x="6796088" y="4149725"/>
            <a:ext cx="2347912" cy="928688"/>
          </a:xfrm>
          <a:prstGeom prst="wedgeRoundRectCallout">
            <a:avLst>
              <a:gd name="adj1" fmla="val -56310"/>
              <a:gd name="adj2" fmla="val -89153"/>
              <a:gd name="adj3" fmla="val 16667"/>
            </a:avLst>
          </a:prstGeom>
          <a:gradFill rotWithShape="1">
            <a:gsLst>
              <a:gs pos="0">
                <a:srgbClr val="C2C2C2"/>
              </a:gs>
              <a:gs pos="35001">
                <a:srgbClr val="D4D4D4"/>
              </a:gs>
              <a:gs pos="100000">
                <a:srgbClr val="EFEFEF"/>
              </a:gs>
            </a:gsLst>
            <a:lin ang="16200000" scaled="1"/>
          </a:gradFill>
          <a:ln w="28575" algn="ctr">
            <a:solidFill>
              <a:srgbClr val="0000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ағартушы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23" name="Рисунок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6238" y="260350"/>
            <a:ext cx="3384550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ая прямоугольная выноска 13"/>
          <p:cNvSpPr/>
          <p:nvPr/>
        </p:nvSpPr>
        <p:spPr>
          <a:xfrm rot="597808">
            <a:off x="250825" y="2492375"/>
            <a:ext cx="2347913" cy="928688"/>
          </a:xfrm>
          <a:prstGeom prst="wedgeRoundRectCallout">
            <a:avLst>
              <a:gd name="adj1" fmla="val 51561"/>
              <a:gd name="adj2" fmla="val -74730"/>
              <a:gd name="adj3" fmla="val 1666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ғалым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ая прямоугольная выноска 13"/>
          <p:cNvSpPr>
            <a:spLocks noChangeArrowheads="1"/>
          </p:cNvSpPr>
          <p:nvPr/>
        </p:nvSpPr>
        <p:spPr bwMode="auto">
          <a:xfrm rot="-452525">
            <a:off x="6588125" y="2565400"/>
            <a:ext cx="2347913" cy="928688"/>
          </a:xfrm>
          <a:prstGeom prst="wedgeRoundRectCallout">
            <a:avLst>
              <a:gd name="adj1" fmla="val -45537"/>
              <a:gd name="adj2" fmla="val -74991"/>
              <a:gd name="adj3" fmla="val 16667"/>
            </a:avLst>
          </a:prstGeom>
          <a:gradFill rotWithShape="1">
            <a:gsLst>
              <a:gs pos="0">
                <a:srgbClr val="C2C2C2"/>
              </a:gs>
              <a:gs pos="35001">
                <a:srgbClr val="D4D4D4"/>
              </a:gs>
              <a:gs pos="100000">
                <a:srgbClr val="EFEFEF"/>
              </a:gs>
            </a:gsLst>
            <a:lin ang="16200000" scaled="1"/>
          </a:gradFill>
          <a:ln w="28575" algn="ctr">
            <a:solidFill>
              <a:srgbClr val="0000FF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kk-KZ" sz="28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ойшыл</a:t>
            </a:r>
            <a:endParaRPr lang="ru-RU" sz="2800" b="1">
              <a:solidFill>
                <a:srgbClr val="CC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6" name="Rectangle 14"/>
          <p:cNvSpPr>
            <a:spLocks noChangeArrowheads="1"/>
          </p:cNvSpPr>
          <p:nvPr/>
        </p:nvSpPr>
        <p:spPr bwMode="auto">
          <a:xfrm>
            <a:off x="2627313" y="4797425"/>
            <a:ext cx="42481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>
                <a:solidFill>
                  <a:schemeClr val="accent2"/>
                </a:solidFill>
                <a:latin typeface="Times New Roman" pitchFamily="18" charset="0"/>
              </a:rPr>
              <a:t>01.01.1873ж</a:t>
            </a:r>
          </a:p>
          <a:p>
            <a:pPr algn="ctr"/>
            <a:endParaRPr lang="ru-RU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1187450" y="549275"/>
            <a:ext cx="701992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0000" b="1">
                <a:solidFill>
                  <a:srgbClr val="CC0000"/>
                </a:solidFill>
                <a:latin typeface="Times New Roman" pitchFamily="18" charset="0"/>
              </a:rPr>
              <a:t>Мықты болсаң, тауып көр.</a:t>
            </a:r>
            <a:endParaRPr lang="ru-RU" sz="10000" b="1">
              <a:solidFill>
                <a:srgbClr val="CC0000"/>
              </a:solidFill>
              <a:latin typeface="Times New Roman" pitchFamily="18" charset="0"/>
            </a:endParaRPr>
          </a:p>
        </p:txBody>
      </p:sp>
      <p:pic>
        <p:nvPicPr>
          <p:cNvPr id="10244" name="Picture 4" descr="C:\Documents and Settings\Рахат\Мои документы\Изображение\6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5521325"/>
            <a:ext cx="8699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187450" y="2282825"/>
            <a:ext cx="70199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2000">
                <a:solidFill>
                  <a:srgbClr val="FFFF00"/>
                </a:solidFill>
                <a:latin typeface="KZ Jikharev" pitchFamily="34" charset="0"/>
              </a:rPr>
              <a:t>Ныспым</a:t>
            </a:r>
            <a:endParaRPr lang="ru-RU" sz="12000">
              <a:solidFill>
                <a:srgbClr val="FFFF00"/>
              </a:solidFill>
              <a:latin typeface="KZ Jikharev" pitchFamily="34" charset="0"/>
            </a:endParaRPr>
          </a:p>
        </p:txBody>
      </p:sp>
      <p:pic>
        <p:nvPicPr>
          <p:cNvPr id="11268" name="Picture 9" descr="чел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4292600"/>
            <a:ext cx="23764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FF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/>
      <p:bldP spid="1229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1187450" y="1844675"/>
            <a:ext cx="7019925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0000" b="1">
                <a:solidFill>
                  <a:schemeClr val="accent2"/>
                </a:solidFill>
                <a:latin typeface="Times New Roman" pitchFamily="18" charset="0"/>
              </a:rPr>
              <a:t>Көшір</a:t>
            </a:r>
            <a:endParaRPr lang="ru-RU" sz="100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pic>
        <p:nvPicPr>
          <p:cNvPr id="12292" name="Picture 6" descr="C:\Documents and Settings\Рахат\Мои документы\Изображение\178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750" y="5405438"/>
            <a:ext cx="1079500" cy="903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4" descr="J0178313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3575" y="4495800"/>
            <a:ext cx="2743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95288" y="2282825"/>
            <a:ext cx="83534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4000">
                <a:solidFill>
                  <a:srgbClr val="FFFF00"/>
                </a:solidFill>
                <a:latin typeface="KZ Jikharev" pitchFamily="34" charset="0"/>
              </a:rPr>
              <a:t>Тарантас</a:t>
            </a:r>
            <a:endParaRPr lang="ru-RU" sz="14000">
              <a:solidFill>
                <a:srgbClr val="FFFF00"/>
              </a:solidFill>
              <a:latin typeface="KZ Jikharev" pitchFamily="34" charset="0"/>
            </a:endParaRPr>
          </a:p>
        </p:txBody>
      </p:sp>
      <p:pic>
        <p:nvPicPr>
          <p:cNvPr id="13316" name="Picture 5" descr="C:\Documents and Settings\Рахат\Мои документы\Изображение\2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7763" y="4941888"/>
            <a:ext cx="2232025" cy="158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7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FFFFFF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187450" y="549275"/>
            <a:ext cx="701992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0000" b="1" dirty="0">
                <a:solidFill>
                  <a:srgbClr val="000066"/>
                </a:solidFill>
                <a:latin typeface="Times New Roman" pitchFamily="18" charset="0"/>
              </a:rPr>
              <a:t>Жүйрік болсаң, шауып көр.</a:t>
            </a:r>
            <a:endParaRPr lang="ru-RU" sz="100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14340" name="Picture 13" descr="C:\Documents and Settings\Gilenko\Local Settings\Temporary Internet Files\Content.IE5\XWJRTKDS\MCj04281130000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571480"/>
            <a:ext cx="15779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 descr="HMEDEVAL"/>
          <p:cNvPicPr>
            <a:picLocks noChangeAspect="1" noChangeArrowheads="1"/>
          </p:cNvPicPr>
          <p:nvPr/>
        </p:nvPicPr>
        <p:blipFill>
          <a:blip r:embed="rId2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AutoShape 3"/>
          <p:cNvSpPr>
            <a:spLocks noChangeArrowheads="1"/>
          </p:cNvSpPr>
          <p:nvPr/>
        </p:nvSpPr>
        <p:spPr bwMode="auto">
          <a:xfrm>
            <a:off x="461963" y="488950"/>
            <a:ext cx="2963862" cy="2138363"/>
          </a:xfrm>
          <a:prstGeom prst="roundRect">
            <a:avLst>
              <a:gd name="adj" fmla="val 16667"/>
            </a:avLst>
          </a:prstGeom>
          <a:solidFill>
            <a:srgbClr val="FF66CC">
              <a:alpha val="50195"/>
            </a:srgbClr>
          </a:solidFill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арба</a:t>
            </a:r>
          </a:p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жүгіріп</a:t>
            </a:r>
          </a:p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отырғызды</a:t>
            </a:r>
            <a:endParaRPr lang="ru-RU" sz="4000" i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3500430" y="1785926"/>
            <a:ext cx="2530475" cy="2143140"/>
          </a:xfrm>
          <a:prstGeom prst="roundRect">
            <a:avLst>
              <a:gd name="adj" fmla="val 16667"/>
            </a:avLst>
          </a:prstGeom>
          <a:solidFill>
            <a:srgbClr val="FF66CC">
              <a:alpha val="50195"/>
            </a:srgbClr>
          </a:solidFill>
          <a:ln w="19050">
            <a:solidFill>
              <a:srgbClr val="000080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kk-KZ" sz="4000" i="1" dirty="0">
                <a:solidFill>
                  <a:srgbClr val="000066"/>
                </a:solidFill>
                <a:latin typeface="Times New Roman" pitchFamily="18" charset="0"/>
              </a:rPr>
              <a:t>аттас</a:t>
            </a:r>
          </a:p>
          <a:p>
            <a:pPr algn="ctr"/>
            <a:r>
              <a:rPr lang="kk-KZ" sz="4000" i="1" dirty="0">
                <a:solidFill>
                  <a:srgbClr val="000066"/>
                </a:solidFill>
                <a:latin typeface="Times New Roman" pitchFamily="18" charset="0"/>
              </a:rPr>
              <a:t>Ақкөл</a:t>
            </a:r>
          </a:p>
          <a:p>
            <a:pPr algn="ctr"/>
            <a:r>
              <a:rPr lang="kk-KZ" sz="4000" i="1" dirty="0">
                <a:solidFill>
                  <a:srgbClr val="000066"/>
                </a:solidFill>
                <a:latin typeface="Times New Roman" pitchFamily="18" charset="0"/>
              </a:rPr>
              <a:t>мәре</a:t>
            </a:r>
            <a:r>
              <a:rPr lang="ru-RU" sz="4000" i="1" dirty="0">
                <a:solidFill>
                  <a:srgbClr val="000066"/>
                </a:solidFill>
                <a:latin typeface="Times New Roman" pitchFamily="18" charset="0"/>
              </a:rPr>
              <a:t>-</a:t>
            </a:r>
            <a:r>
              <a:rPr lang="kk-KZ" sz="4000" i="1" dirty="0">
                <a:solidFill>
                  <a:srgbClr val="000066"/>
                </a:solidFill>
                <a:latin typeface="Times New Roman" pitchFamily="18" charset="0"/>
              </a:rPr>
              <a:t>сәре</a:t>
            </a:r>
            <a:endParaRPr lang="ru-RU" sz="4000" i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6215074" y="3643314"/>
            <a:ext cx="2470150" cy="2138363"/>
          </a:xfrm>
          <a:prstGeom prst="roundRect">
            <a:avLst>
              <a:gd name="adj" fmla="val 16667"/>
            </a:avLst>
          </a:prstGeom>
          <a:solidFill>
            <a:srgbClr val="FF66CC">
              <a:alpha val="50195"/>
            </a:srgbClr>
          </a:solidFill>
          <a:ln w="19050">
            <a:solidFill>
              <a:srgbClr val="00008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қарт</a:t>
            </a:r>
          </a:p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әңгімелеп</a:t>
            </a:r>
          </a:p>
          <a:p>
            <a:pPr algn="ctr"/>
            <a:r>
              <a:rPr lang="kk-KZ" sz="4000" i="1">
                <a:solidFill>
                  <a:srgbClr val="000066"/>
                </a:solidFill>
                <a:latin typeface="Times New Roman" pitchFamily="18" charset="0"/>
              </a:rPr>
              <a:t>естіген</a:t>
            </a:r>
            <a:endParaRPr lang="ru-RU" sz="4000" i="1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18439" name="Rectangle 8"/>
          <p:cNvSpPr>
            <a:spLocks noChangeArrowheads="1"/>
          </p:cNvSpPr>
          <p:nvPr/>
        </p:nvSpPr>
        <p:spPr bwMode="auto">
          <a:xfrm>
            <a:off x="138113" y="3716338"/>
            <a:ext cx="3257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 dirty="0">
                <a:solidFill>
                  <a:srgbClr val="CC0000"/>
                </a:solidFill>
                <a:latin typeface="Times New Roman" pitchFamily="18" charset="0"/>
              </a:rPr>
              <a:t> </a:t>
            </a:r>
            <a:endParaRPr lang="ru-RU" sz="3600" b="1" dirty="0">
              <a:solidFill>
                <a:srgbClr val="CC0000"/>
              </a:solidFill>
              <a:latin typeface="Times New Roman" pitchFamily="18" charset="0"/>
            </a:endParaRPr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38113" y="4581525"/>
            <a:ext cx="32573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4400" b="1" dirty="0">
                <a:solidFill>
                  <a:srgbClr val="CC0000"/>
                </a:solidFill>
                <a:latin typeface="Times New Roman" pitchFamily="18" charset="0"/>
              </a:rPr>
              <a:t> </a:t>
            </a:r>
            <a:endParaRPr lang="ru-RU" sz="3600" b="1" dirty="0">
              <a:solidFill>
                <a:srgbClr val="CC00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lnaz\Desktop\050729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2348880"/>
            <a:ext cx="7056784" cy="1656184"/>
          </a:xfrm>
        </p:spPr>
        <p:txBody>
          <a:bodyPr>
            <a:prstTxWarp prst="textWave4">
              <a:avLst/>
            </a:prstTxWarp>
            <a:normAutofit/>
          </a:bodyPr>
          <a:lstStyle/>
          <a:p>
            <a:r>
              <a:rPr lang="kk-KZ" sz="8800" b="1" dirty="0" smtClean="0">
                <a:solidFill>
                  <a:srgbClr val="FF0000"/>
                </a:solidFill>
                <a:effectLst/>
              </a:rPr>
              <a:t>Сергіту  сәті</a:t>
            </a:r>
            <a:endParaRPr lang="ru-RU" sz="8800" b="1" dirty="0">
              <a:solidFill>
                <a:srgbClr val="FF0000"/>
              </a:solidFill>
              <a:effectLst/>
            </a:endParaRPr>
          </a:p>
        </p:txBody>
      </p:sp>
      <p:pic>
        <p:nvPicPr>
          <p:cNvPr id="4" name="Picture 2" descr="C:\Users\Gulnaz\Documents\фон\ramka-24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54" y="16969"/>
            <a:ext cx="9114646" cy="6841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971550" y="1196975"/>
            <a:ext cx="7019925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10000" b="1">
                <a:solidFill>
                  <a:srgbClr val="000066"/>
                </a:solidFill>
                <a:latin typeface="Times New Roman" pitchFamily="18" charset="0"/>
              </a:rPr>
              <a:t>Ойлы болсаң, озып көр.</a:t>
            </a:r>
            <a:endParaRPr lang="ru-RU" sz="10000" b="1">
              <a:solidFill>
                <a:srgbClr val="000066"/>
              </a:solidFill>
              <a:latin typeface="Times New Roman" pitchFamily="18" charset="0"/>
            </a:endParaRPr>
          </a:p>
        </p:txBody>
      </p:sp>
      <p:pic>
        <p:nvPicPr>
          <p:cNvPr id="20484" name="Picture 4" descr="C:\Documents and Settings\Рахат\Мои документы\Изображение\67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7625" y="5521325"/>
            <a:ext cx="869950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1547813" y="404813"/>
            <a:ext cx="5908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3600" b="1" i="1">
                <a:solidFill>
                  <a:srgbClr val="0000CC"/>
                </a:solidFill>
                <a:latin typeface="Times New Roman" pitchFamily="18" charset="0"/>
              </a:rPr>
              <a:t>Шығармашылық тапсырма</a:t>
            </a:r>
            <a:endParaRPr lang="ru-RU" sz="3600" b="1" i="1">
              <a:solidFill>
                <a:srgbClr val="0000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323850" y="1125538"/>
            <a:ext cx="8820150" cy="461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5400" b="1">
                <a:solidFill>
                  <a:srgbClr val="0000CC"/>
                </a:solidFill>
                <a:latin typeface="Times New Roman" pitchFamily="18" charset="0"/>
              </a:rPr>
              <a:t>Ұланымын </a:t>
            </a:r>
            <a:r>
              <a:rPr lang="kk-KZ" sz="5400" b="1" u="sng">
                <a:solidFill>
                  <a:srgbClr val="0000CC"/>
                </a:solidFill>
                <a:latin typeface="Times New Roman" pitchFamily="18" charset="0"/>
              </a:rPr>
              <a:t>					</a:t>
            </a:r>
            <a:r>
              <a:rPr lang="kk-KZ" sz="5400" b="1">
                <a:solidFill>
                  <a:srgbClr val="0000CC"/>
                </a:solidFill>
                <a:latin typeface="Times New Roman" pitchFamily="18" charset="0"/>
              </a:rPr>
              <a:t>,</a:t>
            </a:r>
          </a:p>
          <a:p>
            <a:pPr>
              <a:spcBef>
                <a:spcPct val="50000"/>
              </a:spcBef>
            </a:pPr>
            <a:r>
              <a:rPr lang="kk-KZ" sz="5400" b="1">
                <a:solidFill>
                  <a:srgbClr val="0000CC"/>
                </a:solidFill>
                <a:latin typeface="Times New Roman" pitchFamily="18" charset="0"/>
              </a:rPr>
              <a:t>Ойлап өскен  ертеңді .</a:t>
            </a:r>
          </a:p>
          <a:p>
            <a:pPr>
              <a:spcBef>
                <a:spcPct val="50000"/>
              </a:spcBef>
            </a:pPr>
            <a:r>
              <a:rPr lang="kk-KZ" sz="5400" b="1">
                <a:solidFill>
                  <a:srgbClr val="0000CC"/>
                </a:solidFill>
                <a:latin typeface="Times New Roman" pitchFamily="18" charset="0"/>
              </a:rPr>
              <a:t>Тәуелсіздік </a:t>
            </a:r>
            <a:r>
              <a:rPr lang="kk-KZ" sz="5400" b="1" u="sng">
                <a:solidFill>
                  <a:srgbClr val="0000CC"/>
                </a:solidFill>
                <a:latin typeface="Times New Roman" pitchFamily="18" charset="0"/>
              </a:rPr>
              <a:t>					</a:t>
            </a:r>
          </a:p>
          <a:p>
            <a:pPr>
              <a:spcBef>
                <a:spcPct val="50000"/>
              </a:spcBef>
            </a:pPr>
            <a:r>
              <a:rPr lang="kk-KZ" sz="5400" b="1">
                <a:solidFill>
                  <a:srgbClr val="0000CC"/>
                </a:solidFill>
                <a:latin typeface="Times New Roman" pitchFamily="18" charset="0"/>
              </a:rPr>
              <a:t>Құттықтаймын  сіздерді!</a:t>
            </a:r>
            <a:endParaRPr lang="ru-RU" sz="5400" b="1" i="1">
              <a:solidFill>
                <a:srgbClr val="0000CC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 rot="10800000" flipV="1">
            <a:off x="1403345" y="2621476"/>
            <a:ext cx="641191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k-KZ" sz="9600" b="1" dirty="0">
                <a:solidFill>
                  <a:srgbClr val="CC0000"/>
                </a:solidFill>
                <a:latin typeface="Times New Roman" pitchFamily="18" charset="0"/>
              </a:rPr>
              <a:t>Сөзжұмбақ</a:t>
            </a:r>
            <a:endParaRPr lang="ru-RU" sz="9600" dirty="0">
              <a:solidFill>
                <a:srgbClr val="CC0000"/>
              </a:solidFill>
              <a:latin typeface="Arial" charset="0"/>
            </a:endParaRPr>
          </a:p>
        </p:txBody>
      </p:sp>
      <p:pic>
        <p:nvPicPr>
          <p:cNvPr id="3" name="Picture 13" descr="C:\Documents and Settings\Gilenko\Local Settings\Temporary Internet Files\Content.IE5\XWJRTKDS\MCj042811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57166"/>
            <a:ext cx="2143140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4" descr="4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4714885"/>
            <a:ext cx="2124075" cy="17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4" descr="4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4714884"/>
            <a:ext cx="2571735" cy="17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28802"/>
            <a:ext cx="8229600" cy="2143140"/>
          </a:xfrm>
        </p:spPr>
        <p:txBody>
          <a:bodyPr>
            <a:normAutofit/>
          </a:bodyPr>
          <a:lstStyle/>
          <a:p>
            <a:r>
              <a:rPr lang="ru-RU" sz="8000" b="1" i="1" dirty="0" err="1" smtClean="0"/>
              <a:t>Ма</a:t>
            </a:r>
            <a:r>
              <a:rPr lang="kk-KZ" sz="8000" b="1" i="1" dirty="0" smtClean="0"/>
              <a:t>қал-мәтел</a:t>
            </a:r>
            <a:endParaRPr lang="ru-RU" sz="8000" b="1" i="1" dirty="0"/>
          </a:p>
        </p:txBody>
      </p:sp>
      <p:pic>
        <p:nvPicPr>
          <p:cNvPr id="3" name="Picture 13" descr="C:\Documents and Settings\Gilenko\Local Settings\Temporary Internet Files\Content.IE5\XWJRTKDS\MCj0428113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71480"/>
            <a:ext cx="2357454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4" descr="4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3857629"/>
            <a:ext cx="2767017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3"/>
          <p:cNvSpPr>
            <a:spLocks noChangeArrowheads="1"/>
          </p:cNvSpPr>
          <p:nvPr/>
        </p:nvSpPr>
        <p:spPr bwMode="auto">
          <a:xfrm>
            <a:off x="1357313" y="1000125"/>
            <a:ext cx="6335712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k-KZ" sz="9600" b="1">
                <a:solidFill>
                  <a:srgbClr val="0000CC"/>
                </a:solidFill>
                <a:latin typeface="Times New Roman" pitchFamily="18" charset="0"/>
              </a:rPr>
              <a:t>Ой қорыту</a:t>
            </a:r>
            <a:endParaRPr lang="ru-RU" sz="9600">
              <a:latin typeface="Arial" charset="0"/>
            </a:endParaRPr>
          </a:p>
        </p:txBody>
      </p:sp>
      <p:pic>
        <p:nvPicPr>
          <p:cNvPr id="23555" name="Picture 24" descr="4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3000375"/>
            <a:ext cx="3714750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5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5002213"/>
            <a:ext cx="2214563" cy="1855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HMEDEVAL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6143625" y="1000125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400" b="1">
                <a:solidFill>
                  <a:srgbClr val="0000CC"/>
                </a:solidFill>
                <a:latin typeface="Times New Roman" pitchFamily="18" charset="0"/>
              </a:rPr>
              <a:t>керемет</a:t>
            </a:r>
            <a:endParaRPr lang="ru-RU" sz="44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35" name="Text Box 6"/>
          <p:cNvSpPr txBox="1">
            <a:spLocks noChangeArrowheads="1"/>
          </p:cNvSpPr>
          <p:nvPr/>
        </p:nvSpPr>
        <p:spPr bwMode="auto">
          <a:xfrm>
            <a:off x="857250" y="1285875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400" b="1">
                <a:solidFill>
                  <a:srgbClr val="0000CC"/>
                </a:solidFill>
                <a:latin typeface="Times New Roman" pitchFamily="18" charset="0"/>
              </a:rPr>
              <a:t>жақсы</a:t>
            </a:r>
            <a:endParaRPr lang="ru-RU" sz="44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37" name="Text Box 8"/>
          <p:cNvSpPr txBox="1">
            <a:spLocks noChangeArrowheads="1"/>
          </p:cNvSpPr>
          <p:nvPr/>
        </p:nvSpPr>
        <p:spPr bwMode="auto">
          <a:xfrm>
            <a:off x="755650" y="3789363"/>
            <a:ext cx="23050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400" b="1">
                <a:solidFill>
                  <a:srgbClr val="0000CC"/>
                </a:solidFill>
                <a:latin typeface="Times New Roman" pitchFamily="18" charset="0"/>
              </a:rPr>
              <a:t>тамаша</a:t>
            </a:r>
            <a:endParaRPr lang="ru-RU" sz="44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6000750" y="3429000"/>
            <a:ext cx="27352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400" b="1">
                <a:solidFill>
                  <a:srgbClr val="0000CC"/>
                </a:solidFill>
                <a:latin typeface="Times New Roman" pitchFamily="18" charset="0"/>
              </a:rPr>
              <a:t>қызықты</a:t>
            </a:r>
            <a:endParaRPr lang="ru-RU" sz="4400" b="1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2928938" y="5000625"/>
            <a:ext cx="32400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kk-KZ" sz="4400" b="1">
                <a:solidFill>
                  <a:srgbClr val="0000CC"/>
                </a:solidFill>
                <a:latin typeface="Times New Roman" pitchFamily="18" charset="0"/>
              </a:rPr>
              <a:t>тартымды</a:t>
            </a:r>
            <a:endParaRPr lang="ru-RU" sz="4400" b="1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24584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96975"/>
            <a:ext cx="309245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5" name="Picture 5" descr="C:\Documents and Settings\Рахат\Мои документы\Изображение\2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525" y="4927600"/>
            <a:ext cx="2714625" cy="193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bestgif_narod_ru_9332"/>
          <p:cNvPicPr>
            <a:picLocks noChangeAspect="1" noChangeArrowheads="1" noCrop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38205" y="4400536"/>
            <a:ext cx="1879481" cy="20970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C 0.0099 -0.03195 0.01598 -0.04051 0.03559 -0.06667 C 0.04636 -0.08102 0.05886 -0.10857 0.07587 -0.11389 C 0.08212 -0.11574 0.08872 -0.11551 0.09514 -0.11621 C 0.13698 -0.13311 0.175 -0.125 0.21945 -0.12269 C 0.23021 -0.1169 0.24063 -0.11019 0.25157 -0.10533 C 0.25799 -0.10255 0.26459 -0.1 0.27101 -0.09676 C 0.28368 -0.09028 0.29306 -0.08079 0.30486 -0.07315 C 0.31684 -0.05718 0.32101 -0.04491 0.30973 -0.02153 C 0.30851 -0.00672 0.30816 0.00602 0.3033 0.01944 C 0.30105 0.03588 0.3 0.05231 0.29844 0.06875 C 0.29688 0.16481 0.31997 0.16134 0.28872 0.16134 " pathEditMode="relative" ptsTypes="fffffffffffA">
                                      <p:cBhvr>
                                        <p:cTn id="6" dur="20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1111E-6 C -0.00035 0.00509 -0.00243 0.03472 -0.0033 0.04074 C -0.00747 0.06829 -0.02118 0.08843 -0.03542 0.10741 C -0.03767 0.11019 -0.03906 0.11482 -0.04201 0.11597 C -0.04583 0.11736 -0.04948 0.11898 -0.0533 0.12037 C -0.05486 0.12245 -0.0559 0.12593 -0.05799 0.12685 C -0.06771 0.13148 -0.09271 0.13681 -0.1033 0.13982 C -0.12378 0.13912 -0.14444 0.14282 -0.16476 0.1375 C -0.17049 0.13588 -0.1724 0.12477 -0.17743 0.12037 C -0.2026 0.09907 -0.20712 0.09537 -0.22587 0.06227 C -0.23455 -0.02176 -0.23368 -0.00139 -0.22743 -0.15278 C -0.22726 -0.15741 -0.22292 -0.15972 -0.22101 -0.16343 C -0.20469 -0.19444 -0.2099 -0.19305 -0.19028 -0.21296 C -0.18628 -0.21713 -0.18125 -0.21944 -0.17743 -0.22384 C -0.17483 -0.22685 -0.17344 -0.23125 -0.17101 -0.23449 C -0.16476 -0.24282 -0.12465 -0.28055 -0.11285 -0.28611 C -0.07344 -0.30463 -0.02656 -0.31018 0.01458 -0.31412 C 0.04375 -0.30718 0.05573 -0.30162 0.08073 -0.28403 C 0.10139 -0.26968 0.12049 -0.25972 0.13872 -0.23889 C 0.15052 -0.22546 0.17188 -0.19375 0.18715 -0.18727 C 0.19774 -0.16736 0.21267 -0.15509 0.22899 -0.14421 C 0.23802 -0.13819 0.25642 -0.12685 0.25642 -0.12685 C 0.28003 -0.12986 0.27135 -0.125 0.28229 -0.1463 C 0.28767 -0.16898 0.27188 -0.15995 0.25486 -0.16134 C 0.25174 -0.16736 0.25069 -0.17546 0.2467 -0.18079 C 0.23889 -0.1912 0.24427 -0.17917 0.24028 -0.18935 " pathEditMode="relative" ptsTypes="fffffffffffffffffffffffffA">
                                      <p:cBhvr>
                                        <p:cTn id="10" dur="2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69 0.0574 C 0.15 0.0868 0.15121 0.11666 0.14757 0.1456 C 0.14583 0.15902 0.13854 0.17013 0.13455 0.18217 C 0.13038 0.1949 0.12917 0.2037 0.12326 0.21435 C 0.10799 0.24143 0.0901 0.25879 0.07014 0.27893 C 0.0618 0.278 0.01094 0.27361 -0.00243 0.27013 C -0.01441 0.26689 -0.02622 0.26157 -0.03802 0.2574 C -0.04392 0.25532 -0.05573 0.25092 -0.05573 0.25092 C -0.06806 0.24166 -0.08212 0.23657 -0.09445 0.22731 C -0.1158 0.21111 -0.13802 0.19699 -0.15903 0.17986 C -0.16892 0.17175 -0.1776 0.16111 -0.18802 0.15416 C -0.19514 0.1493 -0.20104 0.14606 -0.20729 0.13912 C -0.21129 0.13449 -0.21458 0.1287 -0.21858 0.12407 C -0.22726 0.11435 -0.22674 0.11759 -0.23472 0.11111 C -0.25087 0.09814 -0.23854 0.10694 -0.25573 0.08958 C -0.27014 0.075 -0.25729 0.09213 -0.27188 0.07453 C -0.29028 0.05254 -0.30295 0.02384 -0.31701 -0.00278 C -0.32066 -0.0176 -0.31563 0.00046 -0.32344 -0.01783 C -0.32674 -0.0257 -0.32708 -0.03588 -0.32986 -0.04375 C -0.33177 -0.04908 -0.3342 -0.05371 -0.33646 -0.0588 C -0.33715 -0.06713 -0.33993 -0.08519 -0.33646 -0.09329 C -0.33455 -0.09792 -0.32882 -0.09584 -0.325 -0.09746 C -0.32448 -0.10186 -0.325 -0.10649 -0.32344 -0.11042 C -0.32066 -0.1169 -0.31372 -0.11621 -0.31372 -0.12547 " pathEditMode="relative" ptsTypes="fffffffffffffffffffffffA">
                                      <p:cBhvr>
                                        <p:cTn id="14" dur="20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97 0.05625 C -0.01441 0.0706 -0.00608 0.0757 0.00416 0.08403 C 0.01614 0.09398 0.02066 0.10185 0.03489 0.10556 C 0.05607 0.12014 0.0809 0.11111 0.10416 0.10996 C 0.11579 0.09954 0.12413 0.07963 0.13159 0.06482 C 0.13871 0.05047 0.14583 0.0375 0.15104 0.02176 C 0.15503 0.00972 0.16232 -0.01481 0.16232 -0.01481 C 0.16614 -0.06227 0.16875 -0.10416 0.16388 -0.15254 C 0.16284 -0.16366 0.15746 -0.18472 0.15746 -0.18472 C 0.15434 -0.22222 0.14861 -0.25903 0.14461 -0.29653 C 0.14149 -0.32592 0.1434 -0.3544 0.13159 -0.38032 C 0.12829 -0.40301 0.11979 -0.4243 0.11232 -0.44491 C 0.10885 -0.47037 0.11354 -0.44537 0.10416 -0.47083 C 0.09757 -0.48842 0.09097 -0.50671 0.07847 -0.51805 C 0.07534 -0.52963 0.07187 -0.52986 0.06388 -0.53518 C 0.05642 -0.54028 0.0526 -0.54328 0.04461 -0.54606 C 0.03211 -0.54375 0.02829 -0.54282 0.01875 -0.5331 C 0.01701 -0.52153 0.01302 -0.51551 0.00902 -0.50509 C 0.00538 -0.48541 0.01076 -0.50856 0.00104 -0.48796 C -0.00052 -0.48472 -0.00191 -0.46805 -0.00226 -0.46643 C -0.00434 -0.45509 -0.00504 -0.45416 -0.00868 -0.44491 C -0.00955 -0.42847 -0.00816 -0.40972 -0.01511 -0.39537 C -0.01789 -0.35393 -0.01667 -0.37963 -0.01667 -0.31805 " pathEditMode="relative" ptsTypes="ffffffffffffffffffffffA">
                                      <p:cBhvr>
                                        <p:cTn id="18" dur="2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21 -0.03588 C 0.13541 -0.07037 0.15052 -0.13495 0.11823 -0.14537 C 0.10816 -0.1588 0.11857 -0.14676 0.1085 -0.15417 C 0.10416 -0.15741 0.09566 -0.16482 0.09566 -0.16482 C 0.0835 -0.18866 0.05573 -0.17917 0.03593 -0.18195 C 0.00208 -0.19514 -0.03438 -0.18611 -0.06893 -0.18426 C -0.0842 -0.17801 -0.09705 -0.175 -0.10764 -0.15833 C -0.11111 -0.15301 -0.11389 -0.14676 -0.11719 -0.1412 C -0.11997 -0.13079 -0.12709 -0.12708 -0.13177 -0.11759 C -0.13993 -0.10139 -0.14861 -0.08565 -0.15764 -0.07014 C -0.16459 -0.0581 -0.16372 -0.05278 -0.17535 -0.04653 C -0.17848 -0.02917 -0.19375 -0.01134 -0.20278 0.00069 C -0.20556 0.0044 -0.20677 0.00949 -0.2092 0.01366 C -0.21216 0.01898 -0.21528 0.0243 -0.21893 0.0287 C -0.2224 0.03287 -0.22657 0.03588 -0.23021 0.03958 C -0.23507 0.04444 -0.24462 0.05463 -0.24462 0.05463 C -0.24566 0.05741 -0.24636 0.06065 -0.24792 0.06319 C -0.25122 0.06875 -0.2592 0.07824 -0.2592 0.07824 C -0.26077 0.08866 -0.26285 0.09907 -0.26719 0.10833 C -0.2724 0.11944 -0.27257 0.11412 -0.27535 0.12755 C -0.27917 0.1456 -0.27969 0.17315 -0.28664 0.19005 C -0.28854 0.19467 -0.29184 0.19815 -0.29306 0.20301 C -0.29479 0.21018 -0.29462 0.21157 -0.29948 0.21805 C -0.30486 0.22523 -0.30816 0.22546 -0.31563 0.2287 C -0.32275 0.23588 -0.32014 0.23287 -0.32379 0.23727 " pathEditMode="relative" ptsTypes="ffffffffffffffffffffffffA">
                                      <p:cBhvr>
                                        <p:cTn id="22" dur="2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5" grpId="0"/>
      <p:bldP spid="18437" grpId="0"/>
      <p:bldP spid="18438" grpId="0"/>
      <p:bldP spid="184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WordArt 6"/>
          <p:cNvSpPr>
            <a:spLocks noChangeArrowheads="1" noChangeShapeType="1" noTextEdit="1"/>
          </p:cNvSpPr>
          <p:nvPr/>
        </p:nvSpPr>
        <p:spPr bwMode="auto">
          <a:xfrm>
            <a:off x="714375" y="1571625"/>
            <a:ext cx="7715250" cy="142875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Бағалау.</a:t>
            </a:r>
          </a:p>
        </p:txBody>
      </p:sp>
      <p:pic>
        <p:nvPicPr>
          <p:cNvPr id="25603" name="Picture 5" descr="38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975" y="-171450"/>
            <a:ext cx="208756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384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6438" y="4770438"/>
            <a:ext cx="2087562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6" descr="arg-5-50-trans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3716338"/>
            <a:ext cx="2303463" cy="266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22" descr="bestgif_narod_ru_8100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5373688"/>
            <a:ext cx="1800225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22" descr="bestgif_narod_ru_8100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785813"/>
            <a:ext cx="2214563" cy="103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5" descr="bestgif_narod_ru_523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4267200"/>
            <a:ext cx="35401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WordArt 6"/>
          <p:cNvSpPr>
            <a:spLocks noChangeArrowheads="1" noChangeShapeType="1" noTextEdit="1"/>
          </p:cNvSpPr>
          <p:nvPr/>
        </p:nvSpPr>
        <p:spPr bwMode="auto">
          <a:xfrm>
            <a:off x="714375" y="1571625"/>
            <a:ext cx="7715250" cy="142875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ru-RU" sz="3600" b="1" kern="10">
                <a:ln w="9525">
                  <a:round/>
                  <a:headEnd/>
                  <a:tailEnd/>
                </a:ln>
                <a:solidFill>
                  <a:srgbClr val="0000FF"/>
                </a:solidFill>
                <a:latin typeface="Times New Roman"/>
                <a:cs typeface="Times New Roman"/>
              </a:rPr>
              <a:t>Үйге тапсырма.</a:t>
            </a:r>
          </a:p>
        </p:txBody>
      </p:sp>
      <p:pic>
        <p:nvPicPr>
          <p:cNvPr id="26628" name="Picture 6" descr="File09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1551067">
            <a:off x="6443663" y="4437063"/>
            <a:ext cx="2519362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7" descr="anim04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288" y="0"/>
            <a:ext cx="1728787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7" descr="anim04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0"/>
            <a:ext cx="172878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7" descr="anim04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63" y="0"/>
            <a:ext cx="1728787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7" descr="anim04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0"/>
            <a:ext cx="1728788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7" descr="anim04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63" y="0"/>
            <a:ext cx="1728787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8" name="Прямоугольник 9"/>
          <p:cNvSpPr>
            <a:spLocks noChangeArrowheads="1"/>
          </p:cNvSpPr>
          <p:nvPr/>
        </p:nvSpPr>
        <p:spPr bwMode="auto">
          <a:xfrm>
            <a:off x="827088" y="3213100"/>
            <a:ext cx="79644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36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“Ақкөл жағасында” мазмұнын айту</a:t>
            </a:r>
          </a:p>
          <a:p>
            <a:pPr algn="ctr"/>
            <a:r>
              <a:rPr lang="kk-KZ" sz="36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2, 3 тапсырманы орындау</a:t>
            </a:r>
            <a:endParaRPr lang="ru-RU" sz="3600">
              <a:solidFill>
                <a:srgbClr val="CC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01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WordArt 5"/>
          <p:cNvSpPr>
            <a:spLocks noChangeArrowheads="1" noChangeShapeType="1" noTextEdit="1"/>
          </p:cNvSpPr>
          <p:nvPr/>
        </p:nvSpPr>
        <p:spPr bwMode="auto">
          <a:xfrm>
            <a:off x="430213" y="2133600"/>
            <a:ext cx="8713787" cy="1992313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b="1" kern="10">
                <a:ln w="222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Times New Roman"/>
                <a:cs typeface="Times New Roman"/>
              </a:rPr>
              <a:t>Назарларыңызға</a:t>
            </a:r>
          </a:p>
          <a:p>
            <a:pPr algn="ctr"/>
            <a:r>
              <a:rPr lang="ru-RU" sz="3600" b="1" kern="10">
                <a:ln w="22225">
                  <a:solidFill>
                    <a:srgbClr val="000080"/>
                  </a:solidFill>
                  <a:round/>
                  <a:headEnd/>
                  <a:tailEnd/>
                </a:ln>
                <a:solidFill>
                  <a:schemeClr val="accent1"/>
                </a:solidFill>
                <a:latin typeface="Times New Roman"/>
                <a:cs typeface="Times New Roman"/>
              </a:rPr>
              <a:t> көп-көп рахмет!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669088"/>
            <a:chOff x="0" y="0"/>
            <a:chExt cx="5760" cy="4320"/>
          </a:xfrm>
        </p:grpSpPr>
        <p:pic>
          <p:nvPicPr>
            <p:cNvPr id="28680" name="Picture 3" descr="uz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1" name="Picture 4" descr="uz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34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2" name="Picture 5" descr="uz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0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3" name="Picture 6" descr="uz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334" y="3894"/>
              <a:ext cx="426" cy="4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4" name="Picture 7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15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5" name="Picture 8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3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6" name="Picture 9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7" name="Picture 10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60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8" name="Picture 11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88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9" name="Picture 12" descr="uz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68" y="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0" name="Picture 13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1" name="Picture 14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2" name="Picture 15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3" name="Picture 16" descr="uz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61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4" name="Picture 17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8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5" name="Picture 18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60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6" name="Picture 19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68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7" name="Picture 20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3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8" name="Picture 21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15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99" name="Picture 22" descr="uz2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1872" y="4170"/>
              <a:ext cx="720" cy="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00" name="Picture 23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244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01" name="Picture 24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3168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02" name="Picture 25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43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703" name="Picture 26" descr="uz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0" y="1152"/>
              <a:ext cx="150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" name="WordArt 36"/>
          <p:cNvSpPr>
            <a:spLocks noChangeArrowheads="1" noChangeShapeType="1" noTextEdit="1"/>
          </p:cNvSpPr>
          <p:nvPr/>
        </p:nvSpPr>
        <p:spPr bwMode="auto">
          <a:xfrm>
            <a:off x="827088" y="692150"/>
            <a:ext cx="5256212" cy="9366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solidFill>
                  <a:srgbClr val="CC0099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Сабақ аяқталды</a:t>
            </a:r>
          </a:p>
        </p:txBody>
      </p:sp>
      <p:pic>
        <p:nvPicPr>
          <p:cNvPr id="28677" name="Picture 5" descr="2m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51275" y="3933825"/>
            <a:ext cx="1728788" cy="273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9" descr="http://fantasyflash.ru/anime/bird/image/bird2.gif"/>
          <p:cNvPicPr>
            <a:picLocks noChangeAspect="1" noChangeArrowheads="1"/>
          </p:cNvPicPr>
          <p:nvPr/>
        </p:nvPicPr>
        <p:blipFill>
          <a:blip r:embed="rId11" r:link="rId12" cstate="print"/>
          <a:srcRect/>
          <a:stretch>
            <a:fillRect/>
          </a:stretch>
        </p:blipFill>
        <p:spPr bwMode="auto">
          <a:xfrm>
            <a:off x="684213" y="3644900"/>
            <a:ext cx="2286000" cy="277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0" descr="File27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72225" y="188913"/>
            <a:ext cx="277177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animBg="1"/>
      <p:bldP spid="9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172</Words>
  <Application>Microsoft Office PowerPoint</Application>
  <PresentationFormat>Экран (4:3)</PresentationFormat>
  <Paragraphs>69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Аккөл жагасында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Сергіту  сәті</vt:lpstr>
      <vt:lpstr>Слайд 14</vt:lpstr>
      <vt:lpstr>Слайд 15</vt:lpstr>
      <vt:lpstr>Слайд 16</vt:lpstr>
      <vt:lpstr>Мақал-мәтел</vt:lpstr>
      <vt:lpstr>Слайд 18</vt:lpstr>
      <vt:lpstr>Слайд 19</vt:lpstr>
      <vt:lpstr>Слайд 20</vt:lpstr>
      <vt:lpstr>Слайд 21</vt:lpstr>
      <vt:lpstr>Слайд 22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Аккөл жагасында</dc:title>
  <dc:creator>Нурхан</dc:creator>
  <cp:lastModifiedBy>Нурхан</cp:lastModifiedBy>
  <cp:revision>9</cp:revision>
  <dcterms:created xsi:type="dcterms:W3CDTF">2016-11-21T07:13:12Z</dcterms:created>
  <dcterms:modified xsi:type="dcterms:W3CDTF">2016-11-22T06:31:09Z</dcterms:modified>
</cp:coreProperties>
</file>