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8" r:id="rId3"/>
    <p:sldId id="257" r:id="rId4"/>
    <p:sldId id="259" r:id="rId5"/>
    <p:sldId id="260" r:id="rId6"/>
    <p:sldId id="261" r:id="rId7"/>
    <p:sldId id="262" r:id="rId8"/>
    <p:sldId id="263" r:id="rId9"/>
    <p:sldId id="264" r:id="rId10"/>
    <p:sldId id="267" r:id="rId11"/>
    <p:sldId id="265" r:id="rId12"/>
    <p:sldId id="266"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2" d="100"/>
          <a:sy n="52" d="100"/>
        </p:scale>
        <p:origin x="-372"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7DC617-D3D5-429B-94CD-C955BD7A87C6}" type="datetimeFigureOut">
              <a:rPr lang="ru-RU" smtClean="0"/>
              <a:t>04.11.2014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FA7B43-5FC4-4C16-9A34-5172AC3A9CDA}"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4AFA7B43-5FC4-4C16-9A34-5172AC3A9CDA}" type="slidenum">
              <a:rPr lang="ru-RU" smtClean="0"/>
              <a:t>3</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a:solidFill>
            <a:schemeClr val="bg1">
              <a:alpha val="57000"/>
            </a:schemeClr>
          </a:solidFill>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a:solidFill>
            <a:schemeClr val="bg1">
              <a:alpha val="27000"/>
            </a:schemeClr>
          </a:solidFill>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1464765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329295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329212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103717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1819641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2577369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3822485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2341534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4141780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1048695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2602783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99CDAE-0B96-4D19-8462-3FE634109392}" type="datetimeFigureOut">
              <a:rPr lang="ru-RU" smtClean="0"/>
              <a:pPr/>
              <a:t>04.11.2014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874104-723B-4C25-8160-20113278B64A}" type="slidenum">
              <a:rPr lang="ru-RU" smtClean="0"/>
              <a:pPr/>
              <a:t>‹#›</a:t>
            </a:fld>
            <a:endParaRPr lang="ru-RU"/>
          </a:p>
        </p:txBody>
      </p:sp>
    </p:spTree>
    <p:extLst>
      <p:ext uri="{BB962C8B-B14F-4D97-AF65-F5344CB8AC3E}">
        <p14:creationId xmlns:p14="http://schemas.microsoft.com/office/powerpoint/2010/main" xmlns="" val="3024864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3.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4.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5.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6.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7.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8.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9.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0.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12.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3.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4.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692696"/>
            <a:ext cx="7772400" cy="1470025"/>
          </a:xfrm>
          <a:solidFill>
            <a:schemeClr val="bg1">
              <a:alpha val="21000"/>
            </a:schemeClr>
          </a:solidFill>
        </p:spPr>
        <p:txBody>
          <a:bodyPr/>
          <a:lstStyle/>
          <a:p>
            <a:r>
              <a:rPr lang="ru-RU" dirty="0" smtClean="0"/>
              <a:t>Презентация</a:t>
            </a:r>
            <a:br>
              <a:rPr lang="ru-RU" dirty="0" smtClean="0"/>
            </a:br>
            <a:r>
              <a:rPr lang="en-US" dirty="0" smtClean="0"/>
              <a:t>Healthy lifestyle</a:t>
            </a:r>
            <a:endParaRPr lang="ru-RU" dirty="0"/>
          </a:p>
        </p:txBody>
      </p:sp>
      <p:sp>
        <p:nvSpPr>
          <p:cNvPr id="3" name="Подзаголовок 2"/>
          <p:cNvSpPr>
            <a:spLocks noGrp="1"/>
          </p:cNvSpPr>
          <p:nvPr>
            <p:ph type="subTitle" idx="1"/>
          </p:nvPr>
        </p:nvSpPr>
        <p:spPr>
          <a:xfrm>
            <a:off x="1403648" y="2780928"/>
            <a:ext cx="6400800" cy="1752600"/>
          </a:xfrm>
          <a:solidFill>
            <a:schemeClr val="bg1">
              <a:alpha val="23000"/>
            </a:schemeClr>
          </a:solidFill>
        </p:spPr>
        <p:txBody>
          <a:bodyPr/>
          <a:lstStyle/>
          <a:p>
            <a:r>
              <a:rPr lang="ru-RU" dirty="0" smtClean="0">
                <a:solidFill>
                  <a:schemeClr val="tx1"/>
                </a:solidFill>
              </a:rPr>
              <a:t>Подготовила учитель английского языка МБОУ ЦСОШ №9</a:t>
            </a:r>
          </a:p>
          <a:p>
            <a:r>
              <a:rPr lang="ru-RU" dirty="0" smtClean="0">
                <a:solidFill>
                  <a:schemeClr val="tx1"/>
                </a:solidFill>
              </a:rPr>
              <a:t>Ковальчук Лариса Георгиевна</a:t>
            </a:r>
            <a:endParaRPr lang="ru-RU" dirty="0">
              <a:solidFill>
                <a:schemeClr val="tx1"/>
              </a:solidFill>
            </a:endParaRPr>
          </a:p>
        </p:txBody>
      </p:sp>
    </p:spTree>
    <p:extLst>
      <p:ext uri="{BB962C8B-B14F-4D97-AF65-F5344CB8AC3E}">
        <p14:creationId xmlns:p14="http://schemas.microsoft.com/office/powerpoint/2010/main" xmlns="" val="2846248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77500" lnSpcReduction="20000"/>
          </a:bodyPr>
          <a:lstStyle/>
          <a:p>
            <a:r>
              <a:rPr lang="en-US" sz="1600" dirty="0" smtClean="0"/>
              <a:t>ARE YOU GOING TO LIVE TO 100?</a:t>
            </a:r>
            <a:endParaRPr lang="ru-RU" sz="1600" dirty="0" smtClean="0"/>
          </a:p>
          <a:p>
            <a:r>
              <a:rPr lang="en-US" sz="1600" dirty="0" smtClean="0"/>
              <a:t> 1) How often do you eat fruit and vegetables?</a:t>
            </a:r>
            <a:endParaRPr lang="ru-RU" sz="1600" dirty="0" smtClean="0"/>
          </a:p>
          <a:p>
            <a:r>
              <a:rPr lang="en-US" sz="1600" dirty="0" smtClean="0"/>
              <a:t>a) Every day; b) Never; c) Two or three times a week.</a:t>
            </a:r>
            <a:endParaRPr lang="ru-RU" sz="1600" dirty="0" smtClean="0"/>
          </a:p>
          <a:p>
            <a:r>
              <a:rPr lang="en-US" sz="1600" dirty="0" smtClean="0"/>
              <a:t> 2) How many do you eat in a day?</a:t>
            </a:r>
            <a:endParaRPr lang="ru-RU" sz="1600" dirty="0" smtClean="0"/>
          </a:p>
          <a:p>
            <a:r>
              <a:rPr lang="en-US" sz="1600" dirty="0" smtClean="0"/>
              <a:t> a) Ice-cream b) Extra salt on your food c) Fizzy drinks </a:t>
            </a:r>
            <a:endParaRPr lang="ru-RU" sz="1600" dirty="0" smtClean="0"/>
          </a:p>
          <a:p>
            <a:r>
              <a:rPr lang="en-US" sz="1600" dirty="0" smtClean="0"/>
              <a:t>a) More than two; b) One or two; c) None.</a:t>
            </a:r>
            <a:endParaRPr lang="ru-RU" sz="1600" dirty="0" smtClean="0"/>
          </a:p>
          <a:p>
            <a:r>
              <a:rPr lang="en-US" sz="1600" dirty="0" smtClean="0"/>
              <a:t> 3) When you have a problem, do you </a:t>
            </a:r>
            <a:endParaRPr lang="ru-RU" sz="1600" dirty="0" smtClean="0"/>
          </a:p>
          <a:p>
            <a:r>
              <a:rPr lang="en-US" sz="1600" dirty="0" smtClean="0"/>
              <a:t>a) forget about </a:t>
            </a:r>
            <a:r>
              <a:rPr lang="en-US" sz="1600" dirty="0" err="1" smtClean="0"/>
              <a:t>it?b</a:t>
            </a:r>
            <a:r>
              <a:rPr lang="en-US" sz="1600" dirty="0" smtClean="0"/>
              <a:t>) talk to a parent, a teacher or a friend about it? c) wait, and then talk to a friend later? </a:t>
            </a:r>
            <a:endParaRPr lang="ru-RU" sz="1600" dirty="0" smtClean="0"/>
          </a:p>
          <a:p>
            <a:r>
              <a:rPr lang="en-US" sz="1600" dirty="0" smtClean="0"/>
              <a:t>4) Do you play a sport or go to a dance class</a:t>
            </a:r>
            <a:endParaRPr lang="ru-RU" sz="1600" dirty="0" smtClean="0"/>
          </a:p>
          <a:p>
            <a:r>
              <a:rPr lang="en-US" sz="1600" dirty="0" smtClean="0"/>
              <a:t>a) once a week or more? b) two or three times a month? c) Once a month? </a:t>
            </a:r>
            <a:endParaRPr lang="ru-RU" sz="1600" dirty="0" smtClean="0"/>
          </a:p>
          <a:p>
            <a:r>
              <a:rPr lang="en-US" sz="1600" dirty="0" smtClean="0"/>
              <a:t>5) When you have free time, do you</a:t>
            </a:r>
            <a:endParaRPr lang="ru-RU" sz="1600" dirty="0" smtClean="0"/>
          </a:p>
          <a:p>
            <a:r>
              <a:rPr lang="en-US" sz="1600" dirty="0" smtClean="0"/>
              <a:t>a) watch TV? b) go to the swimming-pool with friends? c) take serious exercises?</a:t>
            </a:r>
            <a:endParaRPr lang="ru-RU" sz="1600" dirty="0" smtClean="0"/>
          </a:p>
          <a:p>
            <a:r>
              <a:rPr lang="en-US" sz="1600" dirty="0" smtClean="0"/>
              <a:t> 6) Do you live?</a:t>
            </a:r>
            <a:endParaRPr lang="ru-RU" sz="1600" dirty="0" smtClean="0"/>
          </a:p>
          <a:p>
            <a:r>
              <a:rPr lang="en-US" sz="1600" dirty="0" smtClean="0"/>
              <a:t>a) in the town? b) in the country? </a:t>
            </a:r>
            <a:endParaRPr lang="ru-RU" sz="1600" dirty="0" smtClean="0"/>
          </a:p>
          <a:p>
            <a:r>
              <a:rPr lang="en-US" sz="1600" dirty="0" smtClean="0"/>
              <a:t>7) Do you sleep</a:t>
            </a:r>
            <a:endParaRPr lang="ru-RU" sz="1600" dirty="0" smtClean="0"/>
          </a:p>
          <a:p>
            <a:r>
              <a:rPr lang="en-US" sz="1600" dirty="0" smtClean="0"/>
              <a:t>a) more than eight hours a night? b) less than eight hours a night? </a:t>
            </a:r>
            <a:endParaRPr lang="ru-RU" sz="1600" dirty="0" smtClean="0"/>
          </a:p>
          <a:p>
            <a:r>
              <a:rPr lang="en-US" sz="1600" dirty="0" smtClean="0"/>
              <a:t>8) Your friends live on the third floor of a block of flats. Do you</a:t>
            </a:r>
            <a:endParaRPr lang="ru-RU" sz="1600" dirty="0" smtClean="0"/>
          </a:p>
          <a:p>
            <a:r>
              <a:rPr lang="en-US" sz="1600" dirty="0" smtClean="0"/>
              <a:t>a) walk up the stairs when you visit them; b) take the lift when you visit them?</a:t>
            </a:r>
            <a:endParaRPr lang="ru-RU" sz="1600" dirty="0" smtClean="0"/>
          </a:p>
          <a:p>
            <a:r>
              <a:rPr lang="en-US" sz="1600" dirty="0" smtClean="0"/>
              <a:t> 9) When you are in a hurry, do </a:t>
            </a:r>
            <a:r>
              <a:rPr lang="en-US" sz="1600" dirty="0" err="1" smtClean="0"/>
              <a:t>youa</a:t>
            </a:r>
            <a:r>
              <a:rPr lang="en-US" sz="1600" dirty="0" smtClean="0"/>
              <a:t>) still remember to eat good meals?</a:t>
            </a:r>
            <a:endParaRPr lang="ru-RU" sz="1600" dirty="0" smtClean="0"/>
          </a:p>
          <a:p>
            <a:r>
              <a:rPr lang="en-US" sz="1600" dirty="0" smtClean="0"/>
              <a:t> b) miss a meal, but eat a packet of chips or chocolate? </a:t>
            </a:r>
            <a:endParaRPr lang="ru-RU" sz="1600" dirty="0" smtClean="0"/>
          </a:p>
          <a:p>
            <a:r>
              <a:rPr lang="en-US" sz="1600" dirty="0" smtClean="0"/>
              <a:t>10) Are you going to smoke when you are an adult? </a:t>
            </a:r>
            <a:endParaRPr lang="ru-RU" sz="1600" dirty="0" smtClean="0"/>
          </a:p>
          <a:p>
            <a:r>
              <a:rPr lang="en-US" sz="1600" dirty="0" smtClean="0"/>
              <a:t>a) Yes; b) No. </a:t>
            </a:r>
            <a:endParaRPr lang="ru-RU" sz="1600" dirty="0" smtClean="0"/>
          </a:p>
          <a:p>
            <a:endParaRPr lang="ru-RU" sz="1600" dirty="0"/>
          </a:p>
        </p:txBody>
      </p:sp>
      <p:pic>
        <p:nvPicPr>
          <p:cNvPr id="2051" name="Picture 3" descr="C:\Users\Лариса\Desktop\здоровье\bikinifit-16-wiegetag-T-rsUVrd.jpg"/>
          <p:cNvPicPr>
            <a:picLocks noChangeAspect="1" noChangeArrowheads="1"/>
          </p:cNvPicPr>
          <p:nvPr/>
        </p:nvPicPr>
        <p:blipFill>
          <a:blip r:embed="rId3" cstate="print"/>
          <a:srcRect/>
          <a:stretch>
            <a:fillRect/>
          </a:stretch>
        </p:blipFill>
        <p:spPr bwMode="auto">
          <a:xfrm>
            <a:off x="5905500" y="4365104"/>
            <a:ext cx="3238500" cy="2190750"/>
          </a:xfrm>
          <a:prstGeom prst="rect">
            <a:avLst/>
          </a:prstGeom>
          <a:noFill/>
        </p:spPr>
      </p:pic>
    </p:spTree>
  </p:cSld>
  <p:clrMapOvr>
    <a:masterClrMapping/>
  </p:clrMapOvr>
  <p:transition>
    <p:sndAc>
      <p:stSnd>
        <p:snd r:embed="rId2" name="drumroll.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additive="base">
                                        <p:cTn id="7" dur="500" fill="hold"/>
                                        <p:tgtEl>
                                          <p:spTgt spid="2051"/>
                                        </p:tgtEl>
                                        <p:attrNameLst>
                                          <p:attrName>ppt_x</p:attrName>
                                        </p:attrNameLst>
                                      </p:cBhvr>
                                      <p:tavLst>
                                        <p:tav tm="0">
                                          <p:val>
                                            <p:strVal val="#ppt_x"/>
                                          </p:val>
                                        </p:tav>
                                        <p:tav tm="100000">
                                          <p:val>
                                            <p:strVal val="#ppt_x"/>
                                          </p:val>
                                        </p:tav>
                                      </p:tavLst>
                                    </p:anim>
                                    <p:anim calcmode="lin" valueType="num">
                                      <p:cBhvr additive="base">
                                        <p:cTn id="8"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dirty="0"/>
          </a:p>
        </p:txBody>
      </p:sp>
      <p:sp>
        <p:nvSpPr>
          <p:cNvPr id="7" name="Содержимое 6"/>
          <p:cNvSpPr>
            <a:spLocks noGrp="1"/>
          </p:cNvSpPr>
          <p:nvPr>
            <p:ph idx="1"/>
          </p:nvPr>
        </p:nvSpPr>
        <p:spPr/>
        <p:txBody>
          <a:bodyPr>
            <a:normAutofit/>
          </a:bodyPr>
          <a:lstStyle/>
          <a:p>
            <a:r>
              <a:rPr lang="en-US" sz="2400" dirty="0" smtClean="0"/>
              <a:t>Now, add up your points and study the analysis. If you follow the given advice, you'll be to get healthy. 5—12 points: You are not going to live to 100 without food and exercise. You must eat more fruit and vegetables. You must also take more exercise. It's fun to be fit!13—24 points: Not bad ... do the same things, but do them more often. Try to eat more fresh vegetables and swim once a week all the year round.25—30 points: You do all the right things. You're going to live to 100. </a:t>
            </a:r>
            <a:endParaRPr lang="ru-RU" sz="2400" dirty="0" smtClean="0"/>
          </a:p>
          <a:p>
            <a:r>
              <a:rPr lang="en-US" sz="2400" dirty="0" smtClean="0"/>
              <a:t> </a:t>
            </a:r>
            <a:endParaRPr lang="ru-RU" sz="2400" dirty="0"/>
          </a:p>
        </p:txBody>
      </p:sp>
      <p:pic>
        <p:nvPicPr>
          <p:cNvPr id="1027" name="Picture 3" descr="C:\Users\Лариса\Desktop\здоровье\i5.jpg"/>
          <p:cNvPicPr>
            <a:picLocks noChangeAspect="1" noChangeArrowheads="1"/>
          </p:cNvPicPr>
          <p:nvPr/>
        </p:nvPicPr>
        <p:blipFill>
          <a:blip r:embed="rId4" cstate="print"/>
          <a:srcRect/>
          <a:stretch>
            <a:fillRect/>
          </a:stretch>
        </p:blipFill>
        <p:spPr bwMode="auto">
          <a:xfrm>
            <a:off x="3059832" y="4725144"/>
            <a:ext cx="3168352" cy="2132856"/>
          </a:xfrm>
          <a:prstGeom prst="rect">
            <a:avLst/>
          </a:prstGeom>
          <a:noFill/>
        </p:spPr>
      </p:pic>
    </p:spTree>
    <p:extLst>
      <p:ext uri="{BB962C8B-B14F-4D97-AF65-F5344CB8AC3E}">
        <p14:creationId xmlns:p14="http://schemas.microsoft.com/office/powerpoint/2010/main" xmlns="" val="3103966898"/>
      </p:ext>
    </p:extLst>
  </p:cSld>
  <p:clrMapOvr>
    <a:masterClrMapping/>
  </p:clrMapOvr>
  <p:transition>
    <p:sndAc>
      <p:stSnd>
        <p:snd r:embed="rId3" name="las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linds(horizontal)">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fontScale="92500" lnSpcReduction="20000"/>
          </a:bodyPr>
          <a:lstStyle/>
          <a:p>
            <a:r>
              <a:rPr lang="en-US" sz="1600" dirty="0" smtClean="0"/>
              <a:t>Man: Honey, the basketball game is about to start. And could you bring some chips and a bowl of ice cream? And . . . uh . . . a slice of pizza from the fridge</a:t>
            </a:r>
            <a:r>
              <a:rPr lang="ru-RU" sz="1600" dirty="0" smtClean="0"/>
              <a:t>. </a:t>
            </a:r>
          </a:p>
          <a:p>
            <a:r>
              <a:rPr lang="en-US" sz="1600" dirty="0" smtClean="0"/>
              <a:t>Woman: Anything else? </a:t>
            </a:r>
            <a:endParaRPr lang="ru-RU" sz="1600" dirty="0" smtClean="0"/>
          </a:p>
          <a:p>
            <a:r>
              <a:rPr lang="en-US" sz="1600" dirty="0" smtClean="0"/>
              <a:t>Man: Nope, that’s all for now. Hey, </a:t>
            </a:r>
            <a:r>
              <a:rPr lang="en-US" sz="1600" dirty="0" err="1" smtClean="0"/>
              <a:t>hon</a:t>
            </a:r>
            <a:r>
              <a:rPr lang="ru-RU" sz="1600" dirty="0" err="1" smtClean="0"/>
              <a:t>еу</a:t>
            </a:r>
            <a:r>
              <a:rPr lang="en-US" sz="1600" dirty="0" smtClean="0"/>
              <a:t>, you know, they’re organizing a company basketball team, and I’m thinking about joining. What do you think</a:t>
            </a:r>
            <a:r>
              <a:rPr lang="ru-RU" sz="1600" dirty="0" smtClean="0"/>
              <a:t>? Мужчина </a:t>
            </a:r>
          </a:p>
          <a:p>
            <a:r>
              <a:rPr lang="en-US" sz="1600" dirty="0" smtClean="0"/>
              <a:t>Woman: Humph </a:t>
            </a:r>
            <a:endParaRPr lang="ru-RU" sz="1600" dirty="0" smtClean="0"/>
          </a:p>
          <a:p>
            <a:r>
              <a:rPr lang="en-US" sz="1600" dirty="0" smtClean="0"/>
              <a:t>Man: “Humph” What do you mean “Humph.” I was the star player in high school.</a:t>
            </a:r>
            <a:endParaRPr lang="ru-RU" sz="1600" dirty="0" smtClean="0"/>
          </a:p>
          <a:p>
            <a:r>
              <a:rPr lang="ru-RU" sz="1600" dirty="0" smtClean="0"/>
              <a:t> </a:t>
            </a:r>
            <a:r>
              <a:rPr lang="en-US" sz="1600" dirty="0" smtClean="0"/>
              <a:t>Woman: Yeah, twenty-five years ago. Look, I just don’t want you having a heart attack running up and down the court. </a:t>
            </a:r>
            <a:endParaRPr lang="ru-RU" sz="1600" dirty="0" smtClean="0"/>
          </a:p>
          <a:p>
            <a:r>
              <a:rPr lang="en-US" sz="1600" dirty="0" smtClean="0"/>
              <a:t>Man: So, what are you suggesting? Should I just abandon the idea? I</a:t>
            </a:r>
            <a:r>
              <a:rPr lang="ru-RU" sz="1600" dirty="0" smtClean="0"/>
              <a:t>’</a:t>
            </a:r>
            <a:r>
              <a:rPr lang="en-US" sz="1600" dirty="0" smtClean="0"/>
              <a:t>m not that out of shape</a:t>
            </a:r>
            <a:r>
              <a:rPr lang="ru-RU" sz="1600" dirty="0" smtClean="0"/>
              <a:t>. </a:t>
            </a:r>
            <a:r>
              <a:rPr lang="en-US" sz="1600" dirty="0" smtClean="0"/>
              <a:t>Woman: Well . . . you ought to at least have a physical before you begin. I mean, it HAS been at least five years since you played at all. </a:t>
            </a:r>
            <a:endParaRPr lang="ru-RU" sz="1600" dirty="0" smtClean="0"/>
          </a:p>
          <a:p>
            <a:r>
              <a:rPr lang="en-US" sz="1600" dirty="0" smtClean="0"/>
              <a:t> Man: Well, okay, but . . . Woman: And you need to watch your diet and cut back on the fatty foods, like ice cream. And you should try eating more fresh fruits and vegetables.</a:t>
            </a:r>
            <a:endParaRPr lang="ru-RU" sz="1600" dirty="0" smtClean="0"/>
          </a:p>
          <a:p>
            <a:r>
              <a:rPr lang="ru-RU" sz="1600" dirty="0" smtClean="0"/>
              <a:t> </a:t>
            </a:r>
            <a:r>
              <a:rPr lang="en-US" sz="1600" dirty="0" smtClean="0"/>
              <a:t>Man: Yeah, you’re probably right. </a:t>
            </a:r>
            <a:endParaRPr lang="ru-RU" sz="1600" dirty="0" smtClean="0"/>
          </a:p>
          <a:p>
            <a:r>
              <a:rPr lang="en-US" sz="1600" dirty="0" smtClean="0"/>
              <a:t>Woman: And you should take up a little weight training to strengthen your muscles or perhaps try cycling to build up your cardiovascular system. Oh, and you need to go to bed early instead of watching TV half the night.</a:t>
            </a:r>
            <a:endParaRPr lang="ru-RU" sz="1600" dirty="0" smtClean="0"/>
          </a:p>
          <a:p>
            <a:r>
              <a:rPr lang="ru-RU" sz="1600" dirty="0" smtClean="0"/>
              <a:t> </a:t>
            </a:r>
            <a:r>
              <a:rPr lang="en-US" sz="1600" dirty="0" smtClean="0"/>
              <a:t>Man: Hey, you’re starting to sound like my personal fitness instructor! </a:t>
            </a:r>
            <a:endParaRPr lang="ru-RU" sz="1600" dirty="0" smtClean="0"/>
          </a:p>
          <a:p>
            <a:r>
              <a:rPr lang="en-US" sz="1600" dirty="0" smtClean="0"/>
              <a:t>Woman: No, I just love you, and I want you to be around for a long, long time. </a:t>
            </a:r>
            <a:endParaRPr lang="ru-RU" sz="1600" dirty="0" smtClean="0"/>
          </a:p>
          <a:p>
            <a:r>
              <a:rPr lang="ru-RU" sz="1600" dirty="0" smtClean="0"/>
              <a:t> </a:t>
            </a:r>
          </a:p>
          <a:p>
            <a:endParaRPr lang="ru-RU" sz="1600" dirty="0"/>
          </a:p>
        </p:txBody>
      </p:sp>
      <p:pic>
        <p:nvPicPr>
          <p:cNvPr id="3074" name="Picture 2" descr="C:\Users\Лариса\Desktop\здоровье\iCAEGUXMI.jpg"/>
          <p:cNvPicPr>
            <a:picLocks noChangeAspect="1" noChangeArrowheads="1"/>
          </p:cNvPicPr>
          <p:nvPr/>
        </p:nvPicPr>
        <p:blipFill>
          <a:blip r:embed="rId3" cstate="print"/>
          <a:srcRect/>
          <a:stretch>
            <a:fillRect/>
          </a:stretch>
        </p:blipFill>
        <p:spPr bwMode="auto">
          <a:xfrm>
            <a:off x="6876256" y="5301208"/>
            <a:ext cx="2267744" cy="1368152"/>
          </a:xfrm>
          <a:prstGeom prst="rect">
            <a:avLst/>
          </a:prstGeom>
          <a:noFill/>
        </p:spPr>
      </p:pic>
    </p:spTree>
  </p:cSld>
  <p:clrMapOvr>
    <a:masterClrMapping/>
  </p:clrMapOvr>
  <p:transition>
    <p:sndAc>
      <p:stSnd>
        <p:snd r:embed="rId2" name="wind.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i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400" b="1" dirty="0" smtClean="0"/>
              <a:t>Healthy diets</a:t>
            </a:r>
            <a:endParaRPr lang="ru-RU" sz="2400" dirty="0" smtClean="0"/>
          </a:p>
          <a:p>
            <a:r>
              <a:rPr lang="en-US" sz="2400" dirty="0" smtClean="0"/>
              <a:t>Do you want to adopt a healthy diet but aren't sure where to start? As you consider the parade of healthy diets in magazines and cookbooks, make sure to look for one that:</a:t>
            </a:r>
            <a:endParaRPr lang="ru-RU" sz="2400" dirty="0" smtClean="0"/>
          </a:p>
          <a:p>
            <a:pPr lvl="0"/>
            <a:r>
              <a:rPr lang="en-US" sz="2400" dirty="0" smtClean="0"/>
              <a:t>Includes a variety of foods from the major food groups: fruits, vegetables, whole grains, low-fat dairy products, and lean protein including beans and other legumes, nuts and seeds, and healthy fats </a:t>
            </a:r>
            <a:endParaRPr lang="ru-RU" sz="2400" dirty="0" smtClean="0"/>
          </a:p>
          <a:p>
            <a:endParaRPr lang="ru-RU" sz="2000" dirty="0"/>
          </a:p>
        </p:txBody>
      </p:sp>
      <p:pic>
        <p:nvPicPr>
          <p:cNvPr id="4098" name="Picture 2" descr="C:\Users\Лариса\Desktop\здоровье\iCASN2S2F.jpg"/>
          <p:cNvPicPr>
            <a:picLocks noChangeAspect="1" noChangeArrowheads="1"/>
          </p:cNvPicPr>
          <p:nvPr/>
        </p:nvPicPr>
        <p:blipFill>
          <a:blip r:embed="rId3" cstate="print"/>
          <a:srcRect/>
          <a:stretch>
            <a:fillRect/>
          </a:stretch>
        </p:blipFill>
        <p:spPr bwMode="auto">
          <a:xfrm>
            <a:off x="3419872" y="4797152"/>
            <a:ext cx="2232248" cy="1800200"/>
          </a:xfrm>
          <a:prstGeom prst="rect">
            <a:avLst/>
          </a:prstGeom>
          <a:noFill/>
        </p:spPr>
      </p:pic>
    </p:spTree>
  </p:cSld>
  <p:clrMapOvr>
    <a:masterClrMapping/>
  </p:clrMapOvr>
  <p:transition>
    <p:sndAc>
      <p:stSnd>
        <p:snd r:embed="rId2" name="pu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diamond(in)">
                                      <p:cBhvr>
                                        <p:cTn id="7"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pPr lvl="0"/>
            <a:r>
              <a:rPr lang="en-US" sz="2000" dirty="0" smtClean="0"/>
              <a:t>Provides guidelines for how much food to choose from each group </a:t>
            </a:r>
            <a:endParaRPr lang="ru-RU" sz="2000" dirty="0" smtClean="0"/>
          </a:p>
          <a:p>
            <a:pPr lvl="0"/>
            <a:r>
              <a:rPr lang="en-US" sz="2000" dirty="0" smtClean="0"/>
              <a:t>Includes foods you can find in your local grocery store — rather than specialty or gourmet store items </a:t>
            </a:r>
            <a:endParaRPr lang="ru-RU" sz="2000" dirty="0" smtClean="0"/>
          </a:p>
          <a:p>
            <a:pPr lvl="0"/>
            <a:r>
              <a:rPr lang="en-US" sz="2000" dirty="0" smtClean="0"/>
              <a:t>Fits your tastes, lifestyle and budget</a:t>
            </a:r>
            <a:endParaRPr lang="ru-RU" sz="2000" dirty="0" smtClean="0"/>
          </a:p>
          <a:p>
            <a:r>
              <a:rPr lang="en-US" sz="2000" dirty="0" smtClean="0"/>
              <a:t>Also consider your health risks. For example, do you have high cholesterol or high blood pressure? If so, be sure to follow a diet that's low in salt, saturated fat and cholesterol, and high in fruits, vegetables, whole grains and healthy fats. For personalized advice, talk with your doctor or a dietitian. </a:t>
            </a:r>
            <a:endParaRPr lang="ru-RU" sz="2000" dirty="0" smtClean="0"/>
          </a:p>
          <a:p>
            <a:r>
              <a:rPr lang="en-US" sz="2000" dirty="0" smtClean="0"/>
              <a:t> </a:t>
            </a:r>
            <a:endParaRPr lang="ru-RU" sz="2000" dirty="0" smtClean="0"/>
          </a:p>
          <a:p>
            <a:endParaRPr lang="ru-RU" sz="2400" dirty="0"/>
          </a:p>
        </p:txBody>
      </p:sp>
      <p:pic>
        <p:nvPicPr>
          <p:cNvPr id="5123" name="Picture 3" descr="C:\Users\Лариса\Desktop\здоровье\iCA6SSXVT1.jpg"/>
          <p:cNvPicPr>
            <a:picLocks noChangeAspect="1" noChangeArrowheads="1"/>
          </p:cNvPicPr>
          <p:nvPr/>
        </p:nvPicPr>
        <p:blipFill>
          <a:blip r:embed="rId3" cstate="print"/>
          <a:srcRect/>
          <a:stretch>
            <a:fillRect/>
          </a:stretch>
        </p:blipFill>
        <p:spPr bwMode="auto">
          <a:xfrm>
            <a:off x="3275856" y="4653136"/>
            <a:ext cx="2160240" cy="2016224"/>
          </a:xfrm>
          <a:prstGeom prst="rect">
            <a:avLst/>
          </a:prstGeom>
          <a:noFill/>
        </p:spPr>
      </p:pic>
    </p:spTree>
  </p:cSld>
  <p:clrMapOvr>
    <a:masterClrMapping/>
  </p:clrMapOvr>
  <p:transition>
    <p:sndAc>
      <p:stSnd>
        <p:snd r:embed="rId2" name="camera.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checkerboard(across)">
                                      <p:cBhvr>
                                        <p:cTn id="7"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836712"/>
            <a:ext cx="8229600" cy="5289451"/>
          </a:xfrm>
        </p:spPr>
        <p:txBody>
          <a:bodyPr>
            <a:normAutofit/>
          </a:bodyPr>
          <a:lstStyle/>
          <a:p>
            <a:r>
              <a:rPr lang="en-US" sz="1800" b="1" dirty="0" smtClean="0"/>
              <a:t>Relaxation</a:t>
            </a:r>
            <a:endParaRPr lang="ru-RU" sz="1800" dirty="0" smtClean="0"/>
          </a:p>
          <a:p>
            <a:r>
              <a:rPr lang="en-US" sz="1800" dirty="0" smtClean="0"/>
              <a:t>Relaxation techniques are an essential part of stress management. If you're an overachiever, you may put relaxation low on your priority list. Don't shortchange yourself. Everyone needs to relax and recharge.</a:t>
            </a:r>
            <a:endParaRPr lang="ru-RU" sz="1800" dirty="0" smtClean="0"/>
          </a:p>
          <a:p>
            <a:r>
              <a:rPr lang="en-US" sz="1800" dirty="0" smtClean="0"/>
              <a:t>Relaxation is invaluable for maintaining your health and well-being, and repairing the toll that stress takes on your mind and body.</a:t>
            </a:r>
            <a:endParaRPr lang="ru-RU" sz="1800" dirty="0" smtClean="0"/>
          </a:p>
          <a:p>
            <a:r>
              <a:rPr lang="en-US" sz="1800" dirty="0" smtClean="0"/>
              <a:t>Almost everyone can benefit from learning relaxation techniques. Relaxation techniques can help to slow your breathing and to focus your attention on the here and now.</a:t>
            </a:r>
            <a:endParaRPr lang="ru-RU" sz="1800" dirty="0" smtClean="0"/>
          </a:p>
          <a:p>
            <a:r>
              <a:rPr lang="en-US" sz="1800" dirty="0" smtClean="0"/>
              <a:t>Common relaxation techniques include meditation, tai chi and yoga. But there are more-active ways of achieving relaxation. For example, walking outdoors or participating in a sports activity can be relaxing and help reduce stress.</a:t>
            </a:r>
            <a:endParaRPr lang="ru-RU" sz="1800" dirty="0" smtClean="0"/>
          </a:p>
          <a:p>
            <a:r>
              <a:rPr lang="en-US" sz="1800" dirty="0" smtClean="0"/>
              <a:t>It doesn't matter which relaxation technique you choose. What matters is that you select a technique that works for you and that you practice achieving relaxation regularly.</a:t>
            </a:r>
            <a:endParaRPr lang="ru-RU" sz="1800" dirty="0" smtClean="0"/>
          </a:p>
          <a:p>
            <a:r>
              <a:rPr lang="en-US" sz="1800" dirty="0" smtClean="0"/>
              <a:t> </a:t>
            </a:r>
            <a:endParaRPr lang="ru-RU" sz="1800" dirty="0" smtClean="0"/>
          </a:p>
          <a:p>
            <a:endParaRPr lang="ru-RU" sz="1800" dirty="0"/>
          </a:p>
        </p:txBody>
      </p:sp>
      <p:pic>
        <p:nvPicPr>
          <p:cNvPr id="6146" name="Picture 2" descr="C:\Users\Лариса\Desktop\здоровье\iCAAP45K2.jpg"/>
          <p:cNvPicPr>
            <a:picLocks noChangeAspect="1" noChangeArrowheads="1"/>
          </p:cNvPicPr>
          <p:nvPr/>
        </p:nvPicPr>
        <p:blipFill>
          <a:blip r:embed="rId3" cstate="print"/>
          <a:srcRect/>
          <a:stretch>
            <a:fillRect/>
          </a:stretch>
        </p:blipFill>
        <p:spPr bwMode="auto">
          <a:xfrm>
            <a:off x="3635896" y="5085184"/>
            <a:ext cx="1932806" cy="1772816"/>
          </a:xfrm>
          <a:prstGeom prst="rect">
            <a:avLst/>
          </a:prstGeom>
          <a:noFill/>
        </p:spPr>
      </p:pic>
    </p:spTree>
  </p:cSld>
  <p:clrMapOvr>
    <a:masterClrMapping/>
  </p:clrMapOvr>
  <p:transition>
    <p:sndAc>
      <p:stSnd>
        <p:snd r:embed="rId2" name="cashreg.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1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1800" b="1" dirty="0" smtClean="0"/>
              <a:t>Good Health Is ’Simple – But It’s Not Easy’</a:t>
            </a:r>
            <a:endParaRPr lang="ru-RU" sz="1800" dirty="0" smtClean="0"/>
          </a:p>
          <a:p>
            <a:r>
              <a:rPr lang="en-US" sz="1800" dirty="0" smtClean="0"/>
              <a:t>It is so important to make ‘keeping healthy’ a part of our day-to-day living habits. Your health depends on what you do throughout the day, everyday. A healthy lifestyle is absolutely vital. Here is a real simple solution – slowly improve your lifestyle in a step-by-step way. If you take one new health step every two months, for example, in two to three years you will be among the healthiest ten percent of people in the Western world. And boy will you see and feel the benefits.</a:t>
            </a:r>
            <a:endParaRPr lang="ru-RU" sz="1800" dirty="0" smtClean="0"/>
          </a:p>
          <a:p>
            <a:r>
              <a:rPr lang="en-US" sz="1800" dirty="0" smtClean="0"/>
              <a:t>Improvements do not have to be large steps; take one small step for your health today, keep that one going, and add another one every two months. Have a plan – maybe introduce 6 improvements over the course of a year.</a:t>
            </a:r>
            <a:endParaRPr lang="ru-RU" sz="1800" dirty="0" smtClean="0"/>
          </a:p>
          <a:p>
            <a:endParaRPr lang="ru-RU" sz="1800" dirty="0"/>
          </a:p>
        </p:txBody>
      </p:sp>
      <p:pic>
        <p:nvPicPr>
          <p:cNvPr id="7170" name="Picture 2" descr="C:\Users\Лариса\Desktop\здоровье\20100810-2.jpg"/>
          <p:cNvPicPr>
            <a:picLocks noChangeAspect="1" noChangeArrowheads="1"/>
          </p:cNvPicPr>
          <p:nvPr/>
        </p:nvPicPr>
        <p:blipFill>
          <a:blip r:embed="rId3" cstate="print"/>
          <a:srcRect/>
          <a:stretch>
            <a:fillRect/>
          </a:stretch>
        </p:blipFill>
        <p:spPr bwMode="auto">
          <a:xfrm>
            <a:off x="2267744" y="4690492"/>
            <a:ext cx="5252318" cy="2167508"/>
          </a:xfrm>
          <a:prstGeom prst="rect">
            <a:avLst/>
          </a:prstGeom>
          <a:noFill/>
        </p:spPr>
      </p:pic>
    </p:spTree>
  </p:cSld>
  <p:clrMapOvr>
    <a:masterClrMapping/>
  </p:clrMapOvr>
  <p:transition>
    <p:sndAc>
      <p:stSnd>
        <p:snd r:embed="rId2" name="chimes.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17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800" b="1" dirty="0" smtClean="0"/>
              <a:t>Can You Adopt A Healthy Lifestyle?</a:t>
            </a:r>
            <a:endParaRPr lang="ru-RU" sz="2800" dirty="0" smtClean="0"/>
          </a:p>
          <a:p>
            <a:r>
              <a:rPr lang="en-US" sz="2800" dirty="0" smtClean="0"/>
              <a:t>Whatever your age, fitness level or body shape, its never too soon or too late to start thinking about living healthily. You can take a step towards healthy living by making one change now to your daily life. That won’t be so hard will it?</a:t>
            </a:r>
            <a:endParaRPr lang="ru-RU" sz="2800" dirty="0"/>
          </a:p>
        </p:txBody>
      </p:sp>
      <p:pic>
        <p:nvPicPr>
          <p:cNvPr id="8194" name="Picture 2" descr="C:\Users\Лариса\Desktop\здоровье\2403.jpg"/>
          <p:cNvPicPr>
            <a:picLocks noChangeAspect="1" noChangeArrowheads="1"/>
          </p:cNvPicPr>
          <p:nvPr/>
        </p:nvPicPr>
        <p:blipFill>
          <a:blip r:embed="rId3" cstate="print"/>
          <a:srcRect/>
          <a:stretch>
            <a:fillRect/>
          </a:stretch>
        </p:blipFill>
        <p:spPr bwMode="auto">
          <a:xfrm>
            <a:off x="3059832" y="4653136"/>
            <a:ext cx="2808312" cy="1603623"/>
          </a:xfrm>
          <a:prstGeom prst="rect">
            <a:avLst/>
          </a:prstGeom>
          <a:noFill/>
        </p:spPr>
      </p:pic>
    </p:spTree>
  </p:cSld>
  <p:clrMapOvr>
    <a:masterClrMapping/>
  </p:clrMapOvr>
  <p:transition>
    <p:sndAc>
      <p:stSnd>
        <p:snd r:embed="rId2" name="hammer.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8194"/>
                                        </p:tgtEl>
                                      </p:cBhvr>
                                    </p:animEffect>
                                    <p:set>
                                      <p:cBhvr>
                                        <p:cTn id="7" dur="1" fill="hold">
                                          <p:stCondLst>
                                            <p:cond delay="499"/>
                                          </p:stCondLst>
                                        </p:cTn>
                                        <p:tgtEl>
                                          <p:spTgt spid="819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400" b="1" dirty="0" smtClean="0"/>
              <a:t>Are You Living A Healthy Lifestyle?</a:t>
            </a:r>
            <a:endParaRPr lang="ru-RU" sz="2400" dirty="0" smtClean="0"/>
          </a:p>
          <a:p>
            <a:r>
              <a:rPr lang="en-US" sz="2400" dirty="0" smtClean="0"/>
              <a:t>Do you wake up with enthusiasm for the day ahead? Do you have the high energy you need to do what you want? Do you laugh easily and often, especially at yourself? Do you confidently find solutions for the challenges in your life? Do you feel valued and appreciated? Do you appreciate others and let them know it? Do you have a circle of warm, caring friends? Do the choices you make every day get you what you want?</a:t>
            </a:r>
            <a:endParaRPr lang="ru-RU" sz="2400" dirty="0"/>
          </a:p>
        </p:txBody>
      </p:sp>
      <p:pic>
        <p:nvPicPr>
          <p:cNvPr id="9218" name="Picture 2" descr="C:\Users\Лариса\Desktop\здоровье\i.jpg"/>
          <p:cNvPicPr>
            <a:picLocks noChangeAspect="1" noChangeArrowheads="1"/>
          </p:cNvPicPr>
          <p:nvPr/>
        </p:nvPicPr>
        <p:blipFill>
          <a:blip r:embed="rId3" cstate="print"/>
          <a:srcRect/>
          <a:stretch>
            <a:fillRect/>
          </a:stretch>
        </p:blipFill>
        <p:spPr bwMode="auto">
          <a:xfrm>
            <a:off x="3419872" y="4797152"/>
            <a:ext cx="1932806" cy="1716782"/>
          </a:xfrm>
          <a:prstGeom prst="rect">
            <a:avLst/>
          </a:prstGeom>
          <a:noFill/>
        </p:spPr>
      </p:pic>
    </p:spTree>
  </p:cSld>
  <p:clrMapOvr>
    <a:masterClrMapping/>
  </p:clrMapOvr>
  <p:transition>
    <p:sndAc>
      <p:stSnd>
        <p:snd r:embed="rId2" name="voltag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xit" presetSubtype="16" fill="hold" nodeType="clickEffect">
                                  <p:stCondLst>
                                    <p:cond delay="0"/>
                                  </p:stCondLst>
                                  <p:childTnLst>
                                    <p:animEffect transition="out" filter="box(in)">
                                      <p:cBhvr>
                                        <p:cTn id="6" dur="500"/>
                                        <p:tgtEl>
                                          <p:spTgt spid="9218"/>
                                        </p:tgtEl>
                                      </p:cBhvr>
                                    </p:animEffect>
                                    <p:set>
                                      <p:cBhvr>
                                        <p:cTn id="7" dur="1" fill="hold">
                                          <p:stCondLst>
                                            <p:cond delay="499"/>
                                          </p:stCondLst>
                                        </p:cTn>
                                        <p:tgtEl>
                                          <p:spTgt spid="92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000" b="1" dirty="0" smtClean="0"/>
              <a:t>The Components Of</a:t>
            </a:r>
            <a:r>
              <a:rPr lang="en-US" sz="2000" dirty="0" smtClean="0"/>
              <a:t> A Healthy Lifestyle </a:t>
            </a:r>
            <a:endParaRPr lang="ru-RU" sz="2000" dirty="0" smtClean="0"/>
          </a:p>
          <a:p>
            <a:r>
              <a:rPr lang="en-US" sz="2000" b="1" dirty="0" smtClean="0"/>
              <a:t>Eating Healthily</a:t>
            </a:r>
            <a:endParaRPr lang="ru-RU" sz="2000" dirty="0" smtClean="0"/>
          </a:p>
          <a:p>
            <a:r>
              <a:rPr lang="en-US" sz="2000" dirty="0" smtClean="0"/>
              <a:t>The right nutrition is necessary to live a healthy lifestyle. Your body requires a well balanced diet every day in order to maintain the adequate amounts of vitamins, nutrients and minerals needed to maintain a healthy body.</a:t>
            </a:r>
            <a:endParaRPr lang="ru-RU" sz="2000" dirty="0" smtClean="0"/>
          </a:p>
          <a:p>
            <a:r>
              <a:rPr lang="en-US" sz="2000" dirty="0" smtClean="0"/>
              <a:t>To eat is a necessity, but to eat intelligently is an art.</a:t>
            </a:r>
            <a:endParaRPr lang="ru-RU" sz="2000" dirty="0"/>
          </a:p>
        </p:txBody>
      </p:sp>
      <p:pic>
        <p:nvPicPr>
          <p:cNvPr id="10242" name="Picture 2" descr="C:\Users\Лариса\Desktop\здоровье\i1.jpg"/>
          <p:cNvPicPr>
            <a:picLocks noChangeAspect="1" noChangeArrowheads="1"/>
          </p:cNvPicPr>
          <p:nvPr/>
        </p:nvPicPr>
        <p:blipFill>
          <a:blip r:embed="rId3" cstate="print"/>
          <a:srcRect/>
          <a:stretch>
            <a:fillRect/>
          </a:stretch>
        </p:blipFill>
        <p:spPr bwMode="auto">
          <a:xfrm>
            <a:off x="2627784" y="3933056"/>
            <a:ext cx="3096344" cy="2592288"/>
          </a:xfrm>
          <a:prstGeom prst="rect">
            <a:avLst/>
          </a:prstGeom>
          <a:noFill/>
        </p:spPr>
      </p:pic>
    </p:spTree>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xit" presetSubtype="16" fill="hold" nodeType="clickEffect">
                                  <p:stCondLst>
                                    <p:cond delay="0"/>
                                  </p:stCondLst>
                                  <p:childTnLst>
                                    <p:animEffect transition="out" filter="diamond(in)">
                                      <p:cBhvr>
                                        <p:cTn id="6" dur="2000"/>
                                        <p:tgtEl>
                                          <p:spTgt spid="10242"/>
                                        </p:tgtEl>
                                      </p:cBhvr>
                                    </p:animEffect>
                                    <p:set>
                                      <p:cBhvr>
                                        <p:cTn id="7" dur="1" fill="hold">
                                          <p:stCondLst>
                                            <p:cond delay="1999"/>
                                          </p:stCondLst>
                                        </p:cTn>
                                        <p:tgtEl>
                                          <p:spTgt spid="102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000" b="1" dirty="0" smtClean="0"/>
              <a:t>An Active Lifestyle</a:t>
            </a:r>
            <a:endParaRPr lang="ru-RU" sz="2000" dirty="0" smtClean="0"/>
          </a:p>
          <a:p>
            <a:r>
              <a:rPr lang="en-US" sz="2000" dirty="0" smtClean="0"/>
              <a:t>You will need to include fitness as part of your life. Physical fitness keeps your weight in check, helps you sleep better at night, prevents heart attacks and strokes and other health problems, and generally prolongs your life. Basically there are so many benefits of exercising that you really can’t live a full life without it.</a:t>
            </a:r>
            <a:endParaRPr lang="ru-RU" sz="2000" dirty="0" smtClean="0"/>
          </a:p>
          <a:p>
            <a:r>
              <a:rPr lang="en-US" sz="2000" dirty="0" smtClean="0"/>
              <a:t>Those who think they have not time for bodily exercise will sooner or later have to find time for illness.</a:t>
            </a:r>
            <a:endParaRPr lang="ru-RU" sz="2000" dirty="0"/>
          </a:p>
        </p:txBody>
      </p:sp>
      <p:pic>
        <p:nvPicPr>
          <p:cNvPr id="11266" name="Picture 2" descr="C:\Users\Лариса\Desktop\здоровье\i4.jpg"/>
          <p:cNvPicPr>
            <a:picLocks noChangeAspect="1" noChangeArrowheads="1"/>
          </p:cNvPicPr>
          <p:nvPr/>
        </p:nvPicPr>
        <p:blipFill>
          <a:blip r:embed="rId3" cstate="print"/>
          <a:srcRect/>
          <a:stretch>
            <a:fillRect/>
          </a:stretch>
        </p:blipFill>
        <p:spPr bwMode="auto">
          <a:xfrm>
            <a:off x="2843808" y="4365104"/>
            <a:ext cx="3096344" cy="2232248"/>
          </a:xfrm>
          <a:prstGeom prst="rect">
            <a:avLst/>
          </a:prstGeom>
          <a:noFill/>
        </p:spPr>
      </p:pic>
    </p:spTree>
  </p:cSld>
  <p:clrMapOvr>
    <a:masterClrMapping/>
  </p:clrMapOvr>
  <p:transition>
    <p:sndAc>
      <p:stSnd>
        <p:snd r:embed="rId2" name="arrow.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11266"/>
                                        </p:tgtEl>
                                      </p:cBhvr>
                                    </p:animEffect>
                                    <p:set>
                                      <p:cBhvr>
                                        <p:cTn id="7" dur="1" fill="hold">
                                          <p:stCondLst>
                                            <p:cond delay="499"/>
                                          </p:stCondLst>
                                        </p:cTn>
                                        <p:tgtEl>
                                          <p:spTgt spid="112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000" b="1" dirty="0" smtClean="0"/>
              <a:t>Stress Management</a:t>
            </a:r>
            <a:endParaRPr lang="ru-RU" sz="2000" dirty="0" smtClean="0"/>
          </a:p>
          <a:p>
            <a:r>
              <a:rPr lang="en-US" sz="2000" dirty="0" smtClean="0"/>
              <a:t>Emotional stress plays an important role in many illnesses, both directly and indirectly. People are also more likely to smoke, overeat, drink too much, work too hard, argue with others and so on, when they are feeling stressed. Thus, stress management is an important part of your new lifestyle, and meditation and relaxation techniques are truly a key part of living a healthy lifestyle.</a:t>
            </a:r>
            <a:endParaRPr lang="ru-RU" sz="2000" dirty="0" smtClean="0"/>
          </a:p>
          <a:p>
            <a:r>
              <a:rPr lang="en-US" sz="2000" dirty="0" smtClean="0"/>
              <a:t>Diseases of the soul are more dangerous and more numerous than those of the body.</a:t>
            </a:r>
            <a:endParaRPr lang="ru-RU" sz="2000" dirty="0" smtClean="0"/>
          </a:p>
          <a:p>
            <a:endParaRPr lang="ru-RU" sz="2400" dirty="0"/>
          </a:p>
        </p:txBody>
      </p:sp>
      <p:pic>
        <p:nvPicPr>
          <p:cNvPr id="12290" name="Picture 2" descr="C:\Users\Лариса\Desktop\здоровье\iCA2P5ZIT.jpg"/>
          <p:cNvPicPr>
            <a:picLocks noChangeAspect="1" noChangeArrowheads="1"/>
          </p:cNvPicPr>
          <p:nvPr/>
        </p:nvPicPr>
        <p:blipFill>
          <a:blip r:embed="rId3" cstate="print"/>
          <a:srcRect/>
          <a:stretch>
            <a:fillRect/>
          </a:stretch>
        </p:blipFill>
        <p:spPr bwMode="auto">
          <a:xfrm>
            <a:off x="3131840" y="4365104"/>
            <a:ext cx="2592288" cy="2148830"/>
          </a:xfrm>
          <a:prstGeom prst="rect">
            <a:avLst/>
          </a:prstGeom>
          <a:noFill/>
        </p:spPr>
      </p:pic>
    </p:spTree>
  </p:cSld>
  <p:clrMapOvr>
    <a:masterClrMapping/>
  </p:clrMapOvr>
  <p:transition>
    <p:sndAc>
      <p:stSnd>
        <p:snd r:embed="rId2" name="whoosh.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nodeType="clickEffect">
                                  <p:stCondLst>
                                    <p:cond delay="0"/>
                                  </p:stCondLst>
                                  <p:childTnLst>
                                    <p:animEffect transition="out" filter="checkerboard(across)">
                                      <p:cBhvr>
                                        <p:cTn id="6" dur="500"/>
                                        <p:tgtEl>
                                          <p:spTgt spid="12290"/>
                                        </p:tgtEl>
                                      </p:cBhvr>
                                    </p:animEffect>
                                    <p:set>
                                      <p:cBhvr>
                                        <p:cTn id="7" dur="1" fill="hold">
                                          <p:stCondLst>
                                            <p:cond delay="499"/>
                                          </p:stCondLst>
                                        </p:cTn>
                                        <p:tgtEl>
                                          <p:spTgt spid="122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p:txBody>
          <a:bodyPr>
            <a:normAutofit/>
          </a:bodyPr>
          <a:lstStyle/>
          <a:p>
            <a:r>
              <a:rPr lang="en-US" sz="2000" b="1" dirty="0" smtClean="0"/>
              <a:t>Make Friends With Yourself</a:t>
            </a:r>
            <a:endParaRPr lang="ru-RU" sz="2000" dirty="0" smtClean="0"/>
          </a:p>
          <a:p>
            <a:r>
              <a:rPr lang="en-US" sz="2000" dirty="0" smtClean="0"/>
              <a:t>Loving yourself is a key to a healthy, happy lifestyle. Self-esteem is all about how much people value themselves; the pride they feel in themselves, and how worthwhile they feel. Self-esteem is important because feeling good about yourself can affect how you act.</a:t>
            </a:r>
            <a:endParaRPr lang="ru-RU" sz="2000" dirty="0" smtClean="0"/>
          </a:p>
          <a:p>
            <a:r>
              <a:rPr lang="en-US" sz="2000" dirty="0" smtClean="0"/>
              <a:t>The power of love to change bodies is legendary, built into folklore, common sense, and everyday experience. Love moves the flesh, it pushes matter around… Throughout history, “tender loving care” has uniformly been recognized as a valuable element in healing.</a:t>
            </a:r>
            <a:endParaRPr lang="ru-RU" sz="2000" dirty="0"/>
          </a:p>
        </p:txBody>
      </p:sp>
      <p:pic>
        <p:nvPicPr>
          <p:cNvPr id="13314" name="Picture 2" descr="C:\Users\Лариса\Desktop\здоровье\iCAMTXAPI.jpg"/>
          <p:cNvPicPr>
            <a:picLocks noChangeAspect="1" noChangeArrowheads="1"/>
          </p:cNvPicPr>
          <p:nvPr/>
        </p:nvPicPr>
        <p:blipFill>
          <a:blip r:embed="rId3" cstate="print"/>
          <a:srcRect/>
          <a:stretch>
            <a:fillRect/>
          </a:stretch>
        </p:blipFill>
        <p:spPr bwMode="auto">
          <a:xfrm>
            <a:off x="2987824" y="4581128"/>
            <a:ext cx="2448272" cy="2276872"/>
          </a:xfrm>
          <a:prstGeom prst="rect">
            <a:avLst/>
          </a:prstGeom>
          <a:noFill/>
        </p:spPr>
      </p:pic>
    </p:spTree>
  </p:cSld>
  <p:clrMapOvr>
    <a:masterClrMapping/>
  </p:clrMapOvr>
  <p:transition>
    <p:sndAc>
      <p:stSnd>
        <p:snd r:embed="rId2" name="breez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13314"/>
                                        </p:tgtEl>
                                        <p:attrNameLst>
                                          <p:attrName>ppt_x</p:attrName>
                                        </p:attrNameLst>
                                      </p:cBhvr>
                                      <p:tavLst>
                                        <p:tav tm="0">
                                          <p:val>
                                            <p:strVal val="ppt_x"/>
                                          </p:val>
                                        </p:tav>
                                        <p:tav tm="100000">
                                          <p:val>
                                            <p:strVal val="ppt_x"/>
                                          </p:val>
                                        </p:tav>
                                      </p:tavLst>
                                    </p:anim>
                                    <p:anim calcmode="lin" valueType="num">
                                      <p:cBhvr additive="base">
                                        <p:cTn id="7" dur="500"/>
                                        <p:tgtEl>
                                          <p:spTgt spid="13314"/>
                                        </p:tgtEl>
                                        <p:attrNameLst>
                                          <p:attrName>ppt_y</p:attrName>
                                        </p:attrNameLst>
                                      </p:cBhvr>
                                      <p:tavLst>
                                        <p:tav tm="0">
                                          <p:val>
                                            <p:strVal val="ppt_y"/>
                                          </p:val>
                                        </p:tav>
                                        <p:tav tm="100000">
                                          <p:val>
                                            <p:strVal val="1+ppt_h/2"/>
                                          </p:val>
                                        </p:tav>
                                      </p:tavLst>
                                    </p:anim>
                                    <p:set>
                                      <p:cBhvr>
                                        <p:cTn id="8" dur="1" fill="hold">
                                          <p:stCondLst>
                                            <p:cond delay="499"/>
                                          </p:stCondLst>
                                        </p:cTn>
                                        <p:tgtEl>
                                          <p:spTgt spid="133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smtClean="0"/>
              <a:t>Используемые ресурсы:</a:t>
            </a:r>
            <a:endParaRPr lang="ru-RU" sz="2000" dirty="0"/>
          </a:p>
        </p:txBody>
      </p:sp>
      <p:sp>
        <p:nvSpPr>
          <p:cNvPr id="3" name="Содержимое 2"/>
          <p:cNvSpPr>
            <a:spLocks noGrp="1"/>
          </p:cNvSpPr>
          <p:nvPr>
            <p:ph idx="1"/>
          </p:nvPr>
        </p:nvSpPr>
        <p:spPr/>
        <p:txBody>
          <a:bodyPr>
            <a:normAutofit/>
          </a:bodyPr>
          <a:lstStyle/>
          <a:p>
            <a:r>
              <a:rPr lang="ru-RU" sz="2000" dirty="0" smtClean="0"/>
              <a:t>20100810-2</a:t>
            </a:r>
          </a:p>
          <a:p>
            <a:r>
              <a:rPr lang="en-US" sz="2000" dirty="0" smtClean="0"/>
              <a:t>bikinifit-16-wiegetag-T-rsUVrd</a:t>
            </a:r>
            <a:endParaRPr lang="ru-RU" sz="2000" dirty="0" smtClean="0"/>
          </a:p>
          <a:p>
            <a:r>
              <a:rPr lang="en-US" sz="2000" dirty="0" smtClean="0"/>
              <a:t>color_pyramid2</a:t>
            </a:r>
            <a:endParaRPr lang="ru-RU" sz="2000" dirty="0" smtClean="0"/>
          </a:p>
          <a:p>
            <a:r>
              <a:rPr lang="en-US" sz="2000" dirty="0" smtClean="0"/>
              <a:t>iCA2P5ZIT</a:t>
            </a:r>
            <a:endParaRPr lang="ru-RU" sz="2000" dirty="0" smtClean="0"/>
          </a:p>
          <a:p>
            <a:r>
              <a:rPr lang="en-US" sz="2000" dirty="0" smtClean="0"/>
              <a:t>iCA6SSXVT1</a:t>
            </a:r>
            <a:endParaRPr lang="ru-RU" sz="2000" dirty="0" smtClean="0"/>
          </a:p>
          <a:p>
            <a:r>
              <a:rPr lang="en-US" sz="2000" dirty="0" smtClean="0"/>
              <a:t>iCAAP45K2</a:t>
            </a:r>
            <a:endParaRPr lang="ru-RU" sz="2000" dirty="0" smtClean="0"/>
          </a:p>
          <a:p>
            <a:r>
              <a:rPr lang="en-US" sz="2000" dirty="0" smtClean="0"/>
              <a:t>iCAERJ6HE</a:t>
            </a:r>
            <a:endParaRPr lang="ru-RU" sz="2000" dirty="0" smtClean="0"/>
          </a:p>
          <a:p>
            <a:r>
              <a:rPr lang="en-US" sz="2000" dirty="0" smtClean="0"/>
              <a:t>iCAG9ON1O</a:t>
            </a:r>
            <a:endParaRPr lang="ru-RU" sz="2000" dirty="0" smtClean="0"/>
          </a:p>
          <a:p>
            <a:r>
              <a:rPr lang="en-US" sz="2000" dirty="0" err="1" smtClean="0"/>
              <a:t>iCAMTXAPI</a:t>
            </a:r>
            <a:endParaRPr lang="ru-RU" sz="2000" dirty="0" smtClean="0"/>
          </a:p>
          <a:p>
            <a:r>
              <a:rPr lang="en-US" sz="2000" dirty="0" smtClean="0"/>
              <a:t>iCASN2S2F</a:t>
            </a:r>
            <a:endParaRPr lang="ru-RU" sz="2000" dirty="0" smtClean="0"/>
          </a:p>
          <a:p>
            <a:r>
              <a:rPr lang="en-US" sz="2000" dirty="0" smtClean="0"/>
              <a:t>LCY456@1Logo29114548</a:t>
            </a:r>
            <a:endParaRPr lang="ru-RU" sz="2000" dirty="0"/>
          </a:p>
        </p:txBody>
      </p:sp>
      <p:pic>
        <p:nvPicPr>
          <p:cNvPr id="14338" name="Picture 2" descr="C:\Users\Лариса\Desktop\здоровье\iCA6YM5AL.jpg"/>
          <p:cNvPicPr>
            <a:picLocks noChangeAspect="1" noChangeArrowheads="1"/>
          </p:cNvPicPr>
          <p:nvPr/>
        </p:nvPicPr>
        <p:blipFill>
          <a:blip r:embed="rId3" cstate="print"/>
          <a:srcRect/>
          <a:stretch>
            <a:fillRect/>
          </a:stretch>
        </p:blipFill>
        <p:spPr bwMode="auto">
          <a:xfrm>
            <a:off x="4644008" y="2420888"/>
            <a:ext cx="2736304" cy="2148830"/>
          </a:xfrm>
          <a:prstGeom prst="rect">
            <a:avLst/>
          </a:prstGeom>
          <a:noFill/>
        </p:spPr>
      </p:pic>
    </p:spTree>
  </p:cSld>
  <p:clrMapOvr>
    <a:masterClrMapping/>
  </p:clrMapOvr>
  <p:transition>
    <p:dissolve/>
    <p:sndAc>
      <p:stSnd>
        <p:snd r:embed="rId2" name="applause.wav"/>
      </p:stSnd>
    </p:sndAc>
  </p:transition>
  <p:timing>
    <p:tnLst>
      <p:par>
        <p:cTn id="1" dur="indefinite" restart="never" nodeType="tmRoot"/>
      </p:par>
    </p:tnLst>
  </p:timing>
</p:sld>
</file>

<file path=ppt/theme/theme1.xml><?xml version="1.0" encoding="utf-8"?>
<a:theme xmlns:a="http://schemas.openxmlformats.org/drawingml/2006/main" name="floral10">
  <a:themeElements>
    <a:clrScheme name="Серая">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floral10</Template>
  <TotalTime>85</TotalTime>
  <Words>1768</Words>
  <Application>Microsoft Office PowerPoint</Application>
  <PresentationFormat>Экран (4:3)</PresentationFormat>
  <Paragraphs>88</Paragraphs>
  <Slides>15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floral10</vt:lpstr>
      <vt:lpstr>Презентация Healthy lifestyle</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Используемые ресурсы:</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Healthy lifestyle</dc:title>
  <dc:creator>Лариса</dc:creator>
  <cp:lastModifiedBy>Лариса</cp:lastModifiedBy>
  <cp:revision>9</cp:revision>
  <dcterms:created xsi:type="dcterms:W3CDTF">2014-11-04T15:39:41Z</dcterms:created>
  <dcterms:modified xsi:type="dcterms:W3CDTF">2014-11-04T17:04:56Z</dcterms:modified>
</cp:coreProperties>
</file>