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71" r:id="rId2"/>
    <p:sldId id="291" r:id="rId3"/>
    <p:sldId id="285" r:id="rId4"/>
    <p:sldId id="286" r:id="rId5"/>
    <p:sldId id="287" r:id="rId6"/>
    <p:sldId id="288" r:id="rId7"/>
    <p:sldId id="289" r:id="rId8"/>
    <p:sldId id="290" r:id="rId9"/>
    <p:sldId id="292" r:id="rId10"/>
    <p:sldId id="257" r:id="rId11"/>
    <p:sldId id="259" r:id="rId12"/>
    <p:sldId id="260" r:id="rId13"/>
    <p:sldId id="294" r:id="rId14"/>
    <p:sldId id="295" r:id="rId15"/>
    <p:sldId id="296" r:id="rId16"/>
    <p:sldId id="297" r:id="rId17"/>
    <p:sldId id="268" r:id="rId18"/>
    <p:sldId id="298" r:id="rId19"/>
    <p:sldId id="299" r:id="rId20"/>
    <p:sldId id="300" r:id="rId21"/>
    <p:sldId id="277" r:id="rId22"/>
    <p:sldId id="279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2040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FB3B7C2-07F4-4CDD-B46D-BC6D961062DB}" type="datetimeFigureOut">
              <a:rPr lang="ru-RU"/>
              <a:pPr>
                <a:defRPr/>
              </a:pPr>
              <a:t>08.04.2017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ACB2A83-4FC2-4D28-9099-F2D3E6EB38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25F9064-D429-4DA0-A4F8-8673B3B8567A}" type="datetimeFigureOut">
              <a:rPr lang="ru-RU"/>
              <a:pPr>
                <a:defRPr/>
              </a:pPr>
              <a:t>08.04.2017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E29E39C-1359-4A3D-8BE3-38D69FBFB5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499C9D-EA17-48CA-BABD-1120016B4458}" type="datetimeFigureOut">
              <a:rPr lang="ru-RU"/>
              <a:pPr>
                <a:defRPr/>
              </a:pPr>
              <a:t>08.04.2017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5EB03-CAA8-476B-B860-E3081A2C62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326A74-DD37-4028-B2B3-B94553AEB39A}" type="datetimeFigureOut">
              <a:rPr lang="ru-RU"/>
              <a:pPr>
                <a:defRPr/>
              </a:pPr>
              <a:t>08.04.2017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F31806-2A12-4303-919E-7B18D0064E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202E14-D370-4A9E-8757-18C0CE4B1BAA}" type="datetimeFigureOut">
              <a:rPr lang="ru-RU"/>
              <a:pPr>
                <a:defRPr/>
              </a:pPr>
              <a:t>08.04.2017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DC4FE2-3C3E-427C-B2CF-A9956B4634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A17E47-5EFE-48D9-BC42-53D18F9A49B0}" type="datetimeFigureOut">
              <a:rPr lang="ru-RU"/>
              <a:pPr>
                <a:defRPr/>
              </a:pPr>
              <a:t>08.04.2017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F0D83-E8BA-4559-AAD8-87D8598197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DC1377-452C-4CC0-A30D-BAF2E9F06D77}" type="datetimeFigureOut">
              <a:rPr lang="ru-RU"/>
              <a:pPr>
                <a:defRPr/>
              </a:pPr>
              <a:t>08.04.2017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DCF225-2F0F-4E33-A169-BA8D38F189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4FFC9-C2F1-433E-82F9-90672DD42BA5}" type="datetimeFigureOut">
              <a:rPr lang="ru-RU"/>
              <a:pPr>
                <a:defRPr/>
              </a:pPr>
              <a:t>08.04.2017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96D24E-3227-4916-A5B8-97F3A76EAC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17FBB6-2D6F-4FBD-9406-64BA5C05F244}" type="datetimeFigureOut">
              <a:rPr lang="ru-RU"/>
              <a:pPr>
                <a:defRPr/>
              </a:pPr>
              <a:t>08.04.2017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EA5D62-0AAE-4030-8CB6-EDBD031C82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229D00-0EB3-44CD-876F-4F81F8C9C093}" type="datetimeFigureOut">
              <a:rPr lang="ru-RU"/>
              <a:pPr>
                <a:defRPr/>
              </a:pPr>
              <a:t>08.04.2017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DF9C7-862A-496D-AFDD-0AFA86D784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CE8A2-101A-4F74-B250-44D02D26C8A9}" type="datetimeFigureOut">
              <a:rPr lang="ru-RU"/>
              <a:pPr>
                <a:defRPr/>
              </a:pPr>
              <a:t>08.04.2017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3DB89-E417-4655-9F68-4E864CB19E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A4EAE0-FFA0-40D5-BFD0-8C6DABBDDE16}" type="datetimeFigureOut">
              <a:rPr lang="ru-RU"/>
              <a:pPr>
                <a:defRPr/>
              </a:pPr>
              <a:t>08.04.2017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A98A78-E410-465B-AB85-C53014ED46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F8A7B2-AF22-4D48-925C-42402EF43B16}" type="datetimeFigureOut">
              <a:rPr lang="ru-RU"/>
              <a:pPr>
                <a:defRPr/>
              </a:pPr>
              <a:t>08.04.2017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A3B2C2-5421-4135-8C95-44B9326542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DCE09FD-5B28-424F-88E2-683EBBB08611}" type="datetimeFigureOut">
              <a:rPr lang="ru-RU"/>
              <a:pPr>
                <a:defRPr/>
              </a:pPr>
              <a:t>08.04.2017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C6F5879-418F-4180-A076-92A0616AEC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940048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Двадцать пятое октября.</a:t>
            </a:r>
            <a:b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Классная работа.</a:t>
            </a:r>
            <a:endParaRPr lang="ru-RU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643314"/>
            <a:ext cx="8229600" cy="2482849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4000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ea typeface="Kozuka Gothic Pro B" pitchFamily="34" charset="-128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algn="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i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Проверка домашнего задания.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Блиц-опрос.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500594"/>
          </a:xfrm>
        </p:spPr>
        <p:txBody>
          <a:bodyPr/>
          <a:lstStyle/>
          <a:p>
            <a:pPr lvl="0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Что такое предложение?</a:t>
            </a:r>
          </a:p>
          <a:p>
            <a:pPr lvl="0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Назовите типы предложений по цели высказывания?</a:t>
            </a:r>
          </a:p>
          <a:p>
            <a:pPr lvl="0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Какие предложения называются простыми?</a:t>
            </a:r>
          </a:p>
          <a:p>
            <a:pPr lvl="0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Чем простое предложение отличается от сложного?</a:t>
            </a:r>
          </a:p>
          <a:p>
            <a:pPr lvl="0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Какие предложения </a:t>
            </a:r>
            <a:r>
              <a:rPr lang="ru-RU" sz="2400" b="1" smtClean="0">
                <a:solidFill>
                  <a:schemeClr val="accent2">
                    <a:lumMod val="75000"/>
                  </a:schemeClr>
                </a:solidFill>
              </a:rPr>
              <a:t>называются односоставными,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а </a:t>
            </a:r>
            <a:r>
              <a:rPr lang="ru-RU" sz="2400" b="1" smtClean="0">
                <a:solidFill>
                  <a:schemeClr val="accent2">
                    <a:lumMod val="75000"/>
                  </a:schemeClr>
                </a:solidFill>
              </a:rPr>
              <a:t>какие двусоставными?</a:t>
            </a:r>
            <a:endParaRPr lang="ru-RU" sz="24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Какие предложения называются распространенными, а какие нераспространенными?</a:t>
            </a:r>
          </a:p>
          <a:p>
            <a:pPr lvl="0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Может ли односоставное предложение быть распространенным? Приведите примеры.</a:t>
            </a:r>
          </a:p>
          <a:p>
            <a:pPr>
              <a:buNone/>
            </a:pPr>
            <a:endParaRPr lang="ru-RU" dirty="0" smtClean="0"/>
          </a:p>
          <a:p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54164"/>
          </a:xfrm>
        </p:spPr>
        <p:txBody>
          <a:bodyPr/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Слова  из стихотворения А.С.Пушкина. </a:t>
            </a:r>
            <a:b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Составьте с ними стихотворную фразу и запишите её.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714620"/>
            <a:ext cx="8229600" cy="2928958"/>
          </a:xfrm>
        </p:spPr>
        <p:txBody>
          <a:bodyPr/>
          <a:lstStyle/>
          <a:p>
            <a:pPr>
              <a:buNone/>
            </a:pPr>
            <a:r>
              <a:rPr lang="ru-RU" sz="4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Наступил, уж, октябрь, </a:t>
            </a:r>
            <a:r>
              <a:rPr lang="ru-RU" sz="4800" b="1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отряхает</a:t>
            </a:r>
            <a:r>
              <a:rPr lang="ru-RU" sz="4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роща, уж, с ветвей, нагих, своих, листы, последние.</a:t>
            </a:r>
            <a:endParaRPr lang="ru-RU" sz="48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266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Проверка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sz="5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Октябрь уж наступил.</a:t>
            </a:r>
            <a:br>
              <a:rPr lang="ru-RU" sz="5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Уж роща </a:t>
            </a:r>
            <a:r>
              <a:rPr lang="ru-RU" sz="5400" b="1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отряхает</a:t>
            </a:r>
            <a:r>
              <a:rPr lang="ru-RU" sz="5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Последние листы </a:t>
            </a:r>
            <a:br>
              <a:rPr lang="ru-RU" sz="5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 нагих своих ветвей</a:t>
            </a:r>
            <a:endParaRPr lang="ru-RU" sz="54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Дополните схему и объясните, что она обозначает.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5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Звук, ..., ..., ..., ..., текст- 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Проверка</a:t>
            </a:r>
            <a:endParaRPr lang="ru-RU" sz="6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471874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Звук, слово, словосочетание,</a:t>
            </a:r>
          </a:p>
          <a:p>
            <a:pPr>
              <a:buNone/>
            </a:pPr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предложение, текст – единицы</a:t>
            </a:r>
          </a:p>
          <a:p>
            <a:pPr>
              <a:buNone/>
            </a:pPr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языка.</a:t>
            </a:r>
            <a:endParaRPr lang="ru-RU" sz="44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25602"/>
          </a:xfrm>
        </p:spPr>
        <p:txBody>
          <a:bodyPr/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Игра “Я учитель”</a:t>
            </a: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Ученика 5 класса попросили выполнить задание: выписать из нашего предложения словосочетания. Ваша задача: найти ошибку, если она есть. Вот что он сделал.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43182"/>
            <a:ext cx="8229600" cy="3482981"/>
          </a:xfrm>
        </p:spPr>
        <p:txBody>
          <a:bodyPr/>
          <a:lstStyle/>
          <a:p>
            <a:pPr>
              <a:buNone/>
            </a:pPr>
            <a:r>
              <a:rPr lang="ru-RU" sz="4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Роща </a:t>
            </a:r>
            <a:r>
              <a:rPr lang="ru-RU" sz="4800" b="1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отряхает</a:t>
            </a:r>
            <a:r>
              <a:rPr lang="ru-RU" sz="4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4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Последние листы;</a:t>
            </a:r>
            <a:br>
              <a:rPr lang="ru-RU" sz="4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 нагих ветвей;</a:t>
            </a:r>
            <a:br>
              <a:rPr lang="ru-RU" sz="4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Своих ветвей.</a:t>
            </a:r>
            <a:endParaRPr lang="ru-RU" sz="48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439982"/>
          </a:xfrm>
        </p:spPr>
        <p:txBody>
          <a:bodyPr/>
          <a:lstStyle/>
          <a:p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ea typeface="Kozuka Gothic Pro B" pitchFamily="34" charset="-128"/>
                <a:cs typeface="Times New Roman" pitchFamily="18" charset="0"/>
              </a:rPr>
              <a:t/>
            </a:r>
            <a:b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ea typeface="Kozuka Gothic Pro B" pitchFamily="34" charset="-128"/>
                <a:cs typeface="Times New Roman" pitchFamily="18" charset="0"/>
              </a:rPr>
            </a:br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ea typeface="Kozuka Gothic Pro B" pitchFamily="34" charset="-128"/>
                <a:cs typeface="Times New Roman" pitchFamily="18" charset="0"/>
              </a:rPr>
              <a:t>Подлежащее и способы его  выражения.</a:t>
            </a:r>
            <a:b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ea typeface="Kozuka Gothic Pro B" pitchFamily="34" charset="-128"/>
                <a:cs typeface="Times New Roman" pitchFamily="18" charset="0"/>
              </a:rPr>
            </a:br>
            <a:endParaRPr lang="ru-RU" sz="54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928934"/>
            <a:ext cx="8229600" cy="3714776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Самостоятельное изучение теоретического материала по учебнику.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Стратегия «Крестики нолики»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71679"/>
            <a:ext cx="8229600" cy="3143272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       </a:t>
            </a:r>
          </a:p>
          <a:p>
            <a:pPr>
              <a:buNone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          </a:t>
            </a:r>
            <a:r>
              <a:rPr lang="ru-RU" sz="5400" b="1" dirty="0" smtClean="0">
                <a:solidFill>
                  <a:schemeClr val="accent2">
                    <a:lumMod val="75000"/>
                  </a:schemeClr>
                </a:solidFill>
              </a:rPr>
              <a:t>1    2    3    4    5</a:t>
            </a:r>
          </a:p>
          <a:p>
            <a:pPr>
              <a:buNone/>
            </a:pPr>
            <a:r>
              <a:rPr lang="ru-RU" sz="5400" b="1" dirty="0" smtClean="0">
                <a:solidFill>
                  <a:schemeClr val="accent2">
                    <a:lumMod val="75000"/>
                  </a:schemeClr>
                </a:solidFill>
              </a:rPr>
              <a:t>      +    -     -     -     +</a:t>
            </a:r>
          </a:p>
          <a:p>
            <a:endParaRPr lang="ru-RU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18434" name="Содержимое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endParaRPr lang="ru-RU" dirty="0" smtClean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28596" y="357166"/>
            <a:ext cx="8715404" cy="100013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Составьте предложения с данными словами.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с одним вырезанным скругленным углом 15"/>
          <p:cNvSpPr/>
          <p:nvPr/>
        </p:nvSpPr>
        <p:spPr>
          <a:xfrm>
            <a:off x="500034" y="1714488"/>
            <a:ext cx="7643837" cy="4000528"/>
          </a:xfrm>
          <a:prstGeom prst="snip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Музыка,  она, громко, играет,  звучит, присутствующие,   мать с отцом, аплодировали,  ушли,  артистам, на, концерт,  были спеты, взрослые, в восторге, от концерта, три песни, певицей 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571480"/>
            <a:ext cx="8043890" cy="5500726"/>
          </a:xfrm>
          <a:prstGeom prst="snip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lvl="0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Играет музыка.</a:t>
            </a:r>
          </a:p>
          <a:p>
            <a:pPr lvl="0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Она звучит громко.</a:t>
            </a:r>
          </a:p>
          <a:p>
            <a:pPr lvl="0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Взрослые в восторге от концерта.</a:t>
            </a:r>
          </a:p>
          <a:p>
            <a:pPr lvl="0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Присутствующие аплодировали артистам.</a:t>
            </a:r>
          </a:p>
          <a:p>
            <a:pPr lvl="0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Мать с отцом ушли на концерт.</a:t>
            </a:r>
          </a:p>
          <a:p>
            <a:r>
              <a:rPr lang="ru-RU" sz="3600" b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Три песни были спеты певицей</a:t>
            </a:r>
            <a:endParaRPr lang="ru-RU" sz="3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28596" y="428604"/>
            <a:ext cx="8143932" cy="5786478"/>
          </a:xfrm>
          <a:prstGeom prst="snip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normAutofit lnSpcReduction="10000"/>
          </a:bodyPr>
          <a:lstStyle/>
          <a:p>
            <a:pPr lvl="0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Играет </a:t>
            </a:r>
            <a:r>
              <a:rPr lang="ru-RU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музыка.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сущ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0"/>
            <a:r>
              <a:rPr lang="ru-RU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Она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звучит громко. (мест)</a:t>
            </a:r>
          </a:p>
          <a:p>
            <a:pPr lvl="0"/>
            <a:r>
              <a:rPr lang="ru-RU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Взрослые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восторге от концерта. (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прил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0"/>
            <a:r>
              <a:rPr lang="ru-RU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Присутствующие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аплодировали артистам. (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прич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.)</a:t>
            </a:r>
          </a:p>
          <a:p>
            <a:pPr lvl="0"/>
            <a:r>
              <a:rPr lang="ru-RU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Мать с отцом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ушли на концерт. </a:t>
            </a:r>
          </a:p>
          <a:p>
            <a:pPr lvl="0">
              <a:buNone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(цел. сл/)</a:t>
            </a:r>
          </a:p>
          <a:p>
            <a:r>
              <a:rPr lang="ru-RU" b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Три песни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были спеты певицей. (цел/сл)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Таблица “Загадки членов предложения”.</a:t>
            </a:r>
            <a:b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34" y="1785925"/>
          <a:ext cx="8072494" cy="39028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5950"/>
                <a:gridCol w="978864"/>
                <a:gridCol w="1157391"/>
                <a:gridCol w="935579"/>
                <a:gridCol w="928694"/>
                <a:gridCol w="928694"/>
                <a:gridCol w="1357322"/>
              </a:tblGrid>
              <a:tr h="931449">
                <a:tc>
                  <a:txBody>
                    <a:bodyPr/>
                    <a:lstStyle/>
                    <a:p>
                      <a:r>
                        <a:rPr lang="ru-RU" dirty="0" smtClean="0"/>
                        <a:t>Члены</a:t>
                      </a:r>
                    </a:p>
                    <a:p>
                      <a:r>
                        <a:rPr lang="ru-RU" dirty="0" smtClean="0"/>
                        <a:t>предложения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Имя</a:t>
                      </a:r>
                    </a:p>
                    <a:p>
                      <a:r>
                        <a:rPr lang="ru-RU" dirty="0" err="1" smtClean="0"/>
                        <a:t>сущ-е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Место</a:t>
                      </a:r>
                      <a:r>
                        <a:rPr lang="ru-RU" baseline="0" dirty="0" smtClean="0"/>
                        <a:t> -</a:t>
                      </a:r>
                    </a:p>
                    <a:p>
                      <a:r>
                        <a:rPr lang="ru-RU" baseline="0" dirty="0" smtClean="0"/>
                        <a:t>имение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Имя </a:t>
                      </a:r>
                      <a:r>
                        <a:rPr lang="ru-RU" baseline="0" dirty="0" smtClean="0"/>
                        <a:t> </a:t>
                      </a:r>
                    </a:p>
                    <a:p>
                      <a:r>
                        <a:rPr lang="ru-RU" baseline="0" dirty="0" err="1" smtClean="0"/>
                        <a:t>прил</a:t>
                      </a:r>
                      <a:r>
                        <a:rPr lang="ru-RU" baseline="0" dirty="0" smtClean="0"/>
                        <a:t> -е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Глагол</a:t>
                      </a:r>
                      <a:r>
                        <a:rPr lang="ru-RU" baseline="0" dirty="0" smtClean="0"/>
                        <a:t> 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Имя</a:t>
                      </a:r>
                    </a:p>
                    <a:p>
                      <a:r>
                        <a:rPr lang="ru-RU" baseline="0" dirty="0" err="1" smtClean="0"/>
                        <a:t>числ-е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Цельн</a:t>
                      </a:r>
                      <a:r>
                        <a:rPr lang="ru-RU" dirty="0" smtClean="0"/>
                        <a:t>.</a:t>
                      </a:r>
                    </a:p>
                    <a:p>
                      <a:r>
                        <a:rPr lang="ru-RU" dirty="0" err="1" smtClean="0"/>
                        <a:t>словосоч-е</a:t>
                      </a:r>
                      <a:endParaRPr lang="ru-RU" dirty="0"/>
                    </a:p>
                  </a:txBody>
                  <a:tcPr/>
                </a:tc>
              </a:tr>
              <a:tr h="594288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Подлежащее 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4288">
                <a:tc>
                  <a:txBody>
                    <a:bodyPr/>
                    <a:lstStyle/>
                    <a:p>
                      <a:r>
                        <a:rPr lang="ru-RU" b="1" dirty="0" smtClean="0"/>
                        <a:t>Сказуемое 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4288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Определение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4288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Дополнение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4288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Обстоятельство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Проверка. </a:t>
            </a:r>
            <a:r>
              <a:rPr lang="en-US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группа</a:t>
            </a:r>
            <a: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“Загадки членов предложения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”.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442943" cy="41764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7346"/>
                <a:gridCol w="1071570"/>
                <a:gridCol w="1000132"/>
                <a:gridCol w="1143008"/>
                <a:gridCol w="928694"/>
                <a:gridCol w="1143008"/>
                <a:gridCol w="1399185"/>
              </a:tblGrid>
              <a:tr h="796636">
                <a:tc>
                  <a:txBody>
                    <a:bodyPr/>
                    <a:lstStyle/>
                    <a:p>
                      <a:r>
                        <a:rPr lang="ru-RU" b="1" dirty="0" smtClean="0"/>
                        <a:t>Члены</a:t>
                      </a:r>
                    </a:p>
                    <a:p>
                      <a:r>
                        <a:rPr lang="ru-RU" b="1" dirty="0" smtClean="0"/>
                        <a:t>предложения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Имя</a:t>
                      </a:r>
                    </a:p>
                    <a:p>
                      <a:r>
                        <a:rPr lang="ru-RU" dirty="0" err="1" smtClean="0"/>
                        <a:t>сущ-е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Место</a:t>
                      </a:r>
                      <a:r>
                        <a:rPr lang="ru-RU" baseline="0" dirty="0" smtClean="0"/>
                        <a:t> -</a:t>
                      </a:r>
                    </a:p>
                    <a:p>
                      <a:r>
                        <a:rPr lang="ru-RU" baseline="0" dirty="0" smtClean="0"/>
                        <a:t>имение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Имя </a:t>
                      </a:r>
                      <a:r>
                        <a:rPr lang="ru-RU" baseline="0" dirty="0" smtClean="0"/>
                        <a:t> </a:t>
                      </a:r>
                    </a:p>
                    <a:p>
                      <a:r>
                        <a:rPr lang="ru-RU" baseline="0" dirty="0" err="1" smtClean="0"/>
                        <a:t>прил</a:t>
                      </a:r>
                      <a:r>
                        <a:rPr lang="ru-RU" baseline="0" dirty="0" smtClean="0"/>
                        <a:t> -е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Глагол</a:t>
                      </a:r>
                      <a:r>
                        <a:rPr lang="ru-RU" baseline="0" dirty="0" smtClean="0"/>
                        <a:t> 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Имя</a:t>
                      </a:r>
                    </a:p>
                    <a:p>
                      <a:r>
                        <a:rPr lang="ru-RU" baseline="0" dirty="0" err="1" smtClean="0"/>
                        <a:t>числ-е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Цельн</a:t>
                      </a:r>
                      <a:r>
                        <a:rPr lang="ru-RU" dirty="0" smtClean="0"/>
                        <a:t>.</a:t>
                      </a:r>
                    </a:p>
                    <a:p>
                      <a:r>
                        <a:rPr lang="ru-RU" dirty="0" err="1" smtClean="0"/>
                        <a:t>словосоч-е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  <a:tr h="704528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Подлежащее </a:t>
                      </a:r>
                      <a:endParaRPr lang="ru-RU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осень </a:t>
                      </a:r>
                      <a:endParaRPr lang="ru-RU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я</a:t>
                      </a:r>
                      <a:endParaRPr lang="ru-RU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хорошее и плохое</a:t>
                      </a:r>
                      <a:endParaRPr lang="ru-RU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жить </a:t>
                      </a:r>
                      <a:endParaRPr lang="ru-RU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четырежды пять</a:t>
                      </a:r>
                      <a:endParaRPr lang="ru-RU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семь</a:t>
                      </a:r>
                    </a:p>
                    <a:p>
                      <a:r>
                        <a:rPr lang="ru-RU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богатырей</a:t>
                      </a:r>
                      <a:endParaRPr lang="ru-RU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67062">
                <a:tc>
                  <a:txBody>
                    <a:bodyPr/>
                    <a:lstStyle/>
                    <a:p>
                      <a:r>
                        <a:rPr lang="ru-RU" dirty="0" smtClean="0"/>
                        <a:t>Сказуемое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04528">
                <a:tc>
                  <a:txBody>
                    <a:bodyPr/>
                    <a:lstStyle/>
                    <a:p>
                      <a:r>
                        <a:rPr lang="ru-RU" dirty="0" smtClean="0"/>
                        <a:t>Определение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81356">
                <a:tc>
                  <a:txBody>
                    <a:bodyPr/>
                    <a:lstStyle/>
                    <a:p>
                      <a:r>
                        <a:rPr lang="ru-RU" dirty="0" smtClean="0"/>
                        <a:t>Дополнение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704528">
                <a:tc>
                  <a:txBody>
                    <a:bodyPr/>
                    <a:lstStyle/>
                    <a:p>
                      <a:r>
                        <a:rPr lang="ru-RU" dirty="0" smtClean="0"/>
                        <a:t>Обстоятельство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Проверка. 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группа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1. Чьи это были следы?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сущ.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2.Сытый голодного не разумеет.  (прил.)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3.Мне десять лет. (</a:t>
            </a:r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числ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.)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4.Она шла по улице.(мест.)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5. Готовиться к урокам не так-то просто. (глаг.)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6. Три девицы под окном пряли поздно вечерком. ( цел. </a:t>
            </a:r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словосоч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.)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Проверка. 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группа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971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8718"/>
                <a:gridCol w="1285884"/>
                <a:gridCol w="1571636"/>
                <a:gridCol w="1143008"/>
                <a:gridCol w="1528754"/>
                <a:gridCol w="13716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Имя </a:t>
                      </a:r>
                      <a:r>
                        <a:rPr lang="ru-RU" dirty="0" err="1" smtClean="0"/>
                        <a:t>сущ-е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Местоим-е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Имя </a:t>
                      </a:r>
                      <a:r>
                        <a:rPr lang="ru-RU" dirty="0" err="1" smtClean="0"/>
                        <a:t>прил-е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Глагол   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Имя </a:t>
                      </a:r>
                      <a:r>
                        <a:rPr lang="ru-RU" dirty="0" err="1" smtClean="0"/>
                        <a:t>числ-е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Цел.слово</a:t>
                      </a:r>
                      <a:r>
                        <a:rPr lang="ru-RU" dirty="0" smtClean="0"/>
                        <a:t> -</a:t>
                      </a:r>
                    </a:p>
                    <a:p>
                      <a:r>
                        <a:rPr lang="ru-RU" dirty="0" smtClean="0"/>
                        <a:t>сочетание</a:t>
                      </a:r>
                      <a:endParaRPr lang="ru-RU" dirty="0"/>
                    </a:p>
                  </a:txBody>
                  <a:tcPr/>
                </a:tc>
              </a:tr>
              <a:tr h="2331728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Наступила золотая </a:t>
                      </a:r>
                      <a:r>
                        <a:rPr lang="ru-RU" b="1" u="sng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осень.</a:t>
                      </a:r>
                      <a:endParaRPr lang="ru-RU" b="1" u="sng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u="sng" dirty="0" smtClean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  <a:p>
                      <a:r>
                        <a:rPr lang="ru-RU" b="1" u="sng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Я</a:t>
                      </a:r>
                      <a:r>
                        <a:rPr lang="ru-RU" dirty="0" smtClean="0"/>
                        <a:t> люблю читать.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жизни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800" b="1" u="sng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хорошее и плохое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лежат рядом.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b="1" u="sng" kern="120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1" u="sng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Жить</a:t>
                      </a:r>
                      <a:r>
                        <a:rPr lang="ru-RU" sz="1800" b="1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800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–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Родине служить.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u="sng" kern="120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sng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Четырежды пять</a:t>
                      </a:r>
                      <a:r>
                        <a:rPr lang="ru-RU" sz="1800" b="1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 –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двадцать. 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Входят 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sng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семь богатырей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Способы выражения подлежащего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4071934" y="857232"/>
            <a:ext cx="928694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500034" y="1214422"/>
            <a:ext cx="8229600" cy="78581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1.Имя существительное в именительном падеже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28625" y="2285992"/>
            <a:ext cx="8215313" cy="71438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2. Местоимение, числительное в именительном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падеже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57158" y="3214686"/>
            <a:ext cx="8215313" cy="92869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3. Имя прилагательное и причастие в именительном падеже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28596" y="4286256"/>
            <a:ext cx="8143932" cy="100012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4. Сочетанием слов местоимение с существительным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>
            <a:hlinkClick r:id="" action="ppaction://noaction"/>
          </p:cNvPr>
          <p:cNvSpPr/>
          <p:nvPr/>
        </p:nvSpPr>
        <p:spPr>
          <a:xfrm>
            <a:off x="428625" y="5643563"/>
            <a:ext cx="8215313" cy="78581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Сочетанием числительного с существительным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трелка вправо 14">
            <a:hlinkClick r:id="" action="ppaction://noaction"/>
          </p:cNvPr>
          <p:cNvSpPr/>
          <p:nvPr/>
        </p:nvSpPr>
        <p:spPr>
          <a:xfrm>
            <a:off x="7858148" y="1428736"/>
            <a:ext cx="1143000" cy="428625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6" name="Стрелка вправо 15">
            <a:hlinkClick r:id="" action="ppaction://noaction"/>
          </p:cNvPr>
          <p:cNvSpPr/>
          <p:nvPr/>
        </p:nvSpPr>
        <p:spPr>
          <a:xfrm>
            <a:off x="7786710" y="2357430"/>
            <a:ext cx="1143000" cy="428625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7" name="Стрелка вправо 16">
            <a:hlinkClick r:id="" action="ppaction://noaction"/>
          </p:cNvPr>
          <p:cNvSpPr/>
          <p:nvPr/>
        </p:nvSpPr>
        <p:spPr>
          <a:xfrm>
            <a:off x="7858148" y="3357562"/>
            <a:ext cx="1071562" cy="428625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8" name="Стрелка вправо 17">
            <a:hlinkClick r:id="" action="ppaction://noaction"/>
          </p:cNvPr>
          <p:cNvSpPr/>
          <p:nvPr/>
        </p:nvSpPr>
        <p:spPr>
          <a:xfrm>
            <a:off x="8001024" y="4572008"/>
            <a:ext cx="939776" cy="428628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9" name="Стрелка вправо 18">
            <a:hlinkClick r:id="" action="ppaction://noaction"/>
          </p:cNvPr>
          <p:cNvSpPr/>
          <p:nvPr/>
        </p:nvSpPr>
        <p:spPr>
          <a:xfrm>
            <a:off x="8072462" y="5857892"/>
            <a:ext cx="857256" cy="35719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563186" y="2209155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C0504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Описание осени мастером слова в прозе.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600200"/>
            <a:ext cx="8429684" cy="4525963"/>
          </a:xfrm>
        </p:spPr>
        <p:txBody>
          <a:bodyPr/>
          <a:lstStyle/>
          <a:p>
            <a:pPr>
              <a:buNone/>
            </a:pP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Красив, наряден русский лес ранней осенью. Кругом желтые березы . Ярким костром горят рябины. Словно груды малахита, зеленеют красавцы дубки. Веселым многоцветьем радуют клены, осины. Разноцветным ковром расстилаются под деревьями опавшие листья.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Рефлекция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643050"/>
            <a:ext cx="8229600" cy="4525963"/>
          </a:xfrm>
        </p:spPr>
        <p:txBody>
          <a:bodyPr/>
          <a:lstStyle/>
          <a:p>
            <a:r>
              <a:rPr lang="ru-RU" sz="4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вы нового узнали на уроке?</a:t>
            </a:r>
          </a:p>
          <a:p>
            <a:r>
              <a:rPr lang="ru-RU" sz="4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Как вы получили эту информацию?</a:t>
            </a:r>
          </a:p>
          <a:p>
            <a:r>
              <a:rPr lang="ru-RU" sz="4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Нужна ли она вам?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785818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Оценка самочувствия на уроке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286412"/>
          </a:xfrm>
        </p:spPr>
        <p:txBody>
          <a:bodyPr/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Закрепите </a:t>
            </a:r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</a:rPr>
              <a:t>стикер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 на том месте дерево, соответствующем вашему самочувствию: 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выше</a:t>
            </a:r>
            <a:r>
              <a:rPr lang="ru-RU" b="1" u="sng" dirty="0" smtClean="0">
                <a:solidFill>
                  <a:srgbClr val="FF0000"/>
                </a:solidFill>
              </a:rPr>
              <a:t> плоды на кроне дерево 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– урок зарядил энергией и энтузиазмом, хочется что-то делать</a:t>
            </a:r>
            <a:r>
              <a:rPr lang="ru-RU" b="1" u="sng" dirty="0" smtClean="0">
                <a:solidFill>
                  <a:schemeClr val="accent2">
                    <a:lumMod val="75000"/>
                  </a:schemeClr>
                </a:solidFill>
              </a:rPr>
              <a:t>;</a:t>
            </a:r>
            <a:endParaRPr lang="ru-RU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b="1" u="sng" dirty="0" smtClean="0">
                <a:solidFill>
                  <a:srgbClr val="FF0000"/>
                </a:solidFill>
              </a:rPr>
              <a:t> на ствол –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нормальное, практически такое же, как и вначале, урок особо ничего нового не дал; </a:t>
            </a:r>
          </a:p>
          <a:p>
            <a:r>
              <a:rPr lang="ru-RU" b="1" u="sng" dirty="0" smtClean="0">
                <a:solidFill>
                  <a:srgbClr val="FF0000"/>
                </a:solidFill>
              </a:rPr>
              <a:t> у корней дерево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– урок прошел скучно и вяло, чуть не заснул.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Домашнее задание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  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§ 17, упражнение 164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Подчеркнуть подлежащие, указать способ выражения подлежащего.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939" name="Picture 12" descr="Рисунок7">
            <a:hlinkClick r:id="" action="ppaction://hlinkshowjump?jump=firstslide"/>
          </p:cNvPr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15188" y="3214688"/>
            <a:ext cx="10668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Спасибо за урок </a:t>
            </a:r>
          </a:p>
        </p:txBody>
      </p:sp>
      <p:pic>
        <p:nvPicPr>
          <p:cNvPr id="7" name="Содержимое 6" descr="Tulip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1332</TotalTime>
  <Words>630</Words>
  <PresentationFormat>Экран (4:3)</PresentationFormat>
  <Paragraphs>145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 Двадцать пятое октября. Классная работа.</vt:lpstr>
      <vt:lpstr>Проверка домашнего задания.  Блиц-опрос.</vt:lpstr>
      <vt:lpstr> Слова  из стихотворения А.С.Пушкина.  Составьте с ними стихотворную фразу и запишите её.</vt:lpstr>
      <vt:lpstr>Проверка</vt:lpstr>
      <vt:lpstr> Дополните схему и объясните, что она обозначает. </vt:lpstr>
      <vt:lpstr>Проверка</vt:lpstr>
      <vt:lpstr>  Игра “Я учитель” Ученика 5 класса попросили выполнить задание: выписать из нашего предложения словосочетания. Ваша задача: найти ошибку, если она есть. Вот что он сделал.  </vt:lpstr>
      <vt:lpstr> Подлежащее и способы его  выражения. </vt:lpstr>
      <vt:lpstr>Стратегия «Крестики нолики»</vt:lpstr>
      <vt:lpstr>Слайд 10</vt:lpstr>
      <vt:lpstr>Слайд 11</vt:lpstr>
      <vt:lpstr>Слайд 12</vt:lpstr>
      <vt:lpstr>Таблица “Загадки членов предложения”. </vt:lpstr>
      <vt:lpstr>                  Проверка. I группа “Загадки членов предложения”.</vt:lpstr>
      <vt:lpstr>Проверка. II группа</vt:lpstr>
      <vt:lpstr>Проверка. III группа</vt:lpstr>
      <vt:lpstr>Способы выражения подлежащего</vt:lpstr>
      <vt:lpstr>Описание осени мастером слова в прозе.</vt:lpstr>
      <vt:lpstr>Рефлекция</vt:lpstr>
      <vt:lpstr>Оценка самочувствия на уроке</vt:lpstr>
      <vt:lpstr>Домашнее задание</vt:lpstr>
      <vt:lpstr>Спасибо за урок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МБОУ «Клюквинская СОШИ»</dc:title>
  <cp:lastModifiedBy>User</cp:lastModifiedBy>
  <cp:revision>158</cp:revision>
  <dcterms:modified xsi:type="dcterms:W3CDTF">2017-04-07T21:19:05Z</dcterms:modified>
</cp:coreProperties>
</file>