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Override3.xml" ContentType="application/vnd.openxmlformats-officedocument.themeOverride+xml"/>
  <Override PartName="/ppt/theme/themeOverride4.xml" ContentType="application/vnd.openxmlformats-officedocument.themeOverride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2"/>
  </p:notesMasterIdLst>
  <p:sldIdLst>
    <p:sldId id="272" r:id="rId2"/>
    <p:sldId id="261" r:id="rId3"/>
    <p:sldId id="264" r:id="rId4"/>
    <p:sldId id="263" r:id="rId5"/>
    <p:sldId id="271" r:id="rId6"/>
    <p:sldId id="274" r:id="rId7"/>
    <p:sldId id="276" r:id="rId8"/>
    <p:sldId id="277" r:id="rId9"/>
    <p:sldId id="268" r:id="rId10"/>
    <p:sldId id="278" r:id="rId1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261" autoAdjust="0"/>
  </p:normalViewPr>
  <p:slideViewPr>
    <p:cSldViewPr>
      <p:cViewPr varScale="1">
        <p:scale>
          <a:sx n="89" d="100"/>
          <a:sy n="89" d="100"/>
        </p:scale>
        <p:origin x="-102" y="-4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EB33BC47-EA0A-4685-B12D-DFCA494A9DFC}" type="datetimeFigureOut">
              <a:rPr lang="ru-RU"/>
              <a:pPr>
                <a:defRPr/>
              </a:pPr>
              <a:t>10.03.2014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1A0983BA-389F-4F7B-A8C1-FB44B9A6ED0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smtClean="0"/>
              <a:t>Живое вещество</a:t>
            </a:r>
          </a:p>
        </p:txBody>
      </p:sp>
      <p:sp>
        <p:nvSpPr>
          <p:cNvPr id="2765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ACB6B9A-E3BE-4CD5-9067-A65E13647F0D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6583AB-001F-4271-A932-80B51D8B7078}" type="datetimeFigureOut">
              <a:rPr lang="ru-RU"/>
              <a:pPr>
                <a:defRPr/>
              </a:pPr>
              <a:t>10.03.2014</a:t>
            </a:fld>
            <a:endParaRPr lang="ru-RU" dirty="0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CD7AEF-6306-4F38-93DC-9A4F04566B7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ашивка 6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Нашивка 7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5D25D19-F368-41AD-B3E4-14A835C6A447}" type="datetimeFigureOut">
              <a:rPr lang="ru-RU"/>
              <a:pPr>
                <a:defRPr/>
              </a:pPr>
              <a:t>10.03.2014</a:t>
            </a:fld>
            <a:endParaRPr lang="ru-RU" dirty="0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7E798A7-DC4D-4601-99E2-6EA36BD7A9A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B3651C4-C414-4C8D-86E8-7F2E7AECAE98}" type="datetimeFigureOut">
              <a:rPr lang="ru-RU"/>
              <a:pPr>
                <a:defRPr/>
              </a:pPr>
              <a:t>10.03.2014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875A0D0-10FA-47BD-AD05-F41D00CCE92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BFC073C-87E1-4A56-AC49-F324754F45C7}" type="datetimeFigureOut">
              <a:rPr lang="ru-RU"/>
              <a:pPr>
                <a:defRPr/>
              </a:pPr>
              <a:t>10.03.2014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52C112A-EA26-4678-BD38-F8C35973E1C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69DCDE9-A6A1-47E0-B57F-115B20BDDD97}" type="datetimeFigureOut">
              <a:rPr lang="ru-RU"/>
              <a:pPr>
                <a:defRPr/>
              </a:pPr>
              <a:t>10.03.2014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0722883-9761-47E8-8ADE-16C3AEC2C77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89F926-DF0F-4B3C-8D7F-DEEBE60CDFE0}" type="datetimeFigureOut">
              <a:rPr lang="ru-RU"/>
              <a:pPr>
                <a:defRPr/>
              </a:pPr>
              <a:t>10.03.2014</a:t>
            </a:fld>
            <a:endParaRPr lang="ru-RU" dirty="0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5E5F5C-2247-426C-ACC3-D0BC6C957E5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E255924-1A9F-46BE-8D31-04184C3F89D5}" type="datetimeFigureOut">
              <a:rPr lang="ru-RU"/>
              <a:pPr>
                <a:defRPr/>
              </a:pPr>
              <a:t>10.03.2014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BAB7947-763A-4EDE-A338-73C92741258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лилиния 7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6" name="Полилиния 8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7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8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Нашивка 11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Нашивка 12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ru-RU" noProof="0" dirty="0" smtClean="0"/>
              <a:t>Вставка рисунка</a:t>
            </a:r>
            <a:endParaRPr lang="en-US" noProof="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E486E5AD-657A-44BF-B5C2-FC9C75D01CB1}" type="datetimeFigureOut">
              <a:rPr lang="ru-RU"/>
              <a:pPr>
                <a:defRPr/>
              </a:pPr>
              <a:t>10.03.2014</a:t>
            </a:fld>
            <a:endParaRPr lang="ru-RU" dirty="0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B18F5347-B551-49F2-9482-10D0B626876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4372B5-9C2C-40B1-879A-848ECC0F582B}" type="datetimeFigureOut">
              <a:rPr lang="ru-RU"/>
              <a:pPr>
                <a:defRPr/>
              </a:pPr>
              <a:t>10.03.2014</a:t>
            </a:fld>
            <a:endParaRPr lang="ru-RU" dirty="0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28D01B-2BE1-42BC-B935-B44B25B1C27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828391-1DA3-4BEB-9BA8-0081549B11B4}" type="datetimeFigureOut">
              <a:rPr lang="ru-RU"/>
              <a:pPr>
                <a:defRPr/>
              </a:pPr>
              <a:t>10.03.2014</a:t>
            </a:fld>
            <a:endParaRPr lang="ru-RU" dirty="0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C1D9DF-A683-4A27-919A-60D81758073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727825" y="6408738"/>
            <a:ext cx="191928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08FD5B-98C7-41C5-9A2E-744963B6ED5F}" type="datetimeFigureOut">
              <a:rPr lang="ru-RU"/>
              <a:pPr>
                <a:defRPr/>
              </a:pPr>
              <a:t>10.03.2014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379913" y="6408738"/>
            <a:ext cx="235108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647113" y="6408738"/>
            <a:ext cx="366712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473B15-AB8C-44A8-A649-38D6D0E2CC3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33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smtClean="0">
                <a:solidFill>
                  <a:schemeClr val="tx1"/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FC6C9746-A23F-4911-9EB7-E4D842BE93C8}" type="datetimeFigureOut">
              <a:rPr lang="ru-RU"/>
              <a:pPr>
                <a:defRPr/>
              </a:pPr>
              <a:t>10.03.2014</a:t>
            </a:fld>
            <a:endParaRPr lang="ru-RU" dirty="0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dirty="0">
                <a:solidFill>
                  <a:schemeClr val="tx1"/>
                </a:solidFill>
                <a:latin typeface="+mn-lt"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b="0" smtClean="0">
                <a:solidFill>
                  <a:schemeClr val="tx1"/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58F9832C-8F8A-4251-8678-EAC891AC4EF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9" r:id="rId2"/>
    <p:sldLayoutId id="2147483710" r:id="rId3"/>
    <p:sldLayoutId id="2147483711" r:id="rId4"/>
    <p:sldLayoutId id="2147483712" r:id="rId5"/>
    <p:sldLayoutId id="2147483706" r:id="rId6"/>
    <p:sldLayoutId id="2147483713" r:id="rId7"/>
    <p:sldLayoutId id="2147483714" r:id="rId8"/>
    <p:sldLayoutId id="2147483705" r:id="rId9"/>
    <p:sldLayoutId id="2147483704" r:id="rId10"/>
    <p:sldLayoutId id="2147483708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fontAlgn="base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fontAlgn="base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10" Type="http://schemas.openxmlformats.org/officeDocument/2006/relationships/image" Target="../media/image22.png"/><Relationship Id="rId4" Type="http://schemas.openxmlformats.org/officeDocument/2006/relationships/image" Target="../media/image16.jpeg"/><Relationship Id="rId9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/>
          </p:cNvSpPr>
          <p:nvPr>
            <p:ph type="ctrTitle"/>
          </p:nvPr>
        </p:nvSpPr>
        <p:spPr bwMode="auto">
          <a:noFill/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ru-RU" sz="3700" u="sng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Цитата урока:</a:t>
            </a:r>
            <a:r>
              <a:rPr lang="ru-RU" sz="3700" smtClean="0">
                <a:effectLst/>
              </a:rPr>
              <a:t> </a:t>
            </a:r>
            <a:br>
              <a:rPr lang="ru-RU" sz="3700" smtClean="0">
                <a:effectLst/>
              </a:rPr>
            </a:br>
            <a:r>
              <a:rPr lang="ru-RU" sz="3700" smtClean="0">
                <a:effectLst/>
              </a:rPr>
              <a:t/>
            </a:r>
            <a:br>
              <a:rPr lang="ru-RU" sz="3700" smtClean="0">
                <a:effectLst/>
              </a:rPr>
            </a:br>
            <a:r>
              <a:rPr lang="ru-RU" sz="3700" i="1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«… Сейчас в ней происходит бурный рассвет. Мы только знаем малую частичку этой непонятной, неясной , всеобъемлющей загадки…»</a:t>
            </a:r>
            <a:r>
              <a:rPr lang="ru-RU" sz="3700" i="1" smtClean="0">
                <a:effectLst/>
              </a:rPr>
              <a:t> </a:t>
            </a:r>
            <a:br>
              <a:rPr lang="ru-RU" sz="3700" i="1" smtClean="0">
                <a:effectLst/>
              </a:rPr>
            </a:br>
            <a:r>
              <a:rPr lang="ru-RU" sz="3700" i="1" smtClean="0">
                <a:effectLst/>
              </a:rPr>
              <a:t>                               </a:t>
            </a:r>
            <a:r>
              <a:rPr lang="ru-RU" sz="2500" i="1" smtClean="0">
                <a:effectLst/>
              </a:rPr>
              <a:t>В.И. Вернадский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Содержимое 9"/>
          <p:cNvSpPr>
            <a:spLocks noGrp="1"/>
          </p:cNvSpPr>
          <p:nvPr>
            <p:ph idx="1"/>
          </p:nvPr>
        </p:nvSpPr>
        <p:spPr>
          <a:xfrm>
            <a:off x="500063" y="1285875"/>
            <a:ext cx="8286750" cy="5000625"/>
          </a:xfrm>
        </p:spPr>
        <p:txBody>
          <a:bodyPr/>
          <a:lstStyle/>
          <a:p>
            <a:pPr>
              <a:buFont typeface="Wingdings 3" pitchFamily="18" charset="2"/>
              <a:buNone/>
            </a:pPr>
            <a:r>
              <a:rPr lang="ru-RU" sz="2800" b="1" smtClean="0">
                <a:latin typeface="Times New Roman" pitchFamily="18" charset="0"/>
                <a:cs typeface="Times New Roman" pitchFamily="18" charset="0"/>
              </a:rPr>
              <a:t>   </a:t>
            </a:r>
          </a:p>
          <a:p>
            <a:pPr>
              <a:buFont typeface="Wingdings 3" pitchFamily="18" charset="2"/>
              <a:buNone/>
            </a:pPr>
            <a:r>
              <a:rPr lang="ru-RU" sz="3200" b="1" smtClean="0">
                <a:latin typeface="Times New Roman" pitchFamily="18" charset="0"/>
                <a:cs typeface="Times New Roman" pitchFamily="18" charset="0"/>
              </a:rPr>
              <a:t>Тема урока:</a:t>
            </a:r>
          </a:p>
          <a:p>
            <a:pPr>
              <a:buFont typeface="Wingdings 3" pitchFamily="18" charset="2"/>
              <a:buNone/>
            </a:pPr>
            <a:endParaRPr lang="ru-RU" sz="3200" b="1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 3" pitchFamily="18" charset="2"/>
              <a:buNone/>
            </a:pPr>
            <a:r>
              <a:rPr lang="ru-RU" sz="3200" b="1" smtClean="0"/>
              <a:t>«</a:t>
            </a:r>
            <a:r>
              <a:rPr lang="ru-RU" sz="3200" b="1" smtClean="0">
                <a:latin typeface="Times New Roman" pitchFamily="18" charset="0"/>
                <a:cs typeface="Times New Roman" pitchFamily="18" charset="0"/>
              </a:rPr>
              <a:t>Биосфера - живая оболочка планеты.</a:t>
            </a:r>
            <a:endParaRPr lang="ru-RU" sz="320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 3" pitchFamily="18" charset="2"/>
              <a:buNone/>
            </a:pPr>
            <a:r>
              <a:rPr lang="ru-RU" sz="3200" b="1" smtClean="0">
                <a:latin typeface="Times New Roman" pitchFamily="18" charset="0"/>
                <a:cs typeface="Times New Roman" pitchFamily="18" charset="0"/>
              </a:rPr>
              <a:t>Структура и компоненты биосферы</a:t>
            </a:r>
            <a:r>
              <a:rPr lang="ru-RU" sz="3200" b="1" smtClean="0"/>
              <a:t>»</a:t>
            </a:r>
            <a:endParaRPr lang="ru-RU" sz="3200" smtClean="0"/>
          </a:p>
          <a:p>
            <a:pPr>
              <a:buFont typeface="Wingdings 3" pitchFamily="18" charset="2"/>
              <a:buNone/>
            </a:pPr>
            <a:endParaRPr lang="ru-RU" sz="3200" b="1" smtClean="0"/>
          </a:p>
          <a:p>
            <a:pPr>
              <a:buFont typeface="Wingdings 3" pitchFamily="18" charset="2"/>
              <a:buNone/>
            </a:pPr>
            <a:endParaRPr lang="ru-RU" b="1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               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Биосфера Земли- оболочка  планеты, </a:t>
            </a:r>
            <a:br>
              <a:rPr lang="ru-RU" sz="28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                            заселённая живыми организмами.</a:t>
            </a:r>
            <a:br>
              <a:rPr lang="ru-RU" sz="28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В.                                                               В.И.Вернадский</a:t>
            </a:r>
            <a:endParaRPr lang="ru-RU" sz="28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2" descr="F:\Lena\земной шар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428604"/>
            <a:ext cx="1428750" cy="14287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214938" y="1714500"/>
            <a:ext cx="2986087" cy="3500438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           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Понятие «БИОСФЕРА».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F:\Lena\земной шар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285728"/>
            <a:ext cx="1428750" cy="142876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3556" name="Прямоугольник 5"/>
          <p:cNvSpPr>
            <a:spLocks noChangeArrowheads="1"/>
          </p:cNvSpPr>
          <p:nvPr/>
        </p:nvSpPr>
        <p:spPr bwMode="auto">
          <a:xfrm>
            <a:off x="5357813" y="5429250"/>
            <a:ext cx="30003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Lucida Sans Unicode" pitchFamily="34" charset="0"/>
              </a:rPr>
              <a:t>     </a:t>
            </a:r>
            <a:r>
              <a:rPr lang="ru-RU" sz="24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Эдуард Зюсс</a:t>
            </a:r>
          </a:p>
        </p:txBody>
      </p:sp>
      <p:pic>
        <p:nvPicPr>
          <p:cNvPr id="2355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43000" y="1714500"/>
            <a:ext cx="3000375" cy="357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8" name="Прямоугольник 7"/>
          <p:cNvSpPr>
            <a:spLocks noChangeArrowheads="1"/>
          </p:cNvSpPr>
          <p:nvPr/>
        </p:nvSpPr>
        <p:spPr bwMode="auto">
          <a:xfrm>
            <a:off x="1071563" y="5429250"/>
            <a:ext cx="30416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24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Ж. Б. Ламарк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121275" y="1500188"/>
            <a:ext cx="3489325" cy="4714875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              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Владимир Иванович Вернадский</a:t>
            </a:r>
            <a:br>
              <a:rPr lang="ru-RU" sz="31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                                      (1863-1945)</a:t>
            </a:r>
            <a:endParaRPr lang="ru-RU" sz="3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579" name="Прямоугольник 4"/>
          <p:cNvSpPr>
            <a:spLocks noChangeArrowheads="1"/>
          </p:cNvSpPr>
          <p:nvPr/>
        </p:nvSpPr>
        <p:spPr bwMode="auto">
          <a:xfrm>
            <a:off x="214313" y="1571625"/>
            <a:ext cx="4214812" cy="3935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>
                <a:latin typeface="Times New Roman" pitchFamily="18" charset="0"/>
                <a:cs typeface="Times New Roman" pitchFamily="18" charset="0"/>
              </a:rPr>
              <a:t>В.И. Вернадский впервые отвёл живым организмам роль главнейшей преобразующей силы планеты Земля, учитывая их деятельность не только в настоящее время, но и в прошлом.</a:t>
            </a:r>
          </a:p>
          <a:p>
            <a:r>
              <a:rPr lang="ru-RU" sz="2800" b="1">
                <a:latin typeface="Times New Roman" pitchFamily="18" charset="0"/>
                <a:cs typeface="Times New Roman" pitchFamily="18" charset="0"/>
              </a:rPr>
              <a:t>Учение «Биосфера» 1926</a:t>
            </a:r>
            <a:r>
              <a:rPr lang="ru-RU" sz="280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6" name="Picture 2" descr="F:\Lena\земной шар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142852"/>
            <a:ext cx="1428750" cy="14287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43306" y="500042"/>
            <a:ext cx="2143140" cy="207170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86512" y="2643182"/>
            <a:ext cx="2143140" cy="207170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5" cstate="print"/>
          <a:srcRect r="23000" b="56329"/>
          <a:stretch>
            <a:fillRect/>
          </a:stretch>
        </p:blipFill>
        <p:spPr bwMode="auto">
          <a:xfrm>
            <a:off x="928662" y="2571744"/>
            <a:ext cx="2143140" cy="214314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714744" y="4714884"/>
            <a:ext cx="2214578" cy="200026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Picture 2" descr="F:\Lena\земной шар.jpe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8596" y="285728"/>
            <a:ext cx="1428750" cy="142876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 useBgFill="1">
        <p:nvSpPr>
          <p:cNvPr id="8" name="Овал 7"/>
          <p:cNvSpPr/>
          <p:nvPr/>
        </p:nvSpPr>
        <p:spPr>
          <a:xfrm>
            <a:off x="3643313" y="3000375"/>
            <a:ext cx="2143125" cy="1285875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r>
              <a:rPr lang="ru-RU" sz="20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Компоненты</a:t>
            </a:r>
          </a:p>
          <a:p>
            <a:r>
              <a:rPr lang="ru-RU" sz="20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биосферы</a:t>
            </a:r>
            <a:endParaRPr lang="ru-RU" sz="1400" b="1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6631" name="Прямоугольник 9"/>
          <p:cNvSpPr>
            <a:spLocks noChangeArrowheads="1"/>
          </p:cNvSpPr>
          <p:nvPr/>
        </p:nvSpPr>
        <p:spPr bwMode="auto">
          <a:xfrm>
            <a:off x="857250" y="1928813"/>
            <a:ext cx="4991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latin typeface="Lucida Sans Unicode" pitchFamily="34" charset="0"/>
              </a:rPr>
              <a:t>Биокосное</a:t>
            </a:r>
          </a:p>
          <a:p>
            <a:r>
              <a:rPr lang="ru-RU" b="1">
                <a:latin typeface="Lucida Sans Unicode" pitchFamily="34" charset="0"/>
              </a:rPr>
              <a:t> вещество</a:t>
            </a:r>
          </a:p>
        </p:txBody>
      </p:sp>
      <p:sp>
        <p:nvSpPr>
          <p:cNvPr id="26632" name="Прямоугольник 23"/>
          <p:cNvSpPr>
            <a:spLocks noChangeArrowheads="1"/>
          </p:cNvSpPr>
          <p:nvPr/>
        </p:nvSpPr>
        <p:spPr bwMode="auto">
          <a:xfrm>
            <a:off x="7643813" y="1928813"/>
            <a:ext cx="26797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latin typeface="Lucida Sans Unicode" pitchFamily="34" charset="0"/>
              </a:rPr>
              <a:t> Косное</a:t>
            </a:r>
          </a:p>
          <a:p>
            <a:r>
              <a:rPr lang="ru-RU" b="1">
                <a:latin typeface="Lucida Sans Unicode" pitchFamily="34" charset="0"/>
              </a:rPr>
              <a:t> вещество</a:t>
            </a:r>
          </a:p>
        </p:txBody>
      </p:sp>
      <p:sp useBgFill="1">
        <p:nvSpPr>
          <p:cNvPr id="39" name="Стрелка влево 38"/>
          <p:cNvSpPr/>
          <p:nvPr/>
        </p:nvSpPr>
        <p:spPr>
          <a:xfrm>
            <a:off x="5786438" y="3500438"/>
            <a:ext cx="500062" cy="428625"/>
          </a:xfrm>
          <a:prstGeom prst="left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 useBgFill="1">
        <p:nvSpPr>
          <p:cNvPr id="40" name="Стрелка вправо 39"/>
          <p:cNvSpPr/>
          <p:nvPr/>
        </p:nvSpPr>
        <p:spPr>
          <a:xfrm>
            <a:off x="3071813" y="3500438"/>
            <a:ext cx="571500" cy="428625"/>
          </a:xfrm>
          <a:prstGeom prst="rightArrow">
            <a:avLst>
              <a:gd name="adj1" fmla="val 50000"/>
              <a:gd name="adj2" fmla="val 52902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 useBgFill="1">
        <p:nvSpPr>
          <p:cNvPr id="41" name="Стрелка вниз 40"/>
          <p:cNvSpPr/>
          <p:nvPr/>
        </p:nvSpPr>
        <p:spPr>
          <a:xfrm>
            <a:off x="4500563" y="2571750"/>
            <a:ext cx="500062" cy="428625"/>
          </a:xfrm>
          <a:prstGeom prst="downArrow">
            <a:avLst>
              <a:gd name="adj1" fmla="val 33052"/>
              <a:gd name="adj2" fmla="val 53459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 useBgFill="1">
        <p:nvSpPr>
          <p:cNvPr id="42" name="Стрелка вверх 41"/>
          <p:cNvSpPr/>
          <p:nvPr/>
        </p:nvSpPr>
        <p:spPr>
          <a:xfrm>
            <a:off x="4572000" y="4286250"/>
            <a:ext cx="428625" cy="428625"/>
          </a:xfrm>
          <a:prstGeom prst="upArrow">
            <a:avLst>
              <a:gd name="adj1" fmla="val 50000"/>
              <a:gd name="adj2" fmla="val 53937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6637" name="Прямоугольник 43"/>
          <p:cNvSpPr>
            <a:spLocks noChangeArrowheads="1"/>
          </p:cNvSpPr>
          <p:nvPr/>
        </p:nvSpPr>
        <p:spPr bwMode="auto">
          <a:xfrm>
            <a:off x="5643563" y="428625"/>
            <a:ext cx="264318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latin typeface="Lucida Sans Unicode" pitchFamily="34" charset="0"/>
              </a:rPr>
              <a:t>Биогенное</a:t>
            </a:r>
          </a:p>
          <a:p>
            <a:r>
              <a:rPr lang="ru-RU" b="1">
                <a:latin typeface="Lucida Sans Unicode" pitchFamily="34" charset="0"/>
              </a:rPr>
              <a:t> вещество</a:t>
            </a:r>
          </a:p>
        </p:txBody>
      </p:sp>
      <p:sp>
        <p:nvSpPr>
          <p:cNvPr id="26638" name="Прямоугольник 44"/>
          <p:cNvSpPr>
            <a:spLocks noChangeArrowheads="1"/>
          </p:cNvSpPr>
          <p:nvPr/>
        </p:nvSpPr>
        <p:spPr bwMode="auto">
          <a:xfrm>
            <a:off x="6227763" y="5734050"/>
            <a:ext cx="178593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latin typeface="Lucida Sans Unicode" pitchFamily="34" charset="0"/>
              </a:rPr>
              <a:t>Живое</a:t>
            </a:r>
          </a:p>
          <a:p>
            <a:r>
              <a:rPr lang="ru-RU" b="1">
                <a:latin typeface="Lucida Sans Unicode" pitchFamily="34" charset="0"/>
              </a:rPr>
              <a:t> вещество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835150" cy="1376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3" name="Text Box 5"/>
          <p:cNvSpPr txBox="1">
            <a:spLocks noChangeArrowheads="1"/>
          </p:cNvSpPr>
          <p:nvPr/>
        </p:nvSpPr>
        <p:spPr bwMode="auto">
          <a:xfrm>
            <a:off x="1908175" y="188913"/>
            <a:ext cx="810101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000">
                <a:solidFill>
                  <a:schemeClr val="bg1"/>
                </a:solidFill>
                <a:cs typeface="Arial" charset="0"/>
              </a:rPr>
              <a:t>Состав биосферы</a:t>
            </a:r>
          </a:p>
        </p:txBody>
      </p:sp>
      <p:sp>
        <p:nvSpPr>
          <p:cNvPr id="12294" name="Text Box 6"/>
          <p:cNvSpPr txBox="1">
            <a:spLocks noChangeArrowheads="1"/>
          </p:cNvSpPr>
          <p:nvPr/>
        </p:nvSpPr>
        <p:spPr bwMode="auto">
          <a:xfrm>
            <a:off x="250825" y="1844675"/>
            <a:ext cx="3527425" cy="822325"/>
          </a:xfrm>
          <a:prstGeom prst="rect">
            <a:avLst/>
          </a:prstGeom>
          <a:solidFill>
            <a:srgbClr val="0066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>
                <a:solidFill>
                  <a:schemeClr val="bg1"/>
                </a:solidFill>
                <a:cs typeface="Arial" charset="0"/>
              </a:rPr>
              <a:t>биотический = живой компонент</a:t>
            </a:r>
          </a:p>
        </p:txBody>
      </p:sp>
      <p:sp>
        <p:nvSpPr>
          <p:cNvPr id="12295" name="Text Box 7"/>
          <p:cNvSpPr txBox="1">
            <a:spLocks noChangeArrowheads="1"/>
          </p:cNvSpPr>
          <p:nvPr/>
        </p:nvSpPr>
        <p:spPr bwMode="auto">
          <a:xfrm>
            <a:off x="4140200" y="1844675"/>
            <a:ext cx="4248150" cy="822325"/>
          </a:xfrm>
          <a:prstGeom prst="rect">
            <a:avLst/>
          </a:prstGeom>
          <a:solidFill>
            <a:srgbClr val="000099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>
                <a:solidFill>
                  <a:schemeClr val="bg1"/>
                </a:solidFill>
                <a:cs typeface="Arial" charset="0"/>
              </a:rPr>
              <a:t>абиотический = неживой компонент</a:t>
            </a:r>
          </a:p>
        </p:txBody>
      </p:sp>
      <p:sp>
        <p:nvSpPr>
          <p:cNvPr id="12296" name="Line 8"/>
          <p:cNvSpPr>
            <a:spLocks noChangeShapeType="1"/>
          </p:cNvSpPr>
          <p:nvPr/>
        </p:nvSpPr>
        <p:spPr bwMode="auto">
          <a:xfrm>
            <a:off x="2051050" y="981075"/>
            <a:ext cx="0" cy="8636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2297" name="Line 9"/>
          <p:cNvSpPr>
            <a:spLocks noChangeShapeType="1"/>
          </p:cNvSpPr>
          <p:nvPr/>
        </p:nvSpPr>
        <p:spPr bwMode="auto">
          <a:xfrm>
            <a:off x="6156325" y="981075"/>
            <a:ext cx="0" cy="792163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2298" name="Line 10"/>
          <p:cNvSpPr>
            <a:spLocks noChangeShapeType="1"/>
          </p:cNvSpPr>
          <p:nvPr/>
        </p:nvSpPr>
        <p:spPr bwMode="auto">
          <a:xfrm>
            <a:off x="2051050" y="2708275"/>
            <a:ext cx="0" cy="1655763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2299" name="Text Box 11"/>
          <p:cNvSpPr txBox="1">
            <a:spLocks noChangeArrowheads="1"/>
          </p:cNvSpPr>
          <p:nvPr/>
        </p:nvSpPr>
        <p:spPr bwMode="auto">
          <a:xfrm>
            <a:off x="900113" y="3213100"/>
            <a:ext cx="22320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i="1">
                <a:solidFill>
                  <a:schemeClr val="bg1"/>
                </a:solidFill>
                <a:cs typeface="Arial" charset="0"/>
              </a:rPr>
              <a:t> организмы</a:t>
            </a:r>
          </a:p>
        </p:txBody>
      </p:sp>
      <p:sp>
        <p:nvSpPr>
          <p:cNvPr id="12300" name="Text Box 12"/>
          <p:cNvSpPr txBox="1">
            <a:spLocks noChangeArrowheads="1"/>
          </p:cNvSpPr>
          <p:nvPr/>
        </p:nvSpPr>
        <p:spPr bwMode="auto">
          <a:xfrm>
            <a:off x="900113" y="4437063"/>
            <a:ext cx="2305050" cy="822325"/>
          </a:xfrm>
          <a:prstGeom prst="rect">
            <a:avLst/>
          </a:prstGeom>
          <a:solidFill>
            <a:srgbClr val="66FF33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>
                <a:solidFill>
                  <a:srgbClr val="66FF33"/>
                </a:solidFill>
                <a:cs typeface="Arial" charset="0"/>
              </a:rPr>
              <a:t>живое вещество</a:t>
            </a:r>
          </a:p>
        </p:txBody>
      </p:sp>
      <p:sp>
        <p:nvSpPr>
          <p:cNvPr id="12301" name="Text Box 13"/>
          <p:cNvSpPr txBox="1">
            <a:spLocks noChangeArrowheads="1"/>
          </p:cNvSpPr>
          <p:nvPr/>
        </p:nvSpPr>
        <p:spPr bwMode="auto">
          <a:xfrm>
            <a:off x="179388" y="1268413"/>
            <a:ext cx="38877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i="1">
                <a:solidFill>
                  <a:schemeClr val="bg1"/>
                </a:solidFill>
                <a:cs typeface="Arial" charset="0"/>
              </a:rPr>
              <a:t>тела живой природы</a:t>
            </a:r>
          </a:p>
        </p:txBody>
      </p:sp>
      <p:sp>
        <p:nvSpPr>
          <p:cNvPr id="12302" name="Text Box 14"/>
          <p:cNvSpPr txBox="1">
            <a:spLocks noChangeArrowheads="1"/>
          </p:cNvSpPr>
          <p:nvPr/>
        </p:nvSpPr>
        <p:spPr bwMode="auto">
          <a:xfrm>
            <a:off x="4356100" y="1196975"/>
            <a:ext cx="38877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i="1">
                <a:solidFill>
                  <a:schemeClr val="bg1"/>
                </a:solidFill>
                <a:cs typeface="Arial" charset="0"/>
              </a:rPr>
              <a:t>тела неживой природы</a:t>
            </a:r>
          </a:p>
        </p:txBody>
      </p:sp>
      <p:sp>
        <p:nvSpPr>
          <p:cNvPr id="12303" name="Text Box 15"/>
          <p:cNvSpPr txBox="1">
            <a:spLocks noChangeArrowheads="1"/>
          </p:cNvSpPr>
          <p:nvPr/>
        </p:nvSpPr>
        <p:spPr bwMode="auto">
          <a:xfrm>
            <a:off x="3276600" y="3068638"/>
            <a:ext cx="2376488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i="1">
                <a:solidFill>
                  <a:schemeClr val="bg1"/>
                </a:solidFill>
                <a:cs typeface="Arial" charset="0"/>
              </a:rPr>
              <a:t>созданы              без участия организмов</a:t>
            </a:r>
          </a:p>
        </p:txBody>
      </p:sp>
      <p:sp>
        <p:nvSpPr>
          <p:cNvPr id="12304" name="Text Box 16"/>
          <p:cNvSpPr txBox="1">
            <a:spLocks noChangeArrowheads="1"/>
          </p:cNvSpPr>
          <p:nvPr/>
        </p:nvSpPr>
        <p:spPr bwMode="auto">
          <a:xfrm>
            <a:off x="5219700" y="3213100"/>
            <a:ext cx="2376488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i="1">
                <a:solidFill>
                  <a:schemeClr val="bg1"/>
                </a:solidFill>
                <a:cs typeface="Arial" charset="0"/>
              </a:rPr>
              <a:t>созданы               с участием организмов</a:t>
            </a:r>
          </a:p>
        </p:txBody>
      </p:sp>
      <p:sp>
        <p:nvSpPr>
          <p:cNvPr id="12305" name="Text Box 17"/>
          <p:cNvSpPr txBox="1">
            <a:spLocks noChangeArrowheads="1"/>
          </p:cNvSpPr>
          <p:nvPr/>
        </p:nvSpPr>
        <p:spPr bwMode="auto">
          <a:xfrm>
            <a:off x="7019925" y="2636838"/>
            <a:ext cx="2376488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i="1">
                <a:solidFill>
                  <a:schemeClr val="bg1"/>
                </a:solidFill>
                <a:cs typeface="Arial" charset="0"/>
              </a:rPr>
              <a:t>созданы              с участием организмов             и небиоло-гических процессов </a:t>
            </a:r>
          </a:p>
        </p:txBody>
      </p:sp>
      <p:sp>
        <p:nvSpPr>
          <p:cNvPr id="12306" name="Text Box 18"/>
          <p:cNvSpPr txBox="1">
            <a:spLocks noChangeArrowheads="1"/>
          </p:cNvSpPr>
          <p:nvPr/>
        </p:nvSpPr>
        <p:spPr bwMode="auto">
          <a:xfrm>
            <a:off x="3348038" y="4941888"/>
            <a:ext cx="2305050" cy="822325"/>
          </a:xfrm>
          <a:prstGeom prst="rect">
            <a:avLst/>
          </a:prstGeom>
          <a:solidFill>
            <a:srgbClr val="66FFCC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>
                <a:solidFill>
                  <a:srgbClr val="66FFCC"/>
                </a:solidFill>
                <a:cs typeface="Arial" charset="0"/>
              </a:rPr>
              <a:t>косное вещество</a:t>
            </a:r>
          </a:p>
        </p:txBody>
      </p:sp>
      <p:sp>
        <p:nvSpPr>
          <p:cNvPr id="12307" name="Text Box 19"/>
          <p:cNvSpPr txBox="1">
            <a:spLocks noChangeArrowheads="1"/>
          </p:cNvSpPr>
          <p:nvPr/>
        </p:nvSpPr>
        <p:spPr bwMode="auto">
          <a:xfrm>
            <a:off x="5219700" y="5876925"/>
            <a:ext cx="2305050" cy="822325"/>
          </a:xfrm>
          <a:prstGeom prst="rect">
            <a:avLst/>
          </a:prstGeom>
          <a:solidFill>
            <a:srgbClr val="66FFCC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>
                <a:solidFill>
                  <a:srgbClr val="66FFCC"/>
                </a:solidFill>
                <a:cs typeface="Arial" charset="0"/>
              </a:rPr>
              <a:t>биогенное вещество</a:t>
            </a:r>
          </a:p>
        </p:txBody>
      </p:sp>
      <p:sp>
        <p:nvSpPr>
          <p:cNvPr id="12308" name="Text Box 20"/>
          <p:cNvSpPr txBox="1">
            <a:spLocks noChangeArrowheads="1"/>
          </p:cNvSpPr>
          <p:nvPr/>
        </p:nvSpPr>
        <p:spPr bwMode="auto">
          <a:xfrm>
            <a:off x="6838950" y="4941888"/>
            <a:ext cx="2305050" cy="822325"/>
          </a:xfrm>
          <a:prstGeom prst="rect">
            <a:avLst/>
          </a:prstGeom>
          <a:solidFill>
            <a:srgbClr val="66FFCC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>
                <a:solidFill>
                  <a:srgbClr val="66FFCC"/>
                </a:solidFill>
                <a:cs typeface="Arial" charset="0"/>
              </a:rPr>
              <a:t>биокосное вещество</a:t>
            </a:r>
          </a:p>
        </p:txBody>
      </p:sp>
      <p:sp>
        <p:nvSpPr>
          <p:cNvPr id="12309" name="Line 21"/>
          <p:cNvSpPr>
            <a:spLocks noChangeShapeType="1"/>
          </p:cNvSpPr>
          <p:nvPr/>
        </p:nvSpPr>
        <p:spPr bwMode="auto">
          <a:xfrm>
            <a:off x="6156325" y="2708275"/>
            <a:ext cx="0" cy="3097213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2310" name="Line 22"/>
          <p:cNvSpPr>
            <a:spLocks noChangeShapeType="1"/>
          </p:cNvSpPr>
          <p:nvPr/>
        </p:nvSpPr>
        <p:spPr bwMode="auto">
          <a:xfrm>
            <a:off x="4500563" y="2708275"/>
            <a:ext cx="0" cy="2233613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2311" name="Line 23"/>
          <p:cNvSpPr>
            <a:spLocks noChangeShapeType="1"/>
          </p:cNvSpPr>
          <p:nvPr/>
        </p:nvSpPr>
        <p:spPr bwMode="auto">
          <a:xfrm>
            <a:off x="8027988" y="2708275"/>
            <a:ext cx="0" cy="2233613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2312" name="Text Box 24"/>
          <p:cNvSpPr txBox="1">
            <a:spLocks noChangeArrowheads="1"/>
          </p:cNvSpPr>
          <p:nvPr/>
        </p:nvSpPr>
        <p:spPr bwMode="auto">
          <a:xfrm>
            <a:off x="900113" y="4437063"/>
            <a:ext cx="2305050" cy="822325"/>
          </a:xfrm>
          <a:prstGeom prst="rect">
            <a:avLst/>
          </a:prstGeom>
          <a:solidFill>
            <a:srgbClr val="66FF33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>
                <a:cs typeface="Arial" charset="0"/>
              </a:rPr>
              <a:t>живое вещество</a:t>
            </a:r>
          </a:p>
        </p:txBody>
      </p:sp>
      <p:sp>
        <p:nvSpPr>
          <p:cNvPr id="12313" name="Text Box 25"/>
          <p:cNvSpPr txBox="1">
            <a:spLocks noChangeArrowheads="1"/>
          </p:cNvSpPr>
          <p:nvPr/>
        </p:nvSpPr>
        <p:spPr bwMode="auto">
          <a:xfrm>
            <a:off x="3348038" y="4941888"/>
            <a:ext cx="2305050" cy="822325"/>
          </a:xfrm>
          <a:prstGeom prst="rect">
            <a:avLst/>
          </a:prstGeom>
          <a:solidFill>
            <a:srgbClr val="66FFCC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>
                <a:cs typeface="Arial" charset="0"/>
              </a:rPr>
              <a:t>косное вещество</a:t>
            </a:r>
          </a:p>
        </p:txBody>
      </p:sp>
      <p:sp>
        <p:nvSpPr>
          <p:cNvPr id="12314" name="Text Box 26"/>
          <p:cNvSpPr txBox="1">
            <a:spLocks noChangeArrowheads="1"/>
          </p:cNvSpPr>
          <p:nvPr/>
        </p:nvSpPr>
        <p:spPr bwMode="auto">
          <a:xfrm>
            <a:off x="5219700" y="5876925"/>
            <a:ext cx="2305050" cy="822325"/>
          </a:xfrm>
          <a:prstGeom prst="rect">
            <a:avLst/>
          </a:prstGeom>
          <a:solidFill>
            <a:srgbClr val="66FFCC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>
                <a:cs typeface="Arial" charset="0"/>
              </a:rPr>
              <a:t>биогенное вещество</a:t>
            </a:r>
          </a:p>
        </p:txBody>
      </p:sp>
      <p:sp>
        <p:nvSpPr>
          <p:cNvPr id="12315" name="Text Box 27"/>
          <p:cNvSpPr txBox="1">
            <a:spLocks noChangeArrowheads="1"/>
          </p:cNvSpPr>
          <p:nvPr/>
        </p:nvSpPr>
        <p:spPr bwMode="auto">
          <a:xfrm>
            <a:off x="6838950" y="4941888"/>
            <a:ext cx="2305050" cy="822325"/>
          </a:xfrm>
          <a:prstGeom prst="rect">
            <a:avLst/>
          </a:prstGeom>
          <a:solidFill>
            <a:srgbClr val="66FFCC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>
                <a:cs typeface="Arial" charset="0"/>
              </a:rPr>
              <a:t>биокосное вещество</a:t>
            </a:r>
          </a:p>
        </p:txBody>
      </p:sp>
      <p:pic>
        <p:nvPicPr>
          <p:cNvPr id="12316" name="Picture 2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08175" y="1052513"/>
            <a:ext cx="5472113" cy="5472112"/>
          </a:xfrm>
          <a:prstGeom prst="rect">
            <a:avLst/>
          </a:prstGeom>
          <a:noFill/>
          <a:ln w="76200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2317" name="Picture 2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08175" y="1052513"/>
            <a:ext cx="5472113" cy="5472112"/>
          </a:xfrm>
          <a:prstGeom prst="rect">
            <a:avLst/>
          </a:prstGeom>
          <a:noFill/>
          <a:ln w="76200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2318" name="Picture 3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908175" y="1052513"/>
            <a:ext cx="5472113" cy="5472112"/>
          </a:xfrm>
          <a:prstGeom prst="rect">
            <a:avLst/>
          </a:prstGeom>
          <a:noFill/>
          <a:ln w="76200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2319" name="Picture 3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835150" y="981075"/>
            <a:ext cx="5616575" cy="561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2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2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2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3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3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3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2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3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3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3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22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22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23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23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23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23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23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23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23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23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23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23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23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23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23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123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23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23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123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23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23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123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23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23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123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23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23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123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23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123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500"/>
                                        <p:tgtEl>
                                          <p:spTgt spid="12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770" decel="100000"/>
                                        <p:tgtEl>
                                          <p:spTgt spid="123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0" dur="770" decel="100000"/>
                                        <p:tgtEl>
                                          <p:spTgt spid="1231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2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31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22" dur="770" fill="hold"/>
                                        <p:tgtEl>
                                          <p:spTgt spid="12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2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4" dur="770" fill="hold"/>
                                        <p:tgtEl>
                                          <p:spTgt spid="12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2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4" dur="500"/>
                                        <p:tgtEl>
                                          <p:spTgt spid="12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770" decel="100000"/>
                                        <p:tgtEl>
                                          <p:spTgt spid="123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0" dur="770" decel="100000"/>
                                        <p:tgtEl>
                                          <p:spTgt spid="1231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4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31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42" dur="770" fill="hold"/>
                                        <p:tgtEl>
                                          <p:spTgt spid="123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4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3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44" dur="770" fill="hold"/>
                                        <p:tgtEl>
                                          <p:spTgt spid="12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4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4" dur="500"/>
                                        <p:tgtEl>
                                          <p:spTgt spid="12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770" decel="100000"/>
                                        <p:tgtEl>
                                          <p:spTgt spid="123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0" dur="770" decel="100000"/>
                                        <p:tgtEl>
                                          <p:spTgt spid="1231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6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31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62" dur="770" fill="hold"/>
                                        <p:tgtEl>
                                          <p:spTgt spid="123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6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3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64" dur="770" fill="hold"/>
                                        <p:tgtEl>
                                          <p:spTgt spid="123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6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3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4" dur="500"/>
                                        <p:tgtEl>
                                          <p:spTgt spid="12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770" decel="100000"/>
                                        <p:tgtEl>
                                          <p:spTgt spid="123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0" dur="770" decel="100000"/>
                                        <p:tgtEl>
                                          <p:spTgt spid="1231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8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31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82" dur="770" fill="hold"/>
                                        <p:tgtEl>
                                          <p:spTgt spid="123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8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3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84" dur="770" fill="hold"/>
                                        <p:tgtEl>
                                          <p:spTgt spid="123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8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3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4" grpId="0" animBg="1"/>
      <p:bldP spid="12295" grpId="0" animBg="1"/>
      <p:bldP spid="12296" grpId="0" animBg="1"/>
      <p:bldP spid="12297" grpId="0" animBg="1"/>
      <p:bldP spid="12298" grpId="0" animBg="1"/>
      <p:bldP spid="12299" grpId="0"/>
      <p:bldP spid="12300" grpId="0" animBg="1"/>
      <p:bldP spid="12301" grpId="0"/>
      <p:bldP spid="12302" grpId="0"/>
      <p:bldP spid="12303" grpId="0"/>
      <p:bldP spid="12304" grpId="0"/>
      <p:bldP spid="12305" grpId="0"/>
      <p:bldP spid="12306" grpId="0" animBg="1"/>
      <p:bldP spid="12307" grpId="0" animBg="1"/>
      <p:bldP spid="12308" grpId="0" animBg="1"/>
      <p:bldP spid="12309" grpId="0" animBg="1"/>
      <p:bldP spid="12310" grpId="0" animBg="1"/>
      <p:bldP spid="12311" grpId="0" animBg="1"/>
      <p:bldP spid="12312" grpId="0" animBg="1"/>
      <p:bldP spid="12313" grpId="0" animBg="1"/>
      <p:bldP spid="12314" grpId="0" animBg="1"/>
      <p:bldP spid="123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835150" cy="1376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1908175" y="188913"/>
            <a:ext cx="810101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000" b="1">
                <a:solidFill>
                  <a:schemeClr val="bg1"/>
                </a:solidFill>
                <a:cs typeface="Arial" charset="0"/>
              </a:rPr>
              <a:t> </a:t>
            </a:r>
            <a:r>
              <a:rPr lang="ru-RU" sz="4000">
                <a:solidFill>
                  <a:schemeClr val="bg1"/>
                </a:solidFill>
                <a:cs typeface="Arial" charset="0"/>
              </a:rPr>
              <a:t>Состав биосферы</a:t>
            </a:r>
          </a:p>
        </p:txBody>
      </p:sp>
      <p:sp>
        <p:nvSpPr>
          <p:cNvPr id="47108" name="Text Box 4"/>
          <p:cNvSpPr txBox="1">
            <a:spLocks noChangeArrowheads="1"/>
          </p:cNvSpPr>
          <p:nvPr/>
        </p:nvSpPr>
        <p:spPr bwMode="auto">
          <a:xfrm>
            <a:off x="250825" y="1844675"/>
            <a:ext cx="3527425" cy="822325"/>
          </a:xfrm>
          <a:prstGeom prst="rect">
            <a:avLst/>
          </a:prstGeom>
          <a:solidFill>
            <a:srgbClr val="0066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>
                <a:solidFill>
                  <a:schemeClr val="bg1"/>
                </a:solidFill>
                <a:cs typeface="Arial" charset="0"/>
              </a:rPr>
              <a:t>биотический = живой компонент</a:t>
            </a:r>
          </a:p>
        </p:txBody>
      </p:sp>
      <p:sp>
        <p:nvSpPr>
          <p:cNvPr id="47109" name="Line 6"/>
          <p:cNvSpPr>
            <a:spLocks noChangeShapeType="1"/>
          </p:cNvSpPr>
          <p:nvPr/>
        </p:nvSpPr>
        <p:spPr bwMode="auto">
          <a:xfrm>
            <a:off x="2051050" y="981075"/>
            <a:ext cx="0" cy="8636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47110" name="Line 8"/>
          <p:cNvSpPr>
            <a:spLocks noChangeShapeType="1"/>
          </p:cNvSpPr>
          <p:nvPr/>
        </p:nvSpPr>
        <p:spPr bwMode="auto">
          <a:xfrm>
            <a:off x="2051050" y="2708275"/>
            <a:ext cx="0" cy="1655763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47111" name="Text Box 9"/>
          <p:cNvSpPr txBox="1">
            <a:spLocks noChangeArrowheads="1"/>
          </p:cNvSpPr>
          <p:nvPr/>
        </p:nvSpPr>
        <p:spPr bwMode="auto">
          <a:xfrm>
            <a:off x="900113" y="3213100"/>
            <a:ext cx="22320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i="1">
                <a:solidFill>
                  <a:schemeClr val="bg1"/>
                </a:solidFill>
                <a:cs typeface="Arial" charset="0"/>
              </a:rPr>
              <a:t> организмы</a:t>
            </a:r>
          </a:p>
        </p:txBody>
      </p:sp>
      <p:sp>
        <p:nvSpPr>
          <p:cNvPr id="47112" name="Text Box 10"/>
          <p:cNvSpPr txBox="1">
            <a:spLocks noChangeArrowheads="1"/>
          </p:cNvSpPr>
          <p:nvPr/>
        </p:nvSpPr>
        <p:spPr bwMode="auto">
          <a:xfrm>
            <a:off x="900113" y="4437063"/>
            <a:ext cx="2305050" cy="822325"/>
          </a:xfrm>
          <a:prstGeom prst="rect">
            <a:avLst/>
          </a:prstGeom>
          <a:solidFill>
            <a:srgbClr val="66FF33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>
                <a:solidFill>
                  <a:srgbClr val="66FF33"/>
                </a:solidFill>
                <a:cs typeface="Arial" charset="0"/>
              </a:rPr>
              <a:t>живое вещество</a:t>
            </a:r>
          </a:p>
        </p:txBody>
      </p:sp>
      <p:sp>
        <p:nvSpPr>
          <p:cNvPr id="47113" name="Text Box 11"/>
          <p:cNvSpPr txBox="1">
            <a:spLocks noChangeArrowheads="1"/>
          </p:cNvSpPr>
          <p:nvPr/>
        </p:nvSpPr>
        <p:spPr bwMode="auto">
          <a:xfrm>
            <a:off x="179388" y="1268413"/>
            <a:ext cx="38877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i="1">
                <a:solidFill>
                  <a:schemeClr val="bg1"/>
                </a:solidFill>
                <a:cs typeface="Arial" charset="0"/>
              </a:rPr>
              <a:t>тела живой природы</a:t>
            </a:r>
          </a:p>
        </p:txBody>
      </p:sp>
      <p:sp>
        <p:nvSpPr>
          <p:cNvPr id="47114" name="Text Box 22"/>
          <p:cNvSpPr txBox="1">
            <a:spLocks noChangeArrowheads="1"/>
          </p:cNvSpPr>
          <p:nvPr/>
        </p:nvSpPr>
        <p:spPr bwMode="auto">
          <a:xfrm>
            <a:off x="900113" y="4437063"/>
            <a:ext cx="2305050" cy="822325"/>
          </a:xfrm>
          <a:prstGeom prst="rect">
            <a:avLst/>
          </a:prstGeom>
          <a:solidFill>
            <a:srgbClr val="66FF33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>
                <a:cs typeface="Arial" charset="0"/>
              </a:rPr>
              <a:t>живое вещество</a:t>
            </a:r>
          </a:p>
        </p:txBody>
      </p:sp>
      <p:sp>
        <p:nvSpPr>
          <p:cNvPr id="13338" name="Text Box 26"/>
          <p:cNvSpPr txBox="1">
            <a:spLocks noChangeArrowheads="1"/>
          </p:cNvSpPr>
          <p:nvPr/>
        </p:nvSpPr>
        <p:spPr bwMode="auto">
          <a:xfrm>
            <a:off x="4211638" y="1052513"/>
            <a:ext cx="5148262" cy="5386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ru-RU" sz="2400" b="1" u="sng">
                <a:solidFill>
                  <a:schemeClr val="bg1"/>
                </a:solidFill>
                <a:cs typeface="Arial" charset="0"/>
              </a:rPr>
              <a:t>Свойства живого вещества:</a:t>
            </a:r>
          </a:p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lang="ru-RU" sz="2400">
                <a:solidFill>
                  <a:schemeClr val="bg1"/>
                </a:solidFill>
                <a:cs typeface="Arial" charset="0"/>
              </a:rPr>
              <a:t>Присутствует только в биосфере</a:t>
            </a:r>
          </a:p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lang="ru-RU" sz="2400">
                <a:solidFill>
                  <a:schemeClr val="bg1"/>
                </a:solidFill>
                <a:cs typeface="Arial" charset="0"/>
              </a:rPr>
              <a:t>Едино по строению и происхождению</a:t>
            </a:r>
          </a:p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lang="ru-RU" sz="2400">
                <a:solidFill>
                  <a:schemeClr val="bg1"/>
                </a:solidFill>
                <a:cs typeface="Arial" charset="0"/>
              </a:rPr>
              <a:t>Способно к самоусложнению (эволюции)</a:t>
            </a:r>
          </a:p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lang="ru-RU" sz="2400">
                <a:solidFill>
                  <a:schemeClr val="bg1"/>
                </a:solidFill>
                <a:cs typeface="Arial" charset="0"/>
              </a:rPr>
              <a:t>Процессы, в нём происходящие, увеличивают количество энергии на планете (пример: ФС)</a:t>
            </a:r>
          </a:p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lang="ru-RU" sz="2400">
                <a:solidFill>
                  <a:schemeClr val="bg1"/>
                </a:solidFill>
                <a:cs typeface="Arial" charset="0"/>
              </a:rPr>
              <a:t>Процессы в нём необратимы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3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3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835150" cy="1376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1" name="Text Box 5"/>
          <p:cNvSpPr txBox="1">
            <a:spLocks noChangeArrowheads="1"/>
          </p:cNvSpPr>
          <p:nvPr/>
        </p:nvSpPr>
        <p:spPr bwMode="auto">
          <a:xfrm>
            <a:off x="1979613" y="260350"/>
            <a:ext cx="810101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000" b="1" u="sng">
                <a:solidFill>
                  <a:schemeClr val="bg1"/>
                </a:solidFill>
                <a:cs typeface="Arial" charset="0"/>
              </a:rPr>
              <a:t>  </a:t>
            </a:r>
            <a:r>
              <a:rPr lang="ru-RU" sz="4000">
                <a:solidFill>
                  <a:schemeClr val="bg1"/>
                </a:solidFill>
                <a:cs typeface="Arial" charset="0"/>
              </a:rPr>
              <a:t>Границы биосферы</a:t>
            </a:r>
          </a:p>
        </p:txBody>
      </p:sp>
      <p:graphicFrame>
        <p:nvGraphicFramePr>
          <p:cNvPr id="14516" name="Group 180"/>
          <p:cNvGraphicFramePr>
            <a:graphicFrameLocks noGrp="1"/>
          </p:cNvGraphicFramePr>
          <p:nvPr/>
        </p:nvGraphicFramePr>
        <p:xfrm>
          <a:off x="250825" y="1052513"/>
          <a:ext cx="8713788" cy="5616575"/>
        </p:xfrm>
        <a:graphic>
          <a:graphicData uri="http://schemas.openxmlformats.org/drawingml/2006/table">
            <a:tbl>
              <a:tblPr/>
              <a:tblGrid>
                <a:gridCol w="1584325"/>
                <a:gridCol w="1441450"/>
                <a:gridCol w="1331913"/>
                <a:gridCol w="1403350"/>
                <a:gridCol w="1512887"/>
                <a:gridCol w="1439863"/>
              </a:tblGrid>
              <a:tr h="11223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Lucida Sans Unicode" pitchFamily="34" charset="0"/>
                        </a:rPr>
                        <a:t>Оболочки Земли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Lucida Sans Unicode" pitchFamily="34" charset="0"/>
                        </a:rPr>
                        <a:t>Протяже-ние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Lucida Sans Unicode" pitchFamily="34" charset="0"/>
                        </a:rPr>
                        <a:t>Границы жизни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Lucida Sans Unicode" pitchFamily="34" charset="0"/>
                        </a:rPr>
                        <a:t>Среда обитания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Lucida Sans Unicode" pitchFamily="34" charset="0"/>
                        </a:rPr>
                        <a:t>Эко- группы орг-ов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Lucida Sans Unicode" pitchFamily="34" charset="0"/>
                        </a:rPr>
                        <a:t>Примеры орг-ов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99"/>
                    </a:solidFill>
                  </a:tcPr>
                </a:tc>
              </a:tr>
              <a:tr h="11239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ucida Sans Unicode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ucida Sans Unicode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ucida Sans Unicode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ucida Sans Unicode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ucida Sans Unicode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ucida Sans Unicode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CC"/>
                    </a:solidFill>
                  </a:tcPr>
                </a:tc>
              </a:tr>
              <a:tr h="11239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ucida Sans Unicode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ucida Sans Unicode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ucida Sans Unicode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ucida Sans Unicode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ucida Sans Unicode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ucida Sans Unicode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CC"/>
                    </a:solidFill>
                  </a:tcPr>
                </a:tc>
              </a:tr>
              <a:tr h="11239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ucida Sans Unicode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ucida Sans Unicode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ucida Sans Unicode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ucida Sans Unicode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ucida Sans Unicode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ucida Sans Unicode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CC"/>
                    </a:solidFill>
                  </a:tcPr>
                </a:tc>
              </a:tr>
              <a:tr h="11223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ucida Sans Unicode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ucida Sans Unicode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ucida Sans Unicode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ucida Sans Unicode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ucida Sans Unicode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ucida Sans Unicode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CC"/>
                    </a:solidFill>
                  </a:tcPr>
                </a:tc>
              </a:tr>
            </a:tbl>
          </a:graphicData>
        </a:graphic>
      </p:graphicFrame>
      <p:sp>
        <p:nvSpPr>
          <p:cNvPr id="14491" name="Text Box 155"/>
          <p:cNvSpPr txBox="1">
            <a:spLocks noChangeArrowheads="1"/>
          </p:cNvSpPr>
          <p:nvPr/>
        </p:nvSpPr>
        <p:spPr bwMode="auto">
          <a:xfrm>
            <a:off x="250825" y="2420938"/>
            <a:ext cx="16573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>
                <a:cs typeface="Arial" charset="0"/>
              </a:rPr>
              <a:t>Атмосфера</a:t>
            </a:r>
          </a:p>
        </p:txBody>
      </p:sp>
      <p:sp>
        <p:nvSpPr>
          <p:cNvPr id="14494" name="Text Box 158"/>
          <p:cNvSpPr txBox="1">
            <a:spLocks noChangeArrowheads="1"/>
          </p:cNvSpPr>
          <p:nvPr/>
        </p:nvSpPr>
        <p:spPr bwMode="auto">
          <a:xfrm>
            <a:off x="250825" y="3644900"/>
            <a:ext cx="16573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>
                <a:cs typeface="Arial" charset="0"/>
              </a:rPr>
              <a:t>Литосфера</a:t>
            </a:r>
          </a:p>
        </p:txBody>
      </p:sp>
      <p:sp>
        <p:nvSpPr>
          <p:cNvPr id="14495" name="Text Box 159"/>
          <p:cNvSpPr txBox="1">
            <a:spLocks noChangeArrowheads="1"/>
          </p:cNvSpPr>
          <p:nvPr/>
        </p:nvSpPr>
        <p:spPr bwMode="auto">
          <a:xfrm>
            <a:off x="179388" y="4724400"/>
            <a:ext cx="18002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>
                <a:cs typeface="Arial" charset="0"/>
              </a:rPr>
              <a:t>Гидросфера</a:t>
            </a:r>
          </a:p>
        </p:txBody>
      </p:sp>
      <p:sp>
        <p:nvSpPr>
          <p:cNvPr id="14496" name="Text Box 160"/>
          <p:cNvSpPr txBox="1">
            <a:spLocks noChangeArrowheads="1"/>
          </p:cNvSpPr>
          <p:nvPr/>
        </p:nvSpPr>
        <p:spPr bwMode="auto">
          <a:xfrm>
            <a:off x="250825" y="5805488"/>
            <a:ext cx="16573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>
                <a:cs typeface="Arial" charset="0"/>
              </a:rPr>
              <a:t>Биосфера</a:t>
            </a:r>
          </a:p>
        </p:txBody>
      </p:sp>
      <p:sp>
        <p:nvSpPr>
          <p:cNvPr id="14497" name="Text Box 161"/>
          <p:cNvSpPr txBox="1">
            <a:spLocks noChangeArrowheads="1"/>
          </p:cNvSpPr>
          <p:nvPr/>
        </p:nvSpPr>
        <p:spPr bwMode="auto">
          <a:xfrm>
            <a:off x="1979613" y="2420938"/>
            <a:ext cx="9366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>
                <a:cs typeface="Arial" charset="0"/>
              </a:rPr>
              <a:t>100 км</a:t>
            </a:r>
          </a:p>
        </p:txBody>
      </p:sp>
      <p:sp>
        <p:nvSpPr>
          <p:cNvPr id="14498" name="Text Box 162"/>
          <p:cNvSpPr txBox="1">
            <a:spLocks noChangeArrowheads="1"/>
          </p:cNvSpPr>
          <p:nvPr/>
        </p:nvSpPr>
        <p:spPr bwMode="auto">
          <a:xfrm>
            <a:off x="3419475" y="2420938"/>
            <a:ext cx="9366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>
                <a:cs typeface="Arial" charset="0"/>
              </a:rPr>
              <a:t>20 км</a:t>
            </a:r>
          </a:p>
        </p:txBody>
      </p:sp>
      <p:sp>
        <p:nvSpPr>
          <p:cNvPr id="14499" name="Text Box 163"/>
          <p:cNvSpPr txBox="1">
            <a:spLocks noChangeArrowheads="1"/>
          </p:cNvSpPr>
          <p:nvPr/>
        </p:nvSpPr>
        <p:spPr bwMode="auto">
          <a:xfrm>
            <a:off x="1908175" y="2781300"/>
            <a:ext cx="25193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 i="1">
                <a:cs typeface="Arial" charset="0"/>
              </a:rPr>
              <a:t>озоновый слой</a:t>
            </a:r>
          </a:p>
        </p:txBody>
      </p:sp>
      <p:sp>
        <p:nvSpPr>
          <p:cNvPr id="14500" name="Text Box 164"/>
          <p:cNvSpPr txBox="1">
            <a:spLocks noChangeArrowheads="1"/>
          </p:cNvSpPr>
          <p:nvPr/>
        </p:nvSpPr>
        <p:spPr bwMode="auto">
          <a:xfrm>
            <a:off x="1979613" y="3357563"/>
            <a:ext cx="11525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>
                <a:cs typeface="Arial" charset="0"/>
              </a:rPr>
              <a:t>до 70 км</a:t>
            </a:r>
          </a:p>
        </p:txBody>
      </p:sp>
      <p:sp>
        <p:nvSpPr>
          <p:cNvPr id="14501" name="Text Box 165"/>
          <p:cNvSpPr txBox="1">
            <a:spLocks noChangeArrowheads="1"/>
          </p:cNvSpPr>
          <p:nvPr/>
        </p:nvSpPr>
        <p:spPr bwMode="auto">
          <a:xfrm>
            <a:off x="3276600" y="3357563"/>
            <a:ext cx="1295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>
                <a:cs typeface="Arial" charset="0"/>
              </a:rPr>
              <a:t>до 7,5 км</a:t>
            </a:r>
          </a:p>
        </p:txBody>
      </p:sp>
      <p:sp>
        <p:nvSpPr>
          <p:cNvPr id="14502" name="Text Box 166"/>
          <p:cNvSpPr txBox="1">
            <a:spLocks noChangeArrowheads="1"/>
          </p:cNvSpPr>
          <p:nvPr/>
        </p:nvSpPr>
        <p:spPr bwMode="auto">
          <a:xfrm>
            <a:off x="1763713" y="3933825"/>
            <a:ext cx="30241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>
                <a:cs typeface="Arial" charset="0"/>
              </a:rPr>
              <a:t>t</a:t>
            </a:r>
            <a:r>
              <a:rPr lang="ru-RU" sz="2000" i="1">
                <a:cs typeface="Arial" charset="0"/>
              </a:rPr>
              <a:t> денатурации белка</a:t>
            </a:r>
          </a:p>
        </p:txBody>
      </p:sp>
      <p:sp>
        <p:nvSpPr>
          <p:cNvPr id="14503" name="Text Box 167"/>
          <p:cNvSpPr txBox="1">
            <a:spLocks noChangeArrowheads="1"/>
          </p:cNvSpPr>
          <p:nvPr/>
        </p:nvSpPr>
        <p:spPr bwMode="auto">
          <a:xfrm>
            <a:off x="1908175" y="4365625"/>
            <a:ext cx="1223963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>
                <a:cs typeface="Arial" charset="0"/>
              </a:rPr>
              <a:t>70 </a:t>
            </a:r>
            <a:r>
              <a:rPr lang="en-US" b="1">
                <a:cs typeface="Arial" charset="0"/>
              </a:rPr>
              <a:t>% </a:t>
            </a:r>
            <a:r>
              <a:rPr lang="ru-RU" b="1">
                <a:cs typeface="Arial" charset="0"/>
              </a:rPr>
              <a:t>поверх-ности</a:t>
            </a:r>
          </a:p>
        </p:txBody>
      </p:sp>
      <p:sp>
        <p:nvSpPr>
          <p:cNvPr id="14504" name="Text Box 168"/>
          <p:cNvSpPr txBox="1">
            <a:spLocks noChangeArrowheads="1"/>
          </p:cNvSpPr>
          <p:nvPr/>
        </p:nvSpPr>
        <p:spPr bwMode="auto">
          <a:xfrm>
            <a:off x="3419475" y="4508500"/>
            <a:ext cx="9366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>
                <a:cs typeface="Arial" charset="0"/>
              </a:rPr>
              <a:t>11 км</a:t>
            </a:r>
          </a:p>
        </p:txBody>
      </p:sp>
      <p:sp>
        <p:nvSpPr>
          <p:cNvPr id="14505" name="Text Box 169"/>
          <p:cNvSpPr txBox="1">
            <a:spLocks noChangeArrowheads="1"/>
          </p:cNvSpPr>
          <p:nvPr/>
        </p:nvSpPr>
        <p:spPr bwMode="auto">
          <a:xfrm>
            <a:off x="1619250" y="5157788"/>
            <a:ext cx="32400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i="1">
                <a:cs typeface="Arial" charset="0"/>
              </a:rPr>
              <a:t>дно (Марианская впадина)</a:t>
            </a:r>
          </a:p>
        </p:txBody>
      </p:sp>
      <p:sp>
        <p:nvSpPr>
          <p:cNvPr id="14506" name="Text Box 170"/>
          <p:cNvSpPr txBox="1">
            <a:spLocks noChangeArrowheads="1"/>
          </p:cNvSpPr>
          <p:nvPr/>
        </p:nvSpPr>
        <p:spPr bwMode="auto">
          <a:xfrm>
            <a:off x="4500563" y="2349500"/>
            <a:ext cx="16573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 b="1">
                <a:cs typeface="Arial" charset="0"/>
              </a:rPr>
              <a:t>наземно-воздушная</a:t>
            </a:r>
          </a:p>
        </p:txBody>
      </p:sp>
      <p:sp>
        <p:nvSpPr>
          <p:cNvPr id="14507" name="Text Box 171"/>
          <p:cNvSpPr txBox="1">
            <a:spLocks noChangeArrowheads="1"/>
          </p:cNvSpPr>
          <p:nvPr/>
        </p:nvSpPr>
        <p:spPr bwMode="auto">
          <a:xfrm>
            <a:off x="4500563" y="3573463"/>
            <a:ext cx="16573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 b="1">
                <a:cs typeface="Arial" charset="0"/>
              </a:rPr>
              <a:t>почвенная</a:t>
            </a:r>
          </a:p>
        </p:txBody>
      </p:sp>
      <p:sp>
        <p:nvSpPr>
          <p:cNvPr id="14508" name="Text Box 172"/>
          <p:cNvSpPr txBox="1">
            <a:spLocks noChangeArrowheads="1"/>
          </p:cNvSpPr>
          <p:nvPr/>
        </p:nvSpPr>
        <p:spPr bwMode="auto">
          <a:xfrm>
            <a:off x="4500563" y="4797425"/>
            <a:ext cx="16573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 b="1">
                <a:cs typeface="Arial" charset="0"/>
              </a:rPr>
              <a:t>водная</a:t>
            </a:r>
          </a:p>
        </p:txBody>
      </p:sp>
      <p:sp>
        <p:nvSpPr>
          <p:cNvPr id="14509" name="Text Box 173"/>
          <p:cNvSpPr txBox="1">
            <a:spLocks noChangeArrowheads="1"/>
          </p:cNvSpPr>
          <p:nvPr/>
        </p:nvSpPr>
        <p:spPr bwMode="auto">
          <a:xfrm>
            <a:off x="4500563" y="5734050"/>
            <a:ext cx="16573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 b="1">
                <a:cs typeface="Arial" charset="0"/>
              </a:rPr>
              <a:t>организ-менная</a:t>
            </a:r>
          </a:p>
        </p:txBody>
      </p:sp>
      <p:sp>
        <p:nvSpPr>
          <p:cNvPr id="14510" name="Text Box 174"/>
          <p:cNvSpPr txBox="1">
            <a:spLocks noChangeArrowheads="1"/>
          </p:cNvSpPr>
          <p:nvPr/>
        </p:nvSpPr>
        <p:spPr bwMode="auto">
          <a:xfrm>
            <a:off x="5940425" y="2276475"/>
            <a:ext cx="1727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>
                <a:cs typeface="Arial" charset="0"/>
              </a:rPr>
              <a:t>аэробионты,</a:t>
            </a:r>
          </a:p>
        </p:txBody>
      </p:sp>
      <p:sp>
        <p:nvSpPr>
          <p:cNvPr id="14513" name="Text Box 177"/>
          <p:cNvSpPr txBox="1">
            <a:spLocks noChangeArrowheads="1"/>
          </p:cNvSpPr>
          <p:nvPr/>
        </p:nvSpPr>
        <p:spPr bwMode="auto">
          <a:xfrm>
            <a:off x="5867400" y="3357563"/>
            <a:ext cx="18002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>
                <a:cs typeface="Arial" charset="0"/>
              </a:rPr>
              <a:t>педобионты,</a:t>
            </a:r>
          </a:p>
        </p:txBody>
      </p:sp>
      <p:sp>
        <p:nvSpPr>
          <p:cNvPr id="14514" name="Text Box 178"/>
          <p:cNvSpPr txBox="1">
            <a:spLocks noChangeArrowheads="1"/>
          </p:cNvSpPr>
          <p:nvPr/>
        </p:nvSpPr>
        <p:spPr bwMode="auto">
          <a:xfrm>
            <a:off x="5940425" y="2781300"/>
            <a:ext cx="18002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>
                <a:cs typeface="Arial" charset="0"/>
              </a:rPr>
              <a:t>террабионты</a:t>
            </a:r>
          </a:p>
        </p:txBody>
      </p:sp>
      <p:sp>
        <p:nvSpPr>
          <p:cNvPr id="14515" name="Text Box 179"/>
          <p:cNvSpPr txBox="1">
            <a:spLocks noChangeArrowheads="1"/>
          </p:cNvSpPr>
          <p:nvPr/>
        </p:nvSpPr>
        <p:spPr bwMode="auto">
          <a:xfrm>
            <a:off x="5867400" y="3933825"/>
            <a:ext cx="19446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>
                <a:cs typeface="Arial" charset="0"/>
              </a:rPr>
              <a:t>эдафобионты</a:t>
            </a:r>
          </a:p>
        </p:txBody>
      </p:sp>
      <p:sp>
        <p:nvSpPr>
          <p:cNvPr id="14517" name="Text Box 181"/>
          <p:cNvSpPr txBox="1">
            <a:spLocks noChangeArrowheads="1"/>
          </p:cNvSpPr>
          <p:nvPr/>
        </p:nvSpPr>
        <p:spPr bwMode="auto">
          <a:xfrm>
            <a:off x="5940425" y="4797425"/>
            <a:ext cx="18002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>
                <a:cs typeface="Arial" charset="0"/>
              </a:rPr>
              <a:t>гидробионты</a:t>
            </a:r>
          </a:p>
        </p:txBody>
      </p:sp>
      <p:sp>
        <p:nvSpPr>
          <p:cNvPr id="14518" name="Text Box 182"/>
          <p:cNvSpPr txBox="1">
            <a:spLocks noChangeArrowheads="1"/>
          </p:cNvSpPr>
          <p:nvPr/>
        </p:nvSpPr>
        <p:spPr bwMode="auto">
          <a:xfrm>
            <a:off x="5940425" y="5876925"/>
            <a:ext cx="18002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>
                <a:cs typeface="Arial" charset="0"/>
              </a:rPr>
              <a:t>эндобионты</a:t>
            </a:r>
          </a:p>
        </p:txBody>
      </p:sp>
      <p:pic>
        <p:nvPicPr>
          <p:cNvPr id="14519" name="Picture 18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313" y="2565400"/>
            <a:ext cx="3887787" cy="3381375"/>
          </a:xfrm>
          <a:prstGeom prst="rect">
            <a:avLst/>
          </a:prstGeom>
          <a:noFill/>
          <a:ln w="76200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4520" name="Picture 18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0" y="2565400"/>
            <a:ext cx="4176713" cy="3365500"/>
          </a:xfrm>
          <a:prstGeom prst="rect">
            <a:avLst/>
          </a:prstGeom>
          <a:noFill/>
          <a:ln w="76200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4521" name="Picture 18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4213" y="2420938"/>
            <a:ext cx="3600450" cy="3744912"/>
          </a:xfrm>
          <a:prstGeom prst="rect">
            <a:avLst/>
          </a:prstGeom>
          <a:noFill/>
          <a:ln w="76200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4522" name="Picture 18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643438" y="2420938"/>
            <a:ext cx="3816350" cy="3744912"/>
          </a:xfrm>
          <a:prstGeom prst="rect">
            <a:avLst/>
          </a:prstGeom>
          <a:noFill/>
          <a:ln w="76200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4523" name="Picture 18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11188" y="2636838"/>
            <a:ext cx="3744912" cy="3384550"/>
          </a:xfrm>
          <a:prstGeom prst="rect">
            <a:avLst/>
          </a:prstGeom>
          <a:noFill/>
          <a:ln w="76200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4524" name="Picture 188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643438" y="2636838"/>
            <a:ext cx="3960812" cy="3368675"/>
          </a:xfrm>
          <a:prstGeom prst="rect">
            <a:avLst/>
          </a:prstGeom>
          <a:noFill/>
          <a:ln w="76200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4525" name="Picture 189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84213" y="2420938"/>
            <a:ext cx="3600450" cy="3744912"/>
          </a:xfrm>
          <a:prstGeom prst="rect">
            <a:avLst/>
          </a:prstGeom>
          <a:noFill/>
          <a:ln w="76200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4526" name="Picture 190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4860925" y="2349500"/>
            <a:ext cx="3600450" cy="3887788"/>
          </a:xfrm>
          <a:prstGeom prst="rect">
            <a:avLst/>
          </a:prstGeom>
          <a:noFill/>
          <a:ln w="76200">
            <a:solidFill>
              <a:schemeClr val="bg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3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3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3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4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4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4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4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4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4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4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4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4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4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4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14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14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14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14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14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14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00"/>
                                        <p:tgtEl>
                                          <p:spTgt spid="14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00"/>
                                        <p:tgtEl>
                                          <p:spTgt spid="14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500"/>
                                        <p:tgtEl>
                                          <p:spTgt spid="14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770" decel="100000"/>
                                        <p:tgtEl>
                                          <p:spTgt spid="145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7" dur="770" decel="100000"/>
                                        <p:tgtEl>
                                          <p:spTgt spid="1452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0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52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9" dur="770" fill="hold"/>
                                        <p:tgtEl>
                                          <p:spTgt spid="145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5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11" dur="770" fill="hold"/>
                                        <p:tgtEl>
                                          <p:spTgt spid="145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1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5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3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770" decel="100000"/>
                                        <p:tgtEl>
                                          <p:spTgt spid="145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6" dur="770" decel="100000"/>
                                        <p:tgtEl>
                                          <p:spTgt spid="1451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51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18" dur="770" fill="hold"/>
                                        <p:tgtEl>
                                          <p:spTgt spid="145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5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0" dur="770" fill="hold"/>
                                        <p:tgtEl>
                                          <p:spTgt spid="145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2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5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2" dur="500"/>
                                        <p:tgtEl>
                                          <p:spTgt spid="14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5" dur="500"/>
                                        <p:tgtEl>
                                          <p:spTgt spid="14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770" decel="100000"/>
                                        <p:tgtEl>
                                          <p:spTgt spid="145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1" dur="770" decel="100000"/>
                                        <p:tgtEl>
                                          <p:spTgt spid="1452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4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52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43" dur="770" fill="hold"/>
                                        <p:tgtEl>
                                          <p:spTgt spid="145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4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5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45" dur="770" fill="hold"/>
                                        <p:tgtEl>
                                          <p:spTgt spid="145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4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5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7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770" decel="100000"/>
                                        <p:tgtEl>
                                          <p:spTgt spid="145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0" dur="770" decel="100000"/>
                                        <p:tgtEl>
                                          <p:spTgt spid="1452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5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52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52" dur="770" fill="hold"/>
                                        <p:tgtEl>
                                          <p:spTgt spid="145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5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5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54" dur="770" fill="hold"/>
                                        <p:tgtEl>
                                          <p:spTgt spid="145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5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5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6" dur="500"/>
                                        <p:tgtEl>
                                          <p:spTgt spid="14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770" decel="100000"/>
                                        <p:tgtEl>
                                          <p:spTgt spid="145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2" dur="770" decel="100000"/>
                                        <p:tgtEl>
                                          <p:spTgt spid="1452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7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52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74" dur="770" fill="hold"/>
                                        <p:tgtEl>
                                          <p:spTgt spid="145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7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5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76" dur="770" fill="hold"/>
                                        <p:tgtEl>
                                          <p:spTgt spid="145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7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5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78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770" decel="100000"/>
                                        <p:tgtEl>
                                          <p:spTgt spid="145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1" dur="770" decel="100000"/>
                                        <p:tgtEl>
                                          <p:spTgt spid="1452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8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52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83" dur="770" fill="hold"/>
                                        <p:tgtEl>
                                          <p:spTgt spid="145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8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5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85" dur="770" fill="hold"/>
                                        <p:tgtEl>
                                          <p:spTgt spid="145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8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5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7" dur="500"/>
                                        <p:tgtEl>
                                          <p:spTgt spid="14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770" decel="100000"/>
                                        <p:tgtEl>
                                          <p:spTgt spid="145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3" dur="770" decel="100000"/>
                                        <p:tgtEl>
                                          <p:spTgt spid="1452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0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52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05" dur="770" fill="hold"/>
                                        <p:tgtEl>
                                          <p:spTgt spid="145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0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5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07" dur="770" fill="hold"/>
                                        <p:tgtEl>
                                          <p:spTgt spid="145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0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5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09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770" decel="100000"/>
                                        <p:tgtEl>
                                          <p:spTgt spid="145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2" dur="770" decel="100000"/>
                                        <p:tgtEl>
                                          <p:spTgt spid="1452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52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4" dur="770" fill="hold"/>
                                        <p:tgtEl>
                                          <p:spTgt spid="145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1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5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16" dur="770" fill="hold"/>
                                        <p:tgtEl>
                                          <p:spTgt spid="145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5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91" grpId="0"/>
      <p:bldP spid="14494" grpId="0"/>
      <p:bldP spid="14495" grpId="0"/>
      <p:bldP spid="14496" grpId="0"/>
      <p:bldP spid="14497" grpId="0"/>
      <p:bldP spid="14498" grpId="0"/>
      <p:bldP spid="14499" grpId="0"/>
      <p:bldP spid="14500" grpId="0"/>
      <p:bldP spid="14501" grpId="0"/>
      <p:bldP spid="14502" grpId="0"/>
      <p:bldP spid="14503" grpId="0"/>
      <p:bldP spid="14504" grpId="0"/>
      <p:bldP spid="14505" grpId="0"/>
      <p:bldP spid="14506" grpId="0"/>
      <p:bldP spid="14507" grpId="0"/>
      <p:bldP spid="14508" grpId="0"/>
      <p:bldP spid="14509" grpId="0"/>
      <p:bldP spid="14510" grpId="0"/>
      <p:bldP spid="14513" grpId="0"/>
      <p:bldP spid="14514" grpId="0"/>
      <p:bldP spid="14515" grpId="0"/>
      <p:bldP spid="14517" grpId="0"/>
      <p:bldP spid="145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clrChange>
              <a:clrFrom>
                <a:srgbClr val="FFFFE0"/>
              </a:clrFrom>
              <a:clrTo>
                <a:srgbClr val="FFFFE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1116013" y="1341438"/>
            <a:ext cx="5694362" cy="5124450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           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Границы биосферы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F:\Lena\земной шар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285728"/>
            <a:ext cx="1428750" cy="142876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Text Box 4"/>
          <p:cNvSpPr txBox="1">
            <a:spLocks noChangeArrowheads="1"/>
          </p:cNvSpPr>
          <p:nvPr/>
        </p:nvSpPr>
        <p:spPr bwMode="auto">
          <a:xfrm>
            <a:off x="539750" y="981075"/>
            <a:ext cx="8280400" cy="374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 b="1"/>
              <a:t>1. Биосфера….</a:t>
            </a:r>
          </a:p>
          <a:p>
            <a:r>
              <a:rPr lang="ru-RU" sz="2400" b="1"/>
              <a:t>2. Термин «биосфера» впервые предложил ….</a:t>
            </a:r>
          </a:p>
          <a:p>
            <a:r>
              <a:rPr lang="ru-RU" sz="2400" b="1"/>
              <a:t>3. Учение о биосфере разработал ….</a:t>
            </a:r>
          </a:p>
          <a:p>
            <a:r>
              <a:rPr lang="ru-RU" sz="2400" b="1"/>
              <a:t>4. Источник энергии для существования биосферы…</a:t>
            </a:r>
          </a:p>
          <a:p>
            <a:r>
              <a:rPr lang="ru-RU" sz="2400" b="1"/>
              <a:t>5. Геологические оболочки Земли, заселенные живыми организмами…</a:t>
            </a:r>
          </a:p>
          <a:p>
            <a:r>
              <a:rPr lang="ru-RU" sz="2400" b="1"/>
              <a:t>6. Границы биосферы…</a:t>
            </a:r>
          </a:p>
          <a:p>
            <a:r>
              <a:rPr lang="ru-RU" sz="2400" b="1"/>
              <a:t>7. Вещества биосферы В.И.Вернадский разделил на  группы ….</a:t>
            </a:r>
          </a:p>
        </p:txBody>
      </p:sp>
      <p:sp>
        <p:nvSpPr>
          <p:cNvPr id="49157" name="Rectangle 5"/>
          <p:cNvSpPr>
            <a:spLocks noChangeArrowheads="1"/>
          </p:cNvSpPr>
          <p:nvPr/>
        </p:nvSpPr>
        <p:spPr bwMode="auto">
          <a:xfrm>
            <a:off x="611188" y="260350"/>
            <a:ext cx="8137525" cy="5048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Подведем итоги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4F4F4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>
    <a:spDef>
      <a:spPr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4F4F4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4F4F4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4F4F4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4F4F4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4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4F4F4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865</TotalTime>
  <Words>252</Words>
  <Application>Microsoft Office PowerPoint</Application>
  <PresentationFormat>Экран (4:3)</PresentationFormat>
  <Paragraphs>89</Paragraphs>
  <Slides>10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Шаблон оформления</vt:lpstr>
      </vt:variant>
      <vt:variant>
        <vt:i4>7</vt:i4>
      </vt:variant>
      <vt:variant>
        <vt:lpstr>Заголовки слайдов</vt:lpstr>
      </vt:variant>
      <vt:variant>
        <vt:i4>10</vt:i4>
      </vt:variant>
    </vt:vector>
  </HeadingPairs>
  <TitlesOfParts>
    <vt:vector size="24" baseType="lpstr">
      <vt:lpstr>Lucida Sans Unicode</vt:lpstr>
      <vt:lpstr>Arial</vt:lpstr>
      <vt:lpstr>Wingdings 3</vt:lpstr>
      <vt:lpstr>Verdana</vt:lpstr>
      <vt:lpstr>Wingdings 2</vt:lpstr>
      <vt:lpstr>Calibri</vt:lpstr>
      <vt:lpstr>Times New Roman</vt:lpstr>
      <vt:lpstr>Открытая</vt:lpstr>
      <vt:lpstr>Открытая</vt:lpstr>
      <vt:lpstr>Открытая</vt:lpstr>
      <vt:lpstr>Открытая</vt:lpstr>
      <vt:lpstr>Открытая</vt:lpstr>
      <vt:lpstr>Открытая</vt:lpstr>
      <vt:lpstr>Открытая</vt:lpstr>
      <vt:lpstr>Цитата урока:   «… Сейчас в ней происходит бурный рассвет. Мы только знаем малую частичку этой непонятной, неясной , всеобъемлющей загадки…»                                 В.И. Вернадский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Основы экологии</dc:title>
  <dc:creator>Vlad</dc:creator>
  <cp:lastModifiedBy>Admin</cp:lastModifiedBy>
  <cp:revision>96</cp:revision>
  <dcterms:created xsi:type="dcterms:W3CDTF">2012-02-23T06:09:27Z</dcterms:created>
  <dcterms:modified xsi:type="dcterms:W3CDTF">2014-03-10T15:32:04Z</dcterms:modified>
</cp:coreProperties>
</file>