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552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DA507-B94F-47F7-B7F6-8A8CFA4C790C}" type="datetimeFigureOut">
              <a:rPr lang="ru-RU" smtClean="0"/>
              <a:t>15.03.2017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4BAE7-EF4F-44C0-AF94-1F1FD3E100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42208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DA507-B94F-47F7-B7F6-8A8CFA4C790C}" type="datetimeFigureOut">
              <a:rPr lang="ru-RU" smtClean="0"/>
              <a:t>15.03.2017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4BAE7-EF4F-44C0-AF94-1F1FD3E100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3771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DA507-B94F-47F7-B7F6-8A8CFA4C790C}" type="datetimeFigureOut">
              <a:rPr lang="ru-RU" smtClean="0"/>
              <a:t>15.03.2017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4BAE7-EF4F-44C0-AF94-1F1FD3E100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3830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DA507-B94F-47F7-B7F6-8A8CFA4C790C}" type="datetimeFigureOut">
              <a:rPr lang="ru-RU" smtClean="0"/>
              <a:t>15.03.2017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4BAE7-EF4F-44C0-AF94-1F1FD3E100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88325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DA507-B94F-47F7-B7F6-8A8CFA4C790C}" type="datetimeFigureOut">
              <a:rPr lang="ru-RU" smtClean="0"/>
              <a:t>15.03.2017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4BAE7-EF4F-44C0-AF94-1F1FD3E100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5773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DA507-B94F-47F7-B7F6-8A8CFA4C790C}" type="datetimeFigureOut">
              <a:rPr lang="ru-RU" smtClean="0"/>
              <a:t>15.03.2017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4BAE7-EF4F-44C0-AF94-1F1FD3E100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8017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DA507-B94F-47F7-B7F6-8A8CFA4C790C}" type="datetimeFigureOut">
              <a:rPr lang="ru-RU" smtClean="0"/>
              <a:t>15.03.2017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4BAE7-EF4F-44C0-AF94-1F1FD3E100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68489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DA507-B94F-47F7-B7F6-8A8CFA4C790C}" type="datetimeFigureOut">
              <a:rPr lang="ru-RU" smtClean="0"/>
              <a:t>15.03.2017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4BAE7-EF4F-44C0-AF94-1F1FD3E100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59729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DA507-B94F-47F7-B7F6-8A8CFA4C790C}" type="datetimeFigureOut">
              <a:rPr lang="ru-RU" smtClean="0"/>
              <a:t>15.03.2017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4BAE7-EF4F-44C0-AF94-1F1FD3E100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0820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DA507-B94F-47F7-B7F6-8A8CFA4C790C}" type="datetimeFigureOut">
              <a:rPr lang="ru-RU" smtClean="0"/>
              <a:t>15.03.2017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4BAE7-EF4F-44C0-AF94-1F1FD3E100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56089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DA507-B94F-47F7-B7F6-8A8CFA4C790C}" type="datetimeFigureOut">
              <a:rPr lang="ru-RU" smtClean="0"/>
              <a:t>15.03.2017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4BAE7-EF4F-44C0-AF94-1F1FD3E1000B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295820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DA507-B94F-47F7-B7F6-8A8CFA4C790C}" type="datetimeFigureOut">
              <a:rPr lang="ru-RU" smtClean="0"/>
              <a:t>15.03.2017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4BAE7-EF4F-44C0-AF94-1F1FD3E100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49472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DA507-B94F-47F7-B7F6-8A8CFA4C790C}" type="datetimeFigureOut">
              <a:rPr lang="ru-RU" smtClean="0"/>
              <a:t>15.03.2017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4BAE7-EF4F-44C0-AF94-1F1FD3E1000B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990709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DA507-B94F-47F7-B7F6-8A8CFA4C790C}" type="datetimeFigureOut">
              <a:rPr lang="ru-RU" smtClean="0"/>
              <a:t>15.03.2017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4BAE7-EF4F-44C0-AF94-1F1FD3E100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86095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DA507-B94F-47F7-B7F6-8A8CFA4C790C}" type="datetimeFigureOut">
              <a:rPr lang="ru-RU" smtClean="0"/>
              <a:t>15.03.2017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4BAE7-EF4F-44C0-AF94-1F1FD3E100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10670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DA507-B94F-47F7-B7F6-8A8CFA4C790C}" type="datetimeFigureOut">
              <a:rPr lang="ru-RU" smtClean="0"/>
              <a:t>15.03.2017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4BAE7-EF4F-44C0-AF94-1F1FD3E100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99043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CDA507-B94F-47F7-B7F6-8A8CFA4C790C}" type="datetimeFigureOut">
              <a:rPr lang="ru-RU" smtClean="0"/>
              <a:t>15.03.2017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0DF4BAE7-EF4F-44C0-AF94-1F1FD3E100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7385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68528" y="178168"/>
            <a:ext cx="9956063" cy="1213310"/>
          </a:xfrm>
        </p:spPr>
        <p:txBody>
          <a:bodyPr/>
          <a:lstStyle/>
          <a:p>
            <a:pPr lvl="0" algn="ctr" defTabSz="914400" fontAlgn="base">
              <a:spcAft>
                <a:spcPct val="0"/>
              </a:spcAft>
            </a:pPr>
            <a:r>
              <a:rPr lang="ru-RU" sz="2800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ГАПОУ НСО</a:t>
            </a:r>
            <a:br>
              <a:rPr lang="ru-RU" sz="2800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800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«Барабинский медицинский колледж»</a:t>
            </a:r>
            <a:r>
              <a:rPr lang="ru-RU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8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957391" y="6171181"/>
            <a:ext cx="5126072" cy="1096899"/>
          </a:xfrm>
        </p:spPr>
        <p:txBody>
          <a:bodyPr/>
          <a:lstStyle/>
          <a:p>
            <a:pPr algn="l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Подготовила: преподаватель Хританкова Н.Ю.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82998" y="2157657"/>
            <a:ext cx="9691020" cy="1938992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pPr algn="ctr"/>
            <a:r>
              <a:rPr lang="ru-RU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Тест «Жизнь и творчество Ф.И. Тютчева»</a:t>
            </a:r>
            <a:endParaRPr lang="ru-RU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38531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669773" y="850427"/>
            <a:ext cx="8004313" cy="39857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14288" algn="ctr">
              <a:lnSpc>
                <a:spcPct val="115000"/>
              </a:lnSpc>
              <a:spcAft>
                <a:spcPts val="0"/>
              </a:spcAft>
              <a:tabLst>
                <a:tab pos="0" algn="l"/>
              </a:tabLst>
            </a:pPr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Годы жизни Ф.И. Тютчева: </a:t>
            </a:r>
          </a:p>
          <a:p>
            <a:pPr indent="228600" algn="ctr">
              <a:lnSpc>
                <a:spcPct val="115000"/>
              </a:lnSpc>
              <a:spcAft>
                <a:spcPts val="0"/>
              </a:spcAft>
            </a:pPr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А) 1805 – 1878, </a:t>
            </a:r>
          </a:p>
          <a:p>
            <a:pPr indent="228600" algn="ctr">
              <a:lnSpc>
                <a:spcPct val="115000"/>
              </a:lnSpc>
              <a:spcAft>
                <a:spcPts val="0"/>
              </a:spcAft>
            </a:pPr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Б) 1803 – 1873, </a:t>
            </a:r>
          </a:p>
          <a:p>
            <a:pPr indent="228600" algn="ctr">
              <a:lnSpc>
                <a:spcPct val="115000"/>
              </a:lnSpc>
              <a:spcAft>
                <a:spcPts val="0"/>
              </a:spcAft>
            </a:pPr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В) 1820 – 1892, </a:t>
            </a:r>
          </a:p>
          <a:p>
            <a:pPr indent="228600" algn="ctr">
              <a:lnSpc>
                <a:spcPct val="115000"/>
              </a:lnSpc>
              <a:spcAft>
                <a:spcPts val="0"/>
              </a:spcAft>
            </a:pPr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Г) 1803 - 1870.</a:t>
            </a:r>
            <a:endParaRPr lang="ru-RU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244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68557" y="810670"/>
            <a:ext cx="7301947" cy="39857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ctr">
              <a:lnSpc>
                <a:spcPct val="115000"/>
              </a:lnSpc>
              <a:spcAft>
                <a:spcPts val="0"/>
              </a:spcAft>
              <a:tabLst>
                <a:tab pos="228600" algn="l"/>
                <a:tab pos="457200" algn="l"/>
              </a:tabLst>
            </a:pPr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Учителем Тютчева был: </a:t>
            </a:r>
            <a:endParaRPr lang="ru-RU" sz="4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algn="ctr">
              <a:lnSpc>
                <a:spcPct val="115000"/>
              </a:lnSpc>
              <a:spcAft>
                <a:spcPts val="0"/>
              </a:spcAft>
            </a:pPr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А) С.Е. Раич, </a:t>
            </a:r>
            <a:endParaRPr lang="ru-RU" sz="4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algn="ctr">
              <a:lnSpc>
                <a:spcPct val="115000"/>
              </a:lnSpc>
              <a:spcAft>
                <a:spcPts val="0"/>
              </a:spcAft>
            </a:pPr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Б) М.П. Погодин, </a:t>
            </a:r>
            <a:endParaRPr lang="ru-RU" sz="4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algn="ctr">
              <a:lnSpc>
                <a:spcPct val="115000"/>
              </a:lnSpc>
              <a:spcAft>
                <a:spcPts val="0"/>
              </a:spcAft>
            </a:pPr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В) В.А. Жуковский, </a:t>
            </a:r>
            <a:endParaRPr lang="ru-RU" sz="4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algn="ctr">
              <a:lnSpc>
                <a:spcPct val="115000"/>
              </a:lnSpc>
              <a:spcAft>
                <a:spcPts val="0"/>
              </a:spcAft>
            </a:pPr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Г) В.П. Боткин.</a:t>
            </a:r>
            <a:endParaRPr lang="ru-RU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26365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72209" y="744410"/>
            <a:ext cx="8428382" cy="47643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ctr">
              <a:lnSpc>
                <a:spcPct val="115000"/>
              </a:lnSpc>
              <a:spcAft>
                <a:spcPts val="0"/>
              </a:spcAft>
              <a:tabLst>
                <a:tab pos="228600" algn="l"/>
                <a:tab pos="457200" algn="l"/>
              </a:tabLst>
            </a:pPr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Своё первое стихотворение Тютчев написал в: </a:t>
            </a:r>
            <a:endParaRPr lang="ru-RU" sz="4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algn="ctr">
              <a:lnSpc>
                <a:spcPct val="115000"/>
              </a:lnSpc>
              <a:spcAft>
                <a:spcPts val="0"/>
              </a:spcAft>
            </a:pPr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А) 9 лет, </a:t>
            </a:r>
            <a:endParaRPr lang="ru-RU" sz="4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algn="ctr">
              <a:lnSpc>
                <a:spcPct val="115000"/>
              </a:lnSpc>
              <a:spcAft>
                <a:spcPts val="0"/>
              </a:spcAft>
            </a:pPr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Б) 10 лет, </a:t>
            </a:r>
            <a:endParaRPr lang="ru-RU" sz="4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algn="ctr">
              <a:lnSpc>
                <a:spcPct val="115000"/>
              </a:lnSpc>
              <a:spcAft>
                <a:spcPts val="0"/>
              </a:spcAft>
            </a:pPr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В) 11 лет, </a:t>
            </a:r>
            <a:endParaRPr lang="ru-RU" sz="4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algn="ctr">
              <a:lnSpc>
                <a:spcPct val="115000"/>
              </a:lnSpc>
              <a:spcAft>
                <a:spcPts val="0"/>
              </a:spcAft>
            </a:pPr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Г) 16 лет.</a:t>
            </a:r>
            <a:endParaRPr lang="ru-RU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53856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30017" y="823922"/>
            <a:ext cx="8070573" cy="39857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ctr">
              <a:lnSpc>
                <a:spcPct val="115000"/>
              </a:lnSpc>
              <a:spcAft>
                <a:spcPts val="0"/>
              </a:spcAft>
              <a:tabLst>
                <a:tab pos="228600" algn="l"/>
                <a:tab pos="457200" algn="l"/>
              </a:tabLst>
            </a:pPr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Тютчев провёл за границей: </a:t>
            </a:r>
            <a:endParaRPr lang="ru-RU" sz="4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228600" algn="ctr">
              <a:lnSpc>
                <a:spcPct val="115000"/>
              </a:lnSpc>
              <a:spcAft>
                <a:spcPts val="0"/>
              </a:spcAft>
            </a:pPr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А) 10 лет, </a:t>
            </a:r>
            <a:endParaRPr lang="ru-RU" sz="4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228600" algn="ctr">
              <a:lnSpc>
                <a:spcPct val="115000"/>
              </a:lnSpc>
              <a:spcAft>
                <a:spcPts val="0"/>
              </a:spcAft>
            </a:pPr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Б) 17 лет, </a:t>
            </a:r>
            <a:endParaRPr lang="ru-RU" sz="4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228600" algn="ctr">
              <a:lnSpc>
                <a:spcPct val="115000"/>
              </a:lnSpc>
              <a:spcAft>
                <a:spcPts val="0"/>
              </a:spcAft>
            </a:pPr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В) 22 года, </a:t>
            </a:r>
            <a:endParaRPr lang="ru-RU" sz="4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228600" algn="ctr">
              <a:lnSpc>
                <a:spcPct val="115000"/>
              </a:lnSpc>
              <a:spcAft>
                <a:spcPts val="0"/>
              </a:spcAft>
            </a:pPr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Г) 25 лет.</a:t>
            </a:r>
            <a:endParaRPr lang="ru-RU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72912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62609" y="731157"/>
            <a:ext cx="10031895" cy="55430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ctr">
              <a:lnSpc>
                <a:spcPct val="115000"/>
              </a:lnSpc>
              <a:spcAft>
                <a:spcPts val="0"/>
              </a:spcAft>
              <a:tabLst>
                <a:tab pos="228600" algn="l"/>
                <a:tab pos="457200" algn="l"/>
              </a:tabLst>
            </a:pPr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 Какой факт биографии Тютчева является недостоверным: </a:t>
            </a:r>
            <a:endParaRPr lang="ru-RU" sz="4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algn="ctr">
              <a:lnSpc>
                <a:spcPct val="115000"/>
              </a:lnSpc>
              <a:spcAft>
                <a:spcPts val="0"/>
              </a:spcAft>
            </a:pPr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А) необычайная одарённость, </a:t>
            </a:r>
            <a:endParaRPr lang="ru-RU" sz="4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algn="ctr">
              <a:lnSpc>
                <a:spcPct val="115000"/>
              </a:lnSpc>
              <a:spcAft>
                <a:spcPts val="0"/>
              </a:spcAft>
            </a:pPr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Б) ранняя карьера чиновника, </a:t>
            </a:r>
            <a:endParaRPr lang="ru-RU" sz="4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algn="ctr">
              <a:lnSpc>
                <a:spcPct val="115000"/>
              </a:lnSpc>
              <a:spcAft>
                <a:spcPts val="0"/>
              </a:spcAft>
            </a:pPr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В) поздняя слава поэта, </a:t>
            </a:r>
            <a:endParaRPr lang="ru-RU" sz="4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algn="ctr">
              <a:lnSpc>
                <a:spcPct val="115000"/>
              </a:lnSpc>
              <a:spcAft>
                <a:spcPts val="0"/>
              </a:spcAft>
            </a:pPr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Г) раннее начало публикации стихотворений.</a:t>
            </a:r>
            <a:endParaRPr lang="ru-RU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69972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48139" y="585136"/>
            <a:ext cx="8998226" cy="55430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ctr">
              <a:lnSpc>
                <a:spcPct val="115000"/>
              </a:lnSpc>
              <a:spcAft>
                <a:spcPts val="0"/>
              </a:spcAft>
              <a:tabLst>
                <a:tab pos="228600" algn="l"/>
                <a:tab pos="457200" algn="l"/>
              </a:tabLst>
            </a:pPr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6. К какому литературному направлению можно отнести творчество Тютчева: </a:t>
            </a:r>
            <a:endParaRPr lang="ru-RU" sz="4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228600" algn="ctr">
              <a:lnSpc>
                <a:spcPct val="115000"/>
              </a:lnSpc>
              <a:spcAft>
                <a:spcPts val="0"/>
              </a:spcAft>
            </a:pPr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А) классицизм, </a:t>
            </a:r>
            <a:endParaRPr lang="ru-RU" sz="4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228600" algn="ctr">
              <a:lnSpc>
                <a:spcPct val="115000"/>
              </a:lnSpc>
              <a:spcAft>
                <a:spcPts val="0"/>
              </a:spcAft>
            </a:pPr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Б) модернизм, </a:t>
            </a:r>
            <a:endParaRPr lang="ru-RU" sz="4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228600" algn="ctr">
              <a:lnSpc>
                <a:spcPct val="115000"/>
              </a:lnSpc>
              <a:spcAft>
                <a:spcPts val="0"/>
              </a:spcAft>
            </a:pPr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В) романтизм, </a:t>
            </a:r>
            <a:endParaRPr lang="ru-RU" sz="4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228600" algn="ctr">
              <a:lnSpc>
                <a:spcPct val="115000"/>
              </a:lnSpc>
              <a:spcAft>
                <a:spcPts val="0"/>
              </a:spcAft>
            </a:pPr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Г) реализм.</a:t>
            </a:r>
            <a:endParaRPr lang="ru-RU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27636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93913" y="611641"/>
            <a:ext cx="8958470" cy="55430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ctr">
              <a:lnSpc>
                <a:spcPct val="115000"/>
              </a:lnSpc>
              <a:spcAft>
                <a:spcPts val="0"/>
              </a:spcAft>
              <a:tabLst>
                <a:tab pos="228600" algn="l"/>
                <a:tab pos="457200" algn="l"/>
              </a:tabLst>
            </a:pPr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7. Какое из названных  стихотворений не принадлежит Ф.И. Тютчеву: </a:t>
            </a:r>
            <a:endParaRPr lang="ru-RU" sz="4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algn="ctr">
              <a:lnSpc>
                <a:spcPct val="115000"/>
              </a:lnSpc>
              <a:spcAft>
                <a:spcPts val="0"/>
              </a:spcAft>
            </a:pPr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А) «Весенние воды», </a:t>
            </a:r>
            <a:endParaRPr lang="ru-RU" sz="4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algn="ctr">
              <a:lnSpc>
                <a:spcPct val="115000"/>
              </a:lnSpc>
              <a:spcAft>
                <a:spcPts val="0"/>
              </a:spcAft>
            </a:pPr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Б) «Идёт-гудёт зелёный шум», </a:t>
            </a:r>
            <a:endParaRPr lang="ru-RU" sz="4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algn="ctr">
              <a:lnSpc>
                <a:spcPct val="115000"/>
              </a:lnSpc>
              <a:spcAft>
                <a:spcPts val="0"/>
              </a:spcAft>
            </a:pPr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В) «Осенний вечер», </a:t>
            </a:r>
            <a:endParaRPr lang="ru-RU" sz="4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algn="ctr">
              <a:lnSpc>
                <a:spcPct val="115000"/>
              </a:lnSpc>
              <a:spcAft>
                <a:spcPts val="0"/>
              </a:spcAft>
            </a:pPr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Г) «Ещё земли печален вид».</a:t>
            </a:r>
            <a:endParaRPr lang="ru-RU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8562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86678" y="306590"/>
            <a:ext cx="9475304" cy="63217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ctr">
              <a:lnSpc>
                <a:spcPct val="115000"/>
              </a:lnSpc>
              <a:spcAft>
                <a:spcPts val="0"/>
              </a:spcAft>
              <a:tabLst>
                <a:tab pos="228600" algn="l"/>
                <a:tab pos="457200" algn="l"/>
              </a:tabLst>
            </a:pPr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8. Определите  использованный в строке троп: «Тихих тёплых майских дней румяный, светлый хоровод толпится весело за ней»: </a:t>
            </a:r>
            <a:endParaRPr lang="ru-RU" sz="4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228600" algn="ctr">
              <a:lnSpc>
                <a:spcPct val="115000"/>
              </a:lnSpc>
              <a:spcAft>
                <a:spcPts val="0"/>
              </a:spcAft>
            </a:pPr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А) метафора,  </a:t>
            </a:r>
            <a:endParaRPr lang="ru-RU" sz="4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228600" algn="ctr">
              <a:lnSpc>
                <a:spcPct val="115000"/>
              </a:lnSpc>
              <a:spcAft>
                <a:spcPts val="0"/>
              </a:spcAft>
            </a:pPr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Б) эпитет,  </a:t>
            </a:r>
            <a:endParaRPr lang="ru-RU" sz="4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228600" algn="ctr">
              <a:lnSpc>
                <a:spcPct val="115000"/>
              </a:lnSpc>
              <a:spcAft>
                <a:spcPts val="0"/>
              </a:spcAft>
            </a:pPr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В) гипербола, </a:t>
            </a:r>
            <a:endParaRPr lang="ru-RU" sz="4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228600" algn="ctr">
              <a:lnSpc>
                <a:spcPct val="115000"/>
              </a:lnSpc>
              <a:spcAft>
                <a:spcPts val="0"/>
              </a:spcAft>
            </a:pPr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Г) сравнение.</a:t>
            </a:r>
            <a:endParaRPr lang="ru-RU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77980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20417" y="492370"/>
            <a:ext cx="9197009" cy="55430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ctr">
              <a:lnSpc>
                <a:spcPct val="115000"/>
              </a:lnSpc>
              <a:spcAft>
                <a:spcPts val="0"/>
              </a:spcAft>
              <a:tabLst>
                <a:tab pos="228600" algn="l"/>
                <a:tab pos="457200" algn="l"/>
              </a:tabLst>
            </a:pPr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9. К кому обращены стихотворения Тютчева: «О, как убийственно мы любим…», «Весь день…»: </a:t>
            </a:r>
            <a:endParaRPr lang="ru-RU" sz="4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algn="ctr">
              <a:lnSpc>
                <a:spcPct val="115000"/>
              </a:lnSpc>
              <a:spcAft>
                <a:spcPts val="0"/>
              </a:spcAft>
            </a:pPr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А) Элеоноре Тютчевой, </a:t>
            </a:r>
            <a:endParaRPr lang="ru-RU" sz="4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algn="ctr">
              <a:lnSpc>
                <a:spcPct val="115000"/>
              </a:lnSpc>
              <a:spcAft>
                <a:spcPts val="0"/>
              </a:spcAft>
            </a:pPr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Б) Эрнестине Тютчевой,  </a:t>
            </a:r>
            <a:endParaRPr lang="ru-RU" sz="4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algn="ctr">
              <a:lnSpc>
                <a:spcPct val="115000"/>
              </a:lnSpc>
              <a:spcAft>
                <a:spcPts val="0"/>
              </a:spcAft>
            </a:pPr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В) Амалии  </a:t>
            </a:r>
            <a:r>
              <a:rPr lang="ru-RU" sz="4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Крюденер</a:t>
            </a:r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sz="4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algn="ctr">
              <a:lnSpc>
                <a:spcPct val="115000"/>
              </a:lnSpc>
              <a:spcAft>
                <a:spcPts val="0"/>
              </a:spcAft>
            </a:pPr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Г) Елене Денисьевой.</a:t>
            </a:r>
            <a:endParaRPr lang="ru-RU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14413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7367710"/>
              </p:ext>
            </p:extLst>
          </p:nvPr>
        </p:nvGraphicFramePr>
        <p:xfrm>
          <a:off x="2756451" y="1791614"/>
          <a:ext cx="6042991" cy="2647864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638039"/>
                <a:gridCol w="682675"/>
                <a:gridCol w="665609"/>
                <a:gridCol w="665609"/>
                <a:gridCol w="639351"/>
                <a:gridCol w="665609"/>
                <a:gridCol w="638039"/>
                <a:gridCol w="682675"/>
                <a:gridCol w="765385"/>
              </a:tblGrid>
              <a:tr h="1323932">
                <a:tc>
                  <a:txBody>
                    <a:bodyPr/>
                    <a:lstStyle/>
                    <a:p>
                      <a:pPr marL="228600" indent="-2286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0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3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 indent="-2286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0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ru-RU" sz="3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 indent="-2286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000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ru-RU" sz="3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 indent="-2286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000" dirty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ru-RU" sz="3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 indent="-2286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000" dirty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ru-RU" sz="3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 indent="-2286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000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ru-RU" sz="3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 indent="-2286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000">
                          <a:solidFill>
                            <a:schemeClr val="tx1"/>
                          </a:solidFill>
                          <a:effectLst/>
                        </a:rPr>
                        <a:t>7</a:t>
                      </a:r>
                      <a:endParaRPr lang="ru-RU" sz="3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 indent="-2286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000">
                          <a:solidFill>
                            <a:schemeClr val="tx1"/>
                          </a:solidFill>
                          <a:effectLst/>
                        </a:rPr>
                        <a:t>8</a:t>
                      </a:r>
                      <a:endParaRPr lang="ru-RU" sz="3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 indent="-2286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000">
                          <a:solidFill>
                            <a:schemeClr val="tx1"/>
                          </a:solidFill>
                          <a:effectLst/>
                        </a:rPr>
                        <a:t>9</a:t>
                      </a:r>
                      <a:endParaRPr lang="ru-RU" sz="3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323932">
                <a:tc>
                  <a:txBody>
                    <a:bodyPr/>
                    <a:lstStyle/>
                    <a:p>
                      <a:pPr marL="228600" indent="-2286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000" dirty="0">
                          <a:solidFill>
                            <a:schemeClr val="tx1"/>
                          </a:solidFill>
                          <a:effectLst/>
                        </a:rPr>
                        <a:t>Б</a:t>
                      </a:r>
                      <a:endParaRPr lang="ru-RU" sz="3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 indent="-2286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000">
                          <a:solidFill>
                            <a:schemeClr val="tx1"/>
                          </a:solidFill>
                          <a:effectLst/>
                        </a:rPr>
                        <a:t>А</a:t>
                      </a:r>
                      <a:endParaRPr lang="ru-RU" sz="3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 indent="-2286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000">
                          <a:solidFill>
                            <a:schemeClr val="tx1"/>
                          </a:solidFill>
                          <a:effectLst/>
                        </a:rPr>
                        <a:t>В</a:t>
                      </a:r>
                      <a:endParaRPr lang="ru-RU" sz="3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 indent="-2286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000">
                          <a:solidFill>
                            <a:schemeClr val="tx1"/>
                          </a:solidFill>
                          <a:effectLst/>
                        </a:rPr>
                        <a:t>В</a:t>
                      </a:r>
                      <a:endParaRPr lang="ru-RU" sz="3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 indent="-2286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000" dirty="0">
                          <a:solidFill>
                            <a:schemeClr val="tx1"/>
                          </a:solidFill>
                          <a:effectLst/>
                        </a:rPr>
                        <a:t>Г</a:t>
                      </a:r>
                      <a:endParaRPr lang="ru-RU" sz="3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 indent="-2286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000" dirty="0">
                          <a:solidFill>
                            <a:schemeClr val="tx1"/>
                          </a:solidFill>
                          <a:effectLst/>
                        </a:rPr>
                        <a:t>В</a:t>
                      </a:r>
                      <a:endParaRPr lang="ru-RU" sz="3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 indent="-2286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000" dirty="0">
                          <a:solidFill>
                            <a:schemeClr val="tx1"/>
                          </a:solidFill>
                          <a:effectLst/>
                        </a:rPr>
                        <a:t>Б</a:t>
                      </a:r>
                      <a:endParaRPr lang="ru-RU" sz="3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 indent="-2286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000" dirty="0">
                          <a:solidFill>
                            <a:schemeClr val="tx1"/>
                          </a:solidFill>
                          <a:effectLst/>
                        </a:rPr>
                        <a:t>А</a:t>
                      </a:r>
                      <a:endParaRPr lang="ru-RU" sz="3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 indent="-2286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000" dirty="0">
                          <a:solidFill>
                            <a:schemeClr val="tx1"/>
                          </a:solidFill>
                          <a:effectLst/>
                        </a:rPr>
                        <a:t>Г</a:t>
                      </a:r>
                      <a:endParaRPr lang="ru-RU" sz="3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262870" y="1866421"/>
            <a:ext cx="23436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98644" y="410817"/>
            <a:ext cx="70236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Эталоны ответов</a:t>
            </a:r>
            <a:endParaRPr lang="ru-RU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17670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16695" y="655078"/>
            <a:ext cx="6096000" cy="533992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Критерии оценки</a:t>
            </a:r>
            <a:endParaRPr lang="ru-RU" sz="4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0 </a:t>
            </a:r>
            <a:r>
              <a:rPr lang="ru-RU" sz="4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ош</a:t>
            </a:r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– «5»</a:t>
            </a:r>
            <a:endParaRPr lang="ru-RU" sz="4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1-2-ош. – «4»</a:t>
            </a:r>
            <a:endParaRPr lang="ru-RU" sz="4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3-4 </a:t>
            </a:r>
            <a:r>
              <a:rPr lang="ru-RU" sz="4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ош</a:t>
            </a:r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– «3»</a:t>
            </a:r>
            <a:endParaRPr lang="ru-RU" sz="4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 и более – «2»</a:t>
            </a:r>
            <a:endParaRPr lang="ru-RU" sz="4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336394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07165" y="784663"/>
            <a:ext cx="10111409" cy="405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15000"/>
              </a:lnSpc>
              <a:spcAft>
                <a:spcPts val="0"/>
              </a:spcAft>
              <a:buSzPts val="1400"/>
            </a:pPr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Список использованных источников</a:t>
            </a:r>
          </a:p>
          <a:p>
            <a:pPr lvl="0">
              <a:lnSpc>
                <a:spcPct val="115000"/>
              </a:lnSpc>
              <a:spcAft>
                <a:spcPts val="0"/>
              </a:spcAft>
              <a:buSzPts val="1400"/>
            </a:pPr>
            <a:endParaRPr lang="ru-RU" sz="3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  <a:spcAft>
                <a:spcPts val="0"/>
              </a:spcAft>
              <a:buSzPts val="1400"/>
            </a:pPr>
            <a:r>
              <a:rPr lang="ru-RU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Нспортал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/ </a:t>
            </a: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Материалы по литературе. Социальная сеть работников образования. [Электронный ресурс] 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// </a:t>
            </a: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Режим доступа</a:t>
            </a: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//http://nsportal.ru/shkola/literatura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1718012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19</TotalTime>
  <Words>388</Words>
  <Application>Microsoft Office PowerPoint</Application>
  <PresentationFormat>Широкоэкранный</PresentationFormat>
  <Paragraphs>77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Arial</vt:lpstr>
      <vt:lpstr>Calibri</vt:lpstr>
      <vt:lpstr>Times New Roman</vt:lpstr>
      <vt:lpstr>Trebuchet MS</vt:lpstr>
      <vt:lpstr>Wingdings 3</vt:lpstr>
      <vt:lpstr>Грань</vt:lpstr>
      <vt:lpstr>ГАПОУ НСО «Барабинский медицинский колледж»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ГАПОУ НСО «Барабинский медицинский колледж»  </dc:title>
  <dc:creator>Наташа</dc:creator>
  <cp:lastModifiedBy>Наташа</cp:lastModifiedBy>
  <cp:revision>3</cp:revision>
  <dcterms:created xsi:type="dcterms:W3CDTF">2017-03-15T12:39:21Z</dcterms:created>
  <dcterms:modified xsi:type="dcterms:W3CDTF">2017-03-15T12:58:33Z</dcterms:modified>
</cp:coreProperties>
</file>