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426" r:id="rId2"/>
    <p:sldId id="278" r:id="rId3"/>
    <p:sldId id="395" r:id="rId4"/>
    <p:sldId id="412" r:id="rId5"/>
    <p:sldId id="396" r:id="rId6"/>
    <p:sldId id="423" r:id="rId7"/>
    <p:sldId id="397" r:id="rId8"/>
    <p:sldId id="398" r:id="rId9"/>
    <p:sldId id="399" r:id="rId10"/>
    <p:sldId id="400" r:id="rId11"/>
    <p:sldId id="401" r:id="rId12"/>
    <p:sldId id="402" r:id="rId13"/>
    <p:sldId id="403" r:id="rId14"/>
    <p:sldId id="404" r:id="rId15"/>
    <p:sldId id="413" r:id="rId16"/>
    <p:sldId id="414" r:id="rId17"/>
    <p:sldId id="415" r:id="rId18"/>
    <p:sldId id="416" r:id="rId19"/>
    <p:sldId id="417" r:id="rId20"/>
    <p:sldId id="418" r:id="rId21"/>
    <p:sldId id="419" r:id="rId22"/>
    <p:sldId id="420" r:id="rId23"/>
    <p:sldId id="421" r:id="rId24"/>
    <p:sldId id="422" r:id="rId25"/>
    <p:sldId id="370" r:id="rId26"/>
    <p:sldId id="364" r:id="rId27"/>
    <p:sldId id="424" r:id="rId28"/>
    <p:sldId id="406" r:id="rId29"/>
    <p:sldId id="407" r:id="rId30"/>
    <p:sldId id="408" r:id="rId31"/>
    <p:sldId id="425" r:id="rId32"/>
    <p:sldId id="411" r:id="rId33"/>
    <p:sldId id="409" r:id="rId34"/>
  </p:sldIdLst>
  <p:sldSz cx="9144000" cy="6858000" type="screen4x3"/>
  <p:notesSz cx="6888163" cy="100203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FFCC66"/>
    <a:srgbClr val="0033CC"/>
    <a:srgbClr val="FFCCCC"/>
    <a:srgbClr val="CCFFFF"/>
    <a:srgbClr val="66CCFF"/>
    <a:srgbClr val="CCFF99"/>
    <a:srgbClr val="33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85" autoAdjust="0"/>
    <p:restoredTop sz="93728" autoAdjust="0"/>
  </p:normalViewPr>
  <p:slideViewPr>
    <p:cSldViewPr>
      <p:cViewPr>
        <p:scale>
          <a:sx n="60" d="100"/>
          <a:sy n="60" d="100"/>
        </p:scale>
        <p:origin x="-1650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2075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28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28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2075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A9E6CFDA-D497-4A64-8371-36B4233BAB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428102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2075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9800" y="750888"/>
            <a:ext cx="5008563" cy="37576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759325"/>
            <a:ext cx="5510213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2075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F27FCCA-E6C1-40D9-8027-17C0E6E4D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61749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k-KZ" dirty="0" smtClean="0"/>
              <a:t>Топ жұмысы</a:t>
            </a:r>
            <a:r>
              <a:rPr lang="kk-KZ" baseline="0" dirty="0" smtClean="0"/>
              <a:t> “бас бармақ” әдісімен бағаланады.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27FCCA-E6C1-40D9-8027-17C0E6E4DA65}" type="slidenum">
              <a:rPr lang="ru-RU" smtClean="0"/>
              <a:pPr>
                <a:defRPr/>
              </a:pPr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k-KZ" dirty="0" smtClean="0"/>
              <a:t>Топ жұмысы</a:t>
            </a:r>
            <a:r>
              <a:rPr lang="kk-KZ" baseline="0" dirty="0" smtClean="0"/>
              <a:t> “бас бармақ” әдісімен бағаланады.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27FCCA-E6C1-40D9-8027-17C0E6E4DA65}" type="slidenum">
              <a:rPr lang="ru-RU" smtClean="0"/>
              <a:pPr>
                <a:defRPr/>
              </a:pPr>
              <a:t>31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sabak.adamzat.kz/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0">
          <a:gsLst>
            <a:gs pos="0">
              <a:srgbClr val="3399FF"/>
            </a:gs>
            <a:gs pos="50000">
              <a:schemeClr val="bg1"/>
            </a:gs>
            <a:gs pos="100000">
              <a:srgbClr val="33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Рисунок1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7088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Рисунок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3025" y="5572125"/>
            <a:ext cx="14509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6588125" y="6542088"/>
            <a:ext cx="1295400" cy="2286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kk-KZ" sz="900" b="1" smtClean="0">
                <a:solidFill>
                  <a:schemeClr val="accent2"/>
                </a:solidFill>
                <a:cs typeface="+mn-cs"/>
                <a:hlinkClick r:id="rId4"/>
              </a:rPr>
              <a:t>Ашық сабақтар</a:t>
            </a:r>
            <a:endParaRPr lang="ru-RU" sz="900" b="1" smtClean="0">
              <a:solidFill>
                <a:schemeClr val="accent2"/>
              </a:solidFill>
              <a:cs typeface="+mn-cs"/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6EF81-FE55-48B7-9B28-20C0D57D28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59960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106A7-E3D3-4EBB-A202-DCC1B94A7B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5314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716EA9-DCB6-45E8-B505-31F048D3BB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36775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8D2B7-72D6-4737-8D10-856F62CFB8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01873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0B994-5160-4C88-AD60-825A6DF1E8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33366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7EFC0-9A7C-4A60-8D3D-3E2DCEAB38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577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E6A76-6BB4-4642-9780-8C150CCBD5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30414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9F87ED-B5E3-4881-AFFB-5B6643133E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07361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F06D72-8B95-493E-955A-76CC5684A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78997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BAD47-3582-4B79-81FF-6A97A5649D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67031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35D83E-5F7B-4E42-B7E0-F99A3BBC9F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224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sabak.adamzat.kz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CCFF"/>
            </a:gs>
            <a:gs pos="50000">
              <a:schemeClr val="bg1"/>
            </a:gs>
            <a:gs pos="100000">
              <a:srgbClr val="99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Рисунок3"/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7988" y="6018213"/>
            <a:ext cx="1116012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A412E3F-16FB-43AC-B80F-4F397223C6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2" name="Text Box 9"/>
          <p:cNvSpPr txBox="1">
            <a:spLocks noChangeArrowheads="1"/>
          </p:cNvSpPr>
          <p:nvPr/>
        </p:nvSpPr>
        <p:spPr bwMode="auto">
          <a:xfrm>
            <a:off x="6588125" y="6542088"/>
            <a:ext cx="1295400" cy="2286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kk-KZ" sz="900" b="1" smtClean="0">
                <a:solidFill>
                  <a:schemeClr val="accent2"/>
                </a:solidFill>
                <a:cs typeface="+mn-cs"/>
                <a:hlinkClick r:id="rId14"/>
              </a:rPr>
              <a:t>Ашық сабақтар</a:t>
            </a:r>
            <a:endParaRPr lang="ru-RU" sz="900" b="1" smtClean="0">
              <a:solidFill>
                <a:schemeClr val="accent2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1" r:id="rId1"/>
    <p:sldLayoutId id="2147484021" r:id="rId2"/>
    <p:sldLayoutId id="2147484022" r:id="rId3"/>
    <p:sldLayoutId id="2147484023" r:id="rId4"/>
    <p:sldLayoutId id="2147484024" r:id="rId5"/>
    <p:sldLayoutId id="2147484025" r:id="rId6"/>
    <p:sldLayoutId id="2147484026" r:id="rId7"/>
    <p:sldLayoutId id="2147484027" r:id="rId8"/>
    <p:sldLayoutId id="2147484028" r:id="rId9"/>
    <p:sldLayoutId id="2147484029" r:id="rId10"/>
    <p:sldLayoutId id="214748403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3116"/>
            <a:ext cx="8229600" cy="2686056"/>
          </a:xfrm>
        </p:spPr>
        <p:txBody>
          <a:bodyPr/>
          <a:lstStyle/>
          <a:p>
            <a:pPr algn="r">
              <a:buNone/>
            </a:pPr>
            <a:r>
              <a:rPr lang="ru-RU" sz="2400" b="1" dirty="0" smtClean="0">
                <a:latin typeface="Courier New" pitchFamily="49" charset="0"/>
                <a:cs typeface="Courier New" pitchFamily="49" charset="0"/>
              </a:rPr>
              <a:t>Та</a:t>
            </a:r>
            <a:r>
              <a:rPr lang="kk-KZ" sz="2400" b="1" dirty="0" smtClean="0">
                <a:latin typeface="Courier New" pitchFamily="49" charset="0"/>
                <a:cs typeface="Courier New" pitchFamily="49" charset="0"/>
              </a:rPr>
              <a:t>ңатарова Дәрігүл Қабылбайқызы</a:t>
            </a:r>
            <a:endParaRPr lang="ru-RU" sz="2400" dirty="0" smtClean="0">
              <a:latin typeface="Courier New" pitchFamily="49" charset="0"/>
              <a:cs typeface="Courier New" pitchFamily="49" charset="0"/>
            </a:endParaRPr>
          </a:p>
          <a:p>
            <a:pPr algn="r">
              <a:buNone/>
            </a:pPr>
            <a:r>
              <a:rPr lang="kk-KZ" sz="2400" i="1" dirty="0" smtClean="0">
                <a:latin typeface="Courier New" pitchFamily="49" charset="0"/>
                <a:cs typeface="Courier New" pitchFamily="49" charset="0"/>
              </a:rPr>
              <a:t>бастауыш  сынып мұғалімі</a:t>
            </a:r>
            <a:endParaRPr lang="ru-RU" sz="2400" dirty="0" smtClean="0">
              <a:latin typeface="Courier New" pitchFamily="49" charset="0"/>
              <a:cs typeface="Courier New" pitchFamily="49" charset="0"/>
            </a:endParaRPr>
          </a:p>
          <a:p>
            <a:pPr algn="r">
              <a:buNone/>
            </a:pPr>
            <a:r>
              <a:rPr lang="kk-KZ" sz="2400" i="1" dirty="0" smtClean="0">
                <a:latin typeface="Courier New" pitchFamily="49" charset="0"/>
                <a:cs typeface="Courier New" pitchFamily="49" charset="0"/>
              </a:rPr>
              <a:t>№ 211 </a:t>
            </a:r>
            <a:r>
              <a:rPr lang="kk-KZ" sz="2400" i="1" dirty="0" smtClean="0">
                <a:latin typeface="Courier New" pitchFamily="49" charset="0"/>
                <a:cs typeface="Courier New" pitchFamily="49" charset="0"/>
              </a:rPr>
              <a:t>А.Байтұрсынов </a:t>
            </a:r>
            <a:r>
              <a:rPr lang="kk-KZ" sz="2400" i="1" dirty="0" smtClean="0">
                <a:latin typeface="Courier New" pitchFamily="49" charset="0"/>
                <a:cs typeface="Courier New" pitchFamily="49" charset="0"/>
              </a:rPr>
              <a:t>атындағы орта мектеп</a:t>
            </a:r>
            <a:endParaRPr lang="ru-RU" sz="2400" dirty="0" smtClean="0">
              <a:latin typeface="Courier New" pitchFamily="49" charset="0"/>
              <a:cs typeface="Courier New" pitchFamily="49" charset="0"/>
            </a:endParaRPr>
          </a:p>
          <a:p>
            <a:pPr algn="r">
              <a:buNone/>
            </a:pPr>
            <a:r>
              <a:rPr lang="kk-KZ" sz="2400" i="1" dirty="0" smtClean="0">
                <a:latin typeface="Courier New" pitchFamily="49" charset="0"/>
                <a:cs typeface="Courier New" pitchFamily="49" charset="0"/>
              </a:rPr>
              <a:t>Қызылорда қаласы</a:t>
            </a:r>
            <a:endParaRPr lang="ru-RU" sz="2400" dirty="0" smtClean="0">
              <a:latin typeface="Courier New" pitchFamily="49" charset="0"/>
              <a:cs typeface="Courier New" pitchFamily="49" charset="0"/>
            </a:endParaRPr>
          </a:p>
          <a:p>
            <a:pPr algn="r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5"/>
          <p:cNvSpPr txBox="1">
            <a:spLocks noChangeArrowheads="1"/>
          </p:cNvSpPr>
          <p:nvPr/>
        </p:nvSpPr>
        <p:spPr bwMode="auto">
          <a:xfrm rot="21014539">
            <a:off x="245513" y="1790805"/>
            <a:ext cx="804238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kk-KZ" sz="4000" b="1" i="1" dirty="0" smtClean="0">
                <a:solidFill>
                  <a:srgbClr val="A50021"/>
                </a:solidFill>
                <a:latin typeface="Century Schoolbook" pitchFamily="18" charset="0"/>
              </a:rPr>
              <a:t>     </a:t>
            </a:r>
            <a:r>
              <a:rPr lang="kk-KZ" sz="6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Мал шаруашылығы</a:t>
            </a:r>
            <a:endParaRPr lang="ru-RU" sz="6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7950" y="2143116"/>
            <a:ext cx="2473664" cy="1857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298" y="4357694"/>
            <a:ext cx="2226546" cy="184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714752"/>
            <a:ext cx="2459296" cy="162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99025"/>
            <a:ext cx="2587625" cy="195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7"/>
          <p:cNvSpPr txBox="1">
            <a:spLocks noChangeArrowheads="1"/>
          </p:cNvSpPr>
          <p:nvPr/>
        </p:nvSpPr>
        <p:spPr bwMode="auto">
          <a:xfrm>
            <a:off x="357158" y="500042"/>
            <a:ext cx="8643998" cy="797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kk-KZ" sz="3200" b="1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latin typeface="Courier New" pitchFamily="49" charset="0"/>
                <a:cs typeface="Courier New" pitchFamily="49" charset="0"/>
              </a:rPr>
              <a:t>Психологиялық дайындық</a:t>
            </a:r>
          </a:p>
          <a:p>
            <a:pPr algn="ctr" eaLnBrk="1" hangingPunct="1">
              <a:spcBef>
                <a:spcPct val="50000"/>
              </a:spcBef>
            </a:pPr>
            <a:r>
              <a:rPr lang="kk-KZ" sz="3200" b="1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latin typeface="Courier New" pitchFamily="49" charset="0"/>
                <a:cs typeface="Courier New" pitchFamily="49" charset="0"/>
              </a:rPr>
              <a:t>“Иә-жоқ” ойыны</a:t>
            </a:r>
          </a:p>
          <a:p>
            <a:pPr eaLnBrk="1" hangingPunct="1">
              <a:spcBef>
                <a:spcPct val="50000"/>
              </a:spcBef>
            </a:pPr>
            <a:r>
              <a:rPr lang="kk-KZ" sz="3200" b="1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-</a:t>
            </a:r>
            <a:r>
              <a:rPr lang="kk-KZ" sz="3200" b="1" dirty="0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Таудың ауасы таза ма?</a:t>
            </a:r>
          </a:p>
          <a:p>
            <a:pPr eaLnBrk="1" hangingPunct="1">
              <a:spcBef>
                <a:spcPct val="50000"/>
              </a:spcBef>
            </a:pPr>
            <a:r>
              <a:rPr lang="kk-KZ" sz="3200" b="1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-Қызылордада тау бар ма?</a:t>
            </a:r>
          </a:p>
          <a:p>
            <a:pPr eaLnBrk="1" hangingPunct="1">
              <a:spcBef>
                <a:spcPct val="50000"/>
              </a:spcBef>
            </a:pPr>
            <a:r>
              <a:rPr lang="kk-KZ" sz="3200" b="1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-</a:t>
            </a:r>
            <a:r>
              <a:rPr lang="kk-KZ" sz="3200" b="1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latin typeface="Courier New" pitchFamily="49" charset="0"/>
                <a:cs typeface="Courier New" pitchFamily="49" charset="0"/>
              </a:rPr>
              <a:t>Таудың биіктігі 200 м бола ма?</a:t>
            </a:r>
          </a:p>
          <a:p>
            <a:pPr eaLnBrk="1" hangingPunct="1">
              <a:spcBef>
                <a:spcPct val="50000"/>
              </a:spcBef>
            </a:pPr>
            <a:r>
              <a:rPr lang="kk-KZ" sz="3200" b="1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-Тауда шыбын, маса көп бола ма?</a:t>
            </a:r>
          </a:p>
          <a:p>
            <a:pPr eaLnBrk="1" hangingPunct="1">
              <a:spcBef>
                <a:spcPct val="50000"/>
              </a:spcBef>
            </a:pPr>
            <a:r>
              <a:rPr lang="kk-KZ" sz="3200" b="1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-</a:t>
            </a:r>
            <a:r>
              <a:rPr lang="kk-KZ" sz="3200" b="1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latin typeface="Courier New" pitchFamily="49" charset="0"/>
                <a:cs typeface="Courier New" pitchFamily="49" charset="0"/>
              </a:rPr>
              <a:t>Таулар үгіле ме?</a:t>
            </a:r>
          </a:p>
          <a:p>
            <a:pPr eaLnBrk="1" hangingPunct="1">
              <a:spcBef>
                <a:spcPct val="50000"/>
              </a:spcBef>
            </a:pPr>
            <a:endParaRPr lang="kk-KZ" sz="3200" b="1" dirty="0" smtClean="0">
              <a:ln>
                <a:solidFill>
                  <a:srgbClr val="7030A0"/>
                </a:solidFill>
              </a:ln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50000"/>
              </a:spcBef>
            </a:pPr>
            <a:endParaRPr lang="kk-KZ" sz="3200" b="1" dirty="0" smtClean="0">
              <a:ln>
                <a:solidFill>
                  <a:srgbClr val="7030A0"/>
                </a:solidFill>
              </a:ln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50000"/>
              </a:spcBef>
            </a:pPr>
            <a:endParaRPr lang="kk-KZ" sz="3200" b="1" dirty="0" smtClean="0">
              <a:ln>
                <a:solidFill>
                  <a:srgbClr val="7030A0"/>
                </a:solidFill>
              </a:ln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50000"/>
              </a:spcBef>
            </a:pPr>
            <a:endParaRPr lang="ru-RU" sz="3200" b="1" dirty="0">
              <a:ln>
                <a:solidFill>
                  <a:srgbClr val="7030A0"/>
                </a:solidFill>
              </a:ln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1296143"/>
          </a:xfrm>
        </p:spPr>
        <p:txBody>
          <a:bodyPr/>
          <a:lstStyle/>
          <a:p>
            <a:r>
              <a:rPr lang="ru-RU" sz="3600" dirty="0" smtClean="0">
                <a:solidFill>
                  <a:srgbClr val="FF0000"/>
                </a:solidFill>
              </a:rPr>
              <a:t>Топ</a:t>
            </a:r>
            <a:r>
              <a:rPr lang="kk-KZ" sz="3600" dirty="0" smtClean="0">
                <a:solidFill>
                  <a:srgbClr val="FF0000"/>
                </a:solidFill>
              </a:rPr>
              <a:t>қа бөлу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988840"/>
            <a:ext cx="6400800" cy="3649960"/>
          </a:xfrm>
        </p:spPr>
        <p:txBody>
          <a:bodyPr/>
          <a:lstStyle/>
          <a:p>
            <a:endParaRPr lang="kk-KZ" dirty="0" smtClean="0">
              <a:solidFill>
                <a:schemeClr val="accent2"/>
              </a:solidFill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2143116"/>
            <a:ext cx="76438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k-KZ" sz="2400" dirty="0" smtClean="0">
                <a:solidFill>
                  <a:schemeClr val="tx2"/>
                </a:solidFill>
              </a:rPr>
              <a:t>Оқушылар шеңбер болып тұрады. Олар </a:t>
            </a:r>
            <a:r>
              <a:rPr lang="kk-KZ" sz="2400" b="1" u="sng" dirty="0" smtClean="0">
                <a:solidFill>
                  <a:schemeClr val="tx2"/>
                </a:solidFill>
              </a:rPr>
              <a:t>ауа, су, жарық</a:t>
            </a:r>
            <a:r>
              <a:rPr lang="kk-KZ" sz="2400" dirty="0" smtClean="0">
                <a:solidFill>
                  <a:schemeClr val="tx2"/>
                </a:solidFill>
              </a:rPr>
              <a:t> сөздерін кезектесе айтады. Кімге қандай сөз тап келсе, сол топқа барып отырады. Топтың атына сәйкес </a:t>
            </a:r>
            <a:r>
              <a:rPr lang="kk-KZ" sz="2400" b="1" dirty="0" smtClean="0">
                <a:solidFill>
                  <a:schemeClr val="tx2"/>
                </a:solidFill>
              </a:rPr>
              <a:t>тау</a:t>
            </a:r>
            <a:r>
              <a:rPr lang="kk-KZ" sz="2400" dirty="0" smtClean="0">
                <a:solidFill>
                  <a:schemeClr val="tx2"/>
                </a:solidFill>
              </a:rPr>
              <a:t> сөзін қатыстыра отырып, бір-бір сөйлем құрастырып айтады. 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body" idx="4294967295"/>
          </p:nvPr>
        </p:nvSpPr>
        <p:spPr>
          <a:xfrm>
            <a:off x="457200" y="476250"/>
            <a:ext cx="8218488" cy="5905500"/>
          </a:xfrm>
          <a:gradFill rotWithShape="1">
            <a:gsLst>
              <a:gs pos="0">
                <a:srgbClr val="FFFF80"/>
              </a:gs>
              <a:gs pos="50000">
                <a:srgbClr val="FFFFB3"/>
              </a:gs>
              <a:gs pos="100000">
                <a:srgbClr val="FFFFDA"/>
              </a:gs>
            </a:gsLst>
            <a:lin ang="5400000" scaled="1"/>
          </a:gradFill>
          <a:ln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algn="ctr">
              <a:buFontTx/>
              <a:buNone/>
            </a:pPr>
            <a:endParaRPr lang="kk-KZ" dirty="0" smtClean="0">
              <a:solidFill>
                <a:schemeClr val="hlink"/>
              </a:solidFill>
              <a:latin typeface="Times New Roman" pitchFamily="18" charset="0"/>
            </a:endParaRPr>
          </a:p>
          <a:p>
            <a:pPr marL="609600" indent="-609600" algn="ctr">
              <a:buFontTx/>
              <a:buNone/>
            </a:pPr>
            <a:endParaRPr lang="kk-KZ" sz="5400" b="1" dirty="0" smtClean="0">
              <a:solidFill>
                <a:schemeClr val="hlink"/>
              </a:solidFill>
              <a:latin typeface="Century Schoolbook" pitchFamily="18" charset="0"/>
            </a:endParaRPr>
          </a:p>
          <a:p>
            <a:pPr marL="609600" indent="-609600" algn="ctr">
              <a:buFontTx/>
              <a:buNone/>
            </a:pPr>
            <a:r>
              <a:rPr lang="kk-KZ" sz="5400" b="1" dirty="0" smtClean="0">
                <a:solidFill>
                  <a:srgbClr val="0033CC"/>
                </a:solidFill>
                <a:latin typeface="Century Schoolbook" pitchFamily="18" charset="0"/>
              </a:rPr>
              <a:t>“АУА”</a:t>
            </a:r>
          </a:p>
          <a:p>
            <a:pPr marL="609600" indent="-609600" algn="ctr">
              <a:buFontTx/>
              <a:buNone/>
            </a:pPr>
            <a:r>
              <a:rPr lang="kk-KZ" sz="5400" b="1" dirty="0" smtClean="0">
                <a:solidFill>
                  <a:srgbClr val="0033CC"/>
                </a:solidFill>
                <a:latin typeface="Century Schoolbook" pitchFamily="18" charset="0"/>
              </a:rPr>
              <a:t>“СУ”</a:t>
            </a:r>
          </a:p>
          <a:p>
            <a:pPr marL="609600" indent="-609600" algn="ctr">
              <a:buFontTx/>
              <a:buNone/>
            </a:pPr>
            <a:r>
              <a:rPr lang="kk-KZ" sz="4800" b="1" dirty="0" smtClean="0">
                <a:solidFill>
                  <a:srgbClr val="0033CC"/>
                </a:solidFill>
                <a:latin typeface="Times New Roman" pitchFamily="18" charset="0"/>
              </a:rPr>
              <a:t>“ЖАРЫҚ”</a:t>
            </a:r>
          </a:p>
        </p:txBody>
      </p:sp>
      <p:pic>
        <p:nvPicPr>
          <p:cNvPr id="6147" name="Picture 3" descr="slideshow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5150" y="6296025"/>
            <a:ext cx="222885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9" name="Группа 26"/>
          <p:cNvGrpSpPr>
            <a:grpSpLocks/>
          </p:cNvGrpSpPr>
          <p:nvPr/>
        </p:nvGrpSpPr>
        <p:grpSpPr bwMode="auto">
          <a:xfrm>
            <a:off x="0" y="5373688"/>
            <a:ext cx="9144000" cy="1484312"/>
            <a:chOff x="0" y="5273664"/>
            <a:chExt cx="8877313" cy="1597025"/>
          </a:xfrm>
        </p:grpSpPr>
        <p:pic>
          <p:nvPicPr>
            <p:cNvPr id="6154" name="Picture 8" descr="012"/>
            <p:cNvPicPr>
              <a:picLocks noChangeAspect="1" noChangeArrowheads="1" noCrop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9" descr="гул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6" name="Picture 10" descr="012"/>
            <p:cNvPicPr>
              <a:picLocks noChangeAspect="1" noChangeArrowheads="1" noCrop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0" name="Группа 26"/>
          <p:cNvGrpSpPr>
            <a:grpSpLocks/>
          </p:cNvGrpSpPr>
          <p:nvPr/>
        </p:nvGrpSpPr>
        <p:grpSpPr bwMode="auto">
          <a:xfrm>
            <a:off x="152400" y="0"/>
            <a:ext cx="9144000" cy="1484313"/>
            <a:chOff x="0" y="5273664"/>
            <a:chExt cx="8877313" cy="1597025"/>
          </a:xfrm>
        </p:grpSpPr>
        <p:pic>
          <p:nvPicPr>
            <p:cNvPr id="6151" name="Picture 8" descr="012"/>
            <p:cNvPicPr>
              <a:picLocks noChangeAspect="1" noChangeArrowheads="1" noCrop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9" descr="гул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3" name="Picture 10" descr="012"/>
            <p:cNvPicPr>
              <a:picLocks noChangeAspect="1" noChangeArrowheads="1" noCrop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body" idx="4294967295"/>
          </p:nvPr>
        </p:nvSpPr>
        <p:spPr>
          <a:xfrm>
            <a:off x="457200" y="476250"/>
            <a:ext cx="8218488" cy="5905500"/>
          </a:xfrm>
          <a:gradFill rotWithShape="1">
            <a:gsLst>
              <a:gs pos="0">
                <a:srgbClr val="FFFF80"/>
              </a:gs>
              <a:gs pos="50000">
                <a:srgbClr val="FFFFB3"/>
              </a:gs>
              <a:gs pos="100000">
                <a:srgbClr val="FFFFDA"/>
              </a:gs>
            </a:gsLst>
            <a:lin ang="5400000" scaled="1"/>
          </a:gradFill>
          <a:ln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algn="ctr">
              <a:buFontTx/>
              <a:buNone/>
            </a:pPr>
            <a:endParaRPr lang="kk-KZ" dirty="0" smtClean="0">
              <a:solidFill>
                <a:schemeClr val="hlink"/>
              </a:solidFill>
              <a:latin typeface="Times New Roman" pitchFamily="18" charset="0"/>
            </a:endParaRPr>
          </a:p>
          <a:p>
            <a:pPr marL="609600" indent="-609600" algn="ctr">
              <a:buFontTx/>
              <a:buNone/>
            </a:pPr>
            <a:endParaRPr lang="kk-KZ" sz="5400" b="1" dirty="0" smtClean="0">
              <a:solidFill>
                <a:schemeClr val="hlink"/>
              </a:solidFill>
              <a:latin typeface="Century Schoolbook" pitchFamily="18" charset="0"/>
            </a:endParaRPr>
          </a:p>
          <a:p>
            <a:pPr marL="609600" indent="-609600" algn="ctr">
              <a:buFontTx/>
              <a:buNone/>
            </a:pPr>
            <a:r>
              <a:rPr lang="kk-KZ" sz="5400" b="1" dirty="0" smtClean="0">
                <a:solidFill>
                  <a:srgbClr val="0033CC"/>
                </a:solidFill>
                <a:latin typeface="Century Schoolbook" pitchFamily="18" charset="0"/>
              </a:rPr>
              <a:t>Өткенді қайталау</a:t>
            </a:r>
          </a:p>
          <a:p>
            <a:pPr marL="609600" indent="-609600" algn="ctr">
              <a:buFontTx/>
              <a:buNone/>
            </a:pPr>
            <a:endParaRPr lang="kk-KZ" sz="4800" b="1" dirty="0" smtClean="0">
              <a:solidFill>
                <a:srgbClr val="0033CC"/>
              </a:solidFill>
              <a:latin typeface="Times New Roman" pitchFamily="18" charset="0"/>
            </a:endParaRPr>
          </a:p>
        </p:txBody>
      </p:sp>
      <p:pic>
        <p:nvPicPr>
          <p:cNvPr id="6147" name="Picture 3" descr="slideshow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5150" y="6296025"/>
            <a:ext cx="222885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26"/>
          <p:cNvGrpSpPr>
            <a:grpSpLocks/>
          </p:cNvGrpSpPr>
          <p:nvPr/>
        </p:nvGrpSpPr>
        <p:grpSpPr bwMode="auto">
          <a:xfrm>
            <a:off x="0" y="5373688"/>
            <a:ext cx="9144000" cy="1484312"/>
            <a:chOff x="0" y="5273664"/>
            <a:chExt cx="8877313" cy="1597025"/>
          </a:xfrm>
        </p:grpSpPr>
        <p:pic>
          <p:nvPicPr>
            <p:cNvPr id="6154" name="Picture 8" descr="012"/>
            <p:cNvPicPr>
              <a:picLocks noChangeAspect="1" noChangeArrowheads="1" noCrop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9" descr="гул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6" name="Picture 10" descr="012"/>
            <p:cNvPicPr>
              <a:picLocks noChangeAspect="1" noChangeArrowheads="1" noCrop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Группа 26"/>
          <p:cNvGrpSpPr>
            <a:grpSpLocks/>
          </p:cNvGrpSpPr>
          <p:nvPr/>
        </p:nvGrpSpPr>
        <p:grpSpPr bwMode="auto">
          <a:xfrm>
            <a:off x="152400" y="0"/>
            <a:ext cx="9144000" cy="1484313"/>
            <a:chOff x="0" y="5273664"/>
            <a:chExt cx="8877313" cy="1597025"/>
          </a:xfrm>
        </p:grpSpPr>
        <p:pic>
          <p:nvPicPr>
            <p:cNvPr id="6151" name="Picture 8" descr="012"/>
            <p:cNvPicPr>
              <a:picLocks noChangeAspect="1" noChangeArrowheads="1" noCrop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9" descr="гул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3" name="Picture 10" descr="012"/>
            <p:cNvPicPr>
              <a:picLocks noChangeAspect="1" noChangeArrowheads="1" noCrop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95513" y="549275"/>
            <a:ext cx="5305445" cy="1462088"/>
          </a:xfrm>
        </p:spPr>
        <p:txBody>
          <a:bodyPr/>
          <a:lstStyle/>
          <a:p>
            <a:pPr algn="l"/>
            <a:r>
              <a:rPr lang="kk-KZ" b="0" i="1" dirty="0" smtClean="0">
                <a:solidFill>
                  <a:srgbClr val="6666FF"/>
                </a:solidFill>
              </a:rPr>
              <a:t>Сиқырлы текше</a:t>
            </a:r>
            <a:endParaRPr lang="ru-RU" b="0" i="1" dirty="0" smtClean="0">
              <a:solidFill>
                <a:srgbClr val="6666FF"/>
              </a:solidFill>
            </a:endParaRPr>
          </a:p>
        </p:txBody>
      </p:sp>
      <p:pic>
        <p:nvPicPr>
          <p:cNvPr id="55299" name="Picture 3" descr="Ку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4537075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2" name="AutoShape 6"/>
          <p:cNvSpPr>
            <a:spLocks noChangeArrowheads="1"/>
          </p:cNvSpPr>
          <p:nvPr/>
        </p:nvSpPr>
        <p:spPr bwMode="auto">
          <a:xfrm>
            <a:off x="179388" y="2276475"/>
            <a:ext cx="576262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5303" name="AutoShape 7"/>
          <p:cNvSpPr>
            <a:spLocks noChangeArrowheads="1"/>
          </p:cNvSpPr>
          <p:nvPr/>
        </p:nvSpPr>
        <p:spPr bwMode="auto">
          <a:xfrm>
            <a:off x="5397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5304" name="AutoShape 8"/>
          <p:cNvSpPr>
            <a:spLocks noChangeArrowheads="1"/>
          </p:cNvSpPr>
          <p:nvPr/>
        </p:nvSpPr>
        <p:spPr bwMode="auto">
          <a:xfrm>
            <a:off x="179388" y="3284538"/>
            <a:ext cx="576262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5305" name="AutoShape 9"/>
          <p:cNvSpPr>
            <a:spLocks noChangeArrowheads="1"/>
          </p:cNvSpPr>
          <p:nvPr/>
        </p:nvSpPr>
        <p:spPr bwMode="auto">
          <a:xfrm>
            <a:off x="323850" y="4221163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5306" name="AutoShape 10"/>
          <p:cNvSpPr>
            <a:spLocks noChangeArrowheads="1"/>
          </p:cNvSpPr>
          <p:nvPr/>
        </p:nvSpPr>
        <p:spPr bwMode="auto">
          <a:xfrm>
            <a:off x="8172450" y="19891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5307" name="AutoShape 11"/>
          <p:cNvSpPr>
            <a:spLocks noChangeArrowheads="1"/>
          </p:cNvSpPr>
          <p:nvPr/>
        </p:nvSpPr>
        <p:spPr bwMode="auto">
          <a:xfrm>
            <a:off x="8172450" y="30686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5308" name="AutoShape 12"/>
          <p:cNvSpPr>
            <a:spLocks noChangeArrowheads="1"/>
          </p:cNvSpPr>
          <p:nvPr/>
        </p:nvSpPr>
        <p:spPr bwMode="auto">
          <a:xfrm>
            <a:off x="7956550" y="4076700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5309" name="AutoShape 13"/>
          <p:cNvSpPr>
            <a:spLocks noChangeArrowheads="1"/>
          </p:cNvSpPr>
          <p:nvPr/>
        </p:nvSpPr>
        <p:spPr bwMode="auto">
          <a:xfrm>
            <a:off x="77406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5310" name="AutoShape 14"/>
          <p:cNvSpPr>
            <a:spLocks noChangeArrowheads="1"/>
          </p:cNvSpPr>
          <p:nvPr/>
        </p:nvSpPr>
        <p:spPr bwMode="auto">
          <a:xfrm>
            <a:off x="1187450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5311" name="AutoShape 15"/>
          <p:cNvSpPr>
            <a:spLocks noChangeArrowheads="1"/>
          </p:cNvSpPr>
          <p:nvPr/>
        </p:nvSpPr>
        <p:spPr bwMode="auto">
          <a:xfrm>
            <a:off x="7019925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pic>
        <p:nvPicPr>
          <p:cNvPr id="7184" name="Picture 16" descr="BD21325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5" name="AutoShape 17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298" y="1643050"/>
            <a:ext cx="4105275" cy="339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8199" name="Group 8"/>
          <p:cNvGrpSpPr>
            <a:grpSpLocks/>
          </p:cNvGrpSpPr>
          <p:nvPr/>
        </p:nvGrpSpPr>
        <p:grpSpPr bwMode="auto">
          <a:xfrm>
            <a:off x="0" y="0"/>
            <a:ext cx="9180513" cy="6892925"/>
            <a:chOff x="0" y="-17"/>
            <a:chExt cx="5783" cy="4342"/>
          </a:xfrm>
        </p:grpSpPr>
        <p:grpSp>
          <p:nvGrpSpPr>
            <p:cNvPr id="8205" name="Group 9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8207" name="Picture 10" descr="пгшлпгш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208" name="Picture 11" descr="пгшлпгш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209" name="Picture 12" descr="пгшлпгш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8206" name="Picture 13" descr="пгшлпгш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0" name="Группа 26"/>
          <p:cNvGrpSpPr>
            <a:grpSpLocks/>
          </p:cNvGrpSpPr>
          <p:nvPr/>
        </p:nvGrpSpPr>
        <p:grpSpPr bwMode="auto">
          <a:xfrm>
            <a:off x="0" y="5373688"/>
            <a:ext cx="9144000" cy="1484312"/>
            <a:chOff x="0" y="5273664"/>
            <a:chExt cx="8877313" cy="1597025"/>
          </a:xfrm>
        </p:grpSpPr>
        <p:pic>
          <p:nvPicPr>
            <p:cNvPr id="8202" name="Picture 8" descr="012"/>
            <p:cNvPicPr>
              <a:picLocks noChangeAspect="1" noChangeArrowheads="1" noCrop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3" name="Picture 9" descr="гул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4" name="Picture 10" descr="012"/>
            <p:cNvPicPr>
              <a:picLocks noChangeAspect="1" noChangeArrowheads="1" noCrop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TextBox 18"/>
          <p:cNvSpPr txBox="1"/>
          <p:nvPr/>
        </p:nvSpPr>
        <p:spPr>
          <a:xfrm>
            <a:off x="2571736" y="2571744"/>
            <a:ext cx="3714776" cy="138499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2800" b="1" dirty="0" smtClean="0">
                <a:ln w="12700"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Тау мен төбенің </a:t>
            </a:r>
          </a:p>
          <a:p>
            <a:pPr algn="ctr"/>
            <a:r>
              <a:rPr lang="kk-KZ" sz="2800" b="1" dirty="0" smtClean="0">
                <a:ln w="12700"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айырмашылығы неде?</a:t>
            </a:r>
            <a:endParaRPr lang="ru-RU" sz="2800" b="1" dirty="0">
              <a:ln w="12700">
                <a:solidFill>
                  <a:srgbClr val="00B0F0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95513" y="476250"/>
            <a:ext cx="4805379" cy="1462088"/>
          </a:xfrm>
        </p:spPr>
        <p:txBody>
          <a:bodyPr/>
          <a:lstStyle/>
          <a:p>
            <a:pPr algn="l"/>
            <a:r>
              <a:rPr lang="kk-KZ" b="0" i="1" dirty="0" smtClean="0">
                <a:solidFill>
                  <a:srgbClr val="6666FF"/>
                </a:solidFill>
              </a:rPr>
              <a:t>Сиқырлы текше</a:t>
            </a:r>
            <a:endParaRPr lang="ru-RU" b="0" i="1" dirty="0" smtClean="0">
              <a:solidFill>
                <a:srgbClr val="6666FF"/>
              </a:solidFill>
            </a:endParaRPr>
          </a:p>
        </p:txBody>
      </p:sp>
      <p:pic>
        <p:nvPicPr>
          <p:cNvPr id="57347" name="Picture 3" descr="Ку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4537075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0" name="AutoShape 6"/>
          <p:cNvSpPr>
            <a:spLocks noChangeArrowheads="1"/>
          </p:cNvSpPr>
          <p:nvPr/>
        </p:nvSpPr>
        <p:spPr bwMode="auto">
          <a:xfrm>
            <a:off x="179388" y="2276475"/>
            <a:ext cx="576262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7351" name="AutoShape 7"/>
          <p:cNvSpPr>
            <a:spLocks noChangeArrowheads="1"/>
          </p:cNvSpPr>
          <p:nvPr/>
        </p:nvSpPr>
        <p:spPr bwMode="auto">
          <a:xfrm>
            <a:off x="5397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7352" name="AutoShape 8"/>
          <p:cNvSpPr>
            <a:spLocks noChangeArrowheads="1"/>
          </p:cNvSpPr>
          <p:nvPr/>
        </p:nvSpPr>
        <p:spPr bwMode="auto">
          <a:xfrm>
            <a:off x="179388" y="3284538"/>
            <a:ext cx="576262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7353" name="AutoShape 9"/>
          <p:cNvSpPr>
            <a:spLocks noChangeArrowheads="1"/>
          </p:cNvSpPr>
          <p:nvPr/>
        </p:nvSpPr>
        <p:spPr bwMode="auto">
          <a:xfrm>
            <a:off x="323850" y="4221163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7354" name="AutoShape 10"/>
          <p:cNvSpPr>
            <a:spLocks noChangeArrowheads="1"/>
          </p:cNvSpPr>
          <p:nvPr/>
        </p:nvSpPr>
        <p:spPr bwMode="auto">
          <a:xfrm>
            <a:off x="8172450" y="19891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7355" name="AutoShape 11"/>
          <p:cNvSpPr>
            <a:spLocks noChangeArrowheads="1"/>
          </p:cNvSpPr>
          <p:nvPr/>
        </p:nvSpPr>
        <p:spPr bwMode="auto">
          <a:xfrm>
            <a:off x="8172450" y="30686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7356" name="AutoShape 12"/>
          <p:cNvSpPr>
            <a:spLocks noChangeArrowheads="1"/>
          </p:cNvSpPr>
          <p:nvPr/>
        </p:nvSpPr>
        <p:spPr bwMode="auto">
          <a:xfrm>
            <a:off x="7956550" y="4076700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7357" name="AutoShape 13"/>
          <p:cNvSpPr>
            <a:spLocks noChangeArrowheads="1"/>
          </p:cNvSpPr>
          <p:nvPr/>
        </p:nvSpPr>
        <p:spPr bwMode="auto">
          <a:xfrm>
            <a:off x="77406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7358" name="AutoShape 14"/>
          <p:cNvSpPr>
            <a:spLocks noChangeArrowheads="1"/>
          </p:cNvSpPr>
          <p:nvPr/>
        </p:nvSpPr>
        <p:spPr bwMode="auto">
          <a:xfrm>
            <a:off x="1187450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7359" name="AutoShape 15"/>
          <p:cNvSpPr>
            <a:spLocks noChangeArrowheads="1"/>
          </p:cNvSpPr>
          <p:nvPr/>
        </p:nvSpPr>
        <p:spPr bwMode="auto">
          <a:xfrm>
            <a:off x="7019925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pic>
        <p:nvPicPr>
          <p:cNvPr id="9232" name="Picture 16" descr="BD21325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3" name="AutoShape 17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9234" name="Group 8"/>
          <p:cNvGrpSpPr>
            <a:grpSpLocks/>
          </p:cNvGrpSpPr>
          <p:nvPr/>
        </p:nvGrpSpPr>
        <p:grpSpPr bwMode="auto">
          <a:xfrm>
            <a:off x="0" y="0"/>
            <a:ext cx="9180513" cy="6892925"/>
            <a:chOff x="0" y="-17"/>
            <a:chExt cx="5783" cy="4342"/>
          </a:xfrm>
        </p:grpSpPr>
        <p:grpSp>
          <p:nvGrpSpPr>
            <p:cNvPr id="9235" name="Group 9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9237" name="Picture 10" descr="пгшлпгш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38" name="Picture 11" descr="пгшлпгш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39" name="Picture 12" descr="пгшлпгш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9236" name="Picture 13" descr="пгшлпгш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51050" y="476250"/>
            <a:ext cx="5021280" cy="1462088"/>
          </a:xfrm>
        </p:spPr>
        <p:txBody>
          <a:bodyPr/>
          <a:lstStyle/>
          <a:p>
            <a:pPr algn="l"/>
            <a:r>
              <a:rPr lang="kk-KZ" b="0" i="1" dirty="0" smtClean="0">
                <a:solidFill>
                  <a:srgbClr val="3366FF"/>
                </a:solidFill>
              </a:rPr>
              <a:t>Сиқырлы текше</a:t>
            </a:r>
            <a:endParaRPr lang="ru-RU" b="0" i="1" dirty="0" smtClean="0">
              <a:solidFill>
                <a:srgbClr val="3366FF"/>
              </a:solidFill>
            </a:endParaRPr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8374" name="Picture 6" descr="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4438" y="1700213"/>
            <a:ext cx="4175125" cy="310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8" name="Группа 26"/>
          <p:cNvGrpSpPr>
            <a:grpSpLocks/>
          </p:cNvGrpSpPr>
          <p:nvPr/>
        </p:nvGrpSpPr>
        <p:grpSpPr bwMode="auto">
          <a:xfrm>
            <a:off x="0" y="5373688"/>
            <a:ext cx="9144000" cy="1484312"/>
            <a:chOff x="0" y="5273664"/>
            <a:chExt cx="8877313" cy="1597025"/>
          </a:xfrm>
        </p:grpSpPr>
        <p:pic>
          <p:nvPicPr>
            <p:cNvPr id="10250" name="Picture 8" descr="012"/>
            <p:cNvPicPr>
              <a:picLocks noChangeAspect="1" noChangeArrowheads="1" noCrop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9" descr="гул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2" name="Picture 10" descr="012"/>
            <p:cNvPicPr>
              <a:picLocks noChangeAspect="1" noChangeArrowheads="1" noCrop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9" name="TextBox 16"/>
          <p:cNvSpPr txBox="1">
            <a:spLocks noChangeArrowheads="1"/>
          </p:cNvSpPr>
          <p:nvPr/>
        </p:nvSpPr>
        <p:spPr bwMode="auto">
          <a:xfrm>
            <a:off x="2503488" y="2236788"/>
            <a:ext cx="4137025" cy="12618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Тау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деп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нені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айтады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24075" y="476250"/>
            <a:ext cx="4876817" cy="1462088"/>
          </a:xfrm>
        </p:spPr>
        <p:txBody>
          <a:bodyPr/>
          <a:lstStyle/>
          <a:p>
            <a:pPr algn="l"/>
            <a:r>
              <a:rPr lang="kk-KZ" b="0" i="1" dirty="0" smtClean="0">
                <a:solidFill>
                  <a:srgbClr val="6666FF"/>
                </a:solidFill>
              </a:rPr>
              <a:t>Сиқырлы текше</a:t>
            </a:r>
            <a:endParaRPr lang="ru-RU" b="0" i="1" dirty="0" smtClean="0">
              <a:solidFill>
                <a:srgbClr val="6666FF"/>
              </a:solidFill>
            </a:endParaRPr>
          </a:p>
        </p:txBody>
      </p:sp>
      <p:pic>
        <p:nvPicPr>
          <p:cNvPr id="59395" name="Picture 3" descr="Ку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4537075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8" name="AutoShape 6"/>
          <p:cNvSpPr>
            <a:spLocks noChangeArrowheads="1"/>
          </p:cNvSpPr>
          <p:nvPr/>
        </p:nvSpPr>
        <p:spPr bwMode="auto">
          <a:xfrm>
            <a:off x="179388" y="2276475"/>
            <a:ext cx="576262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9399" name="AutoShape 7"/>
          <p:cNvSpPr>
            <a:spLocks noChangeArrowheads="1"/>
          </p:cNvSpPr>
          <p:nvPr/>
        </p:nvSpPr>
        <p:spPr bwMode="auto">
          <a:xfrm>
            <a:off x="5397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9400" name="AutoShape 8"/>
          <p:cNvSpPr>
            <a:spLocks noChangeArrowheads="1"/>
          </p:cNvSpPr>
          <p:nvPr/>
        </p:nvSpPr>
        <p:spPr bwMode="auto">
          <a:xfrm>
            <a:off x="179388" y="3284538"/>
            <a:ext cx="576262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9401" name="AutoShape 9"/>
          <p:cNvSpPr>
            <a:spLocks noChangeArrowheads="1"/>
          </p:cNvSpPr>
          <p:nvPr/>
        </p:nvSpPr>
        <p:spPr bwMode="auto">
          <a:xfrm>
            <a:off x="323850" y="4221163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9402" name="AutoShape 10"/>
          <p:cNvSpPr>
            <a:spLocks noChangeArrowheads="1"/>
          </p:cNvSpPr>
          <p:nvPr/>
        </p:nvSpPr>
        <p:spPr bwMode="auto">
          <a:xfrm>
            <a:off x="8172450" y="19891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9403" name="AutoShape 11"/>
          <p:cNvSpPr>
            <a:spLocks noChangeArrowheads="1"/>
          </p:cNvSpPr>
          <p:nvPr/>
        </p:nvSpPr>
        <p:spPr bwMode="auto">
          <a:xfrm>
            <a:off x="8172450" y="30686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9404" name="AutoShape 12"/>
          <p:cNvSpPr>
            <a:spLocks noChangeArrowheads="1"/>
          </p:cNvSpPr>
          <p:nvPr/>
        </p:nvSpPr>
        <p:spPr bwMode="auto">
          <a:xfrm>
            <a:off x="7956550" y="4076700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9405" name="AutoShape 13"/>
          <p:cNvSpPr>
            <a:spLocks noChangeArrowheads="1"/>
          </p:cNvSpPr>
          <p:nvPr/>
        </p:nvSpPr>
        <p:spPr bwMode="auto">
          <a:xfrm>
            <a:off x="77406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9406" name="AutoShape 14"/>
          <p:cNvSpPr>
            <a:spLocks noChangeArrowheads="1"/>
          </p:cNvSpPr>
          <p:nvPr/>
        </p:nvSpPr>
        <p:spPr bwMode="auto">
          <a:xfrm>
            <a:off x="1187450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59407" name="AutoShape 15"/>
          <p:cNvSpPr>
            <a:spLocks noChangeArrowheads="1"/>
          </p:cNvSpPr>
          <p:nvPr/>
        </p:nvSpPr>
        <p:spPr bwMode="auto">
          <a:xfrm>
            <a:off x="7019925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pic>
        <p:nvPicPr>
          <p:cNvPr id="11280" name="Picture 16" descr="BD21325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1" name="AutoShape 17"/>
          <p:cNvSpPr>
            <a:spLocks noChangeArrowheads="1"/>
          </p:cNvSpPr>
          <p:nvPr/>
        </p:nvSpPr>
        <p:spPr bwMode="auto">
          <a:xfrm>
            <a:off x="2268538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8538" y="333375"/>
            <a:ext cx="4803792" cy="1462088"/>
          </a:xfrm>
        </p:spPr>
        <p:txBody>
          <a:bodyPr/>
          <a:lstStyle/>
          <a:p>
            <a:pPr algn="l"/>
            <a:r>
              <a:rPr lang="kk-KZ" b="0" i="1" dirty="0" smtClean="0">
                <a:solidFill>
                  <a:srgbClr val="3366FF"/>
                </a:solidFill>
              </a:rPr>
              <a:t>Сиқырлы текше</a:t>
            </a:r>
            <a:endParaRPr lang="ru-RU" b="0" i="1" dirty="0" smtClean="0">
              <a:solidFill>
                <a:srgbClr val="3366FF"/>
              </a:solidFill>
            </a:endParaRPr>
          </a:p>
        </p:txBody>
      </p:sp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0422" name="Picture 6" descr="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975" y="1844675"/>
            <a:ext cx="4392613" cy="363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6" name="Группа 26"/>
          <p:cNvGrpSpPr>
            <a:grpSpLocks/>
          </p:cNvGrpSpPr>
          <p:nvPr/>
        </p:nvGrpSpPr>
        <p:grpSpPr bwMode="auto">
          <a:xfrm>
            <a:off x="0" y="5373688"/>
            <a:ext cx="9144000" cy="1484312"/>
            <a:chOff x="0" y="5273664"/>
            <a:chExt cx="8877313" cy="1597025"/>
          </a:xfrm>
        </p:grpSpPr>
        <p:pic>
          <p:nvPicPr>
            <p:cNvPr id="12298" name="Picture 8" descr="012"/>
            <p:cNvPicPr>
              <a:picLocks noChangeAspect="1" noChangeArrowheads="1" noCrop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9" name="Picture 9" descr="гул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0" name="Picture 10" descr="012"/>
            <p:cNvPicPr>
              <a:picLocks noChangeAspect="1" noChangeArrowheads="1" noCrop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97" name="TextBox 16"/>
          <p:cNvSpPr txBox="1">
            <a:spLocks noChangeArrowheads="1"/>
          </p:cNvSpPr>
          <p:nvPr/>
        </p:nvSpPr>
        <p:spPr bwMode="auto">
          <a:xfrm>
            <a:off x="2428875" y="2568575"/>
            <a:ext cx="4230688" cy="156966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kk-KZ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Қазақстанда қандай таулар бар?</a:t>
            </a:r>
            <a:endParaRPr lang="kk-KZ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kk-K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8538" y="404813"/>
            <a:ext cx="4732354" cy="1462087"/>
          </a:xfrm>
        </p:spPr>
        <p:txBody>
          <a:bodyPr/>
          <a:lstStyle/>
          <a:p>
            <a:pPr algn="l" eaLnBrk="1" hangingPunct="1"/>
            <a:r>
              <a:rPr lang="kk-KZ" b="0" i="1" dirty="0" smtClean="0">
                <a:solidFill>
                  <a:srgbClr val="6666FF"/>
                </a:solidFill>
              </a:rPr>
              <a:t>Сиқырлы текше</a:t>
            </a:r>
            <a:endParaRPr lang="ru-RU" b="0" i="1" dirty="0" smtClean="0">
              <a:solidFill>
                <a:srgbClr val="6666FF"/>
              </a:solidFill>
            </a:endParaRPr>
          </a:p>
        </p:txBody>
      </p:sp>
      <p:pic>
        <p:nvPicPr>
          <p:cNvPr id="61443" name="Picture 3" descr="Ку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4537075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6" name="AutoShape 6"/>
          <p:cNvSpPr>
            <a:spLocks noChangeArrowheads="1"/>
          </p:cNvSpPr>
          <p:nvPr/>
        </p:nvSpPr>
        <p:spPr bwMode="auto">
          <a:xfrm>
            <a:off x="179388" y="2276475"/>
            <a:ext cx="576262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7" name="AutoShape 7"/>
          <p:cNvSpPr>
            <a:spLocks noChangeArrowheads="1"/>
          </p:cNvSpPr>
          <p:nvPr/>
        </p:nvSpPr>
        <p:spPr bwMode="auto">
          <a:xfrm>
            <a:off x="5397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8" name="AutoShape 8"/>
          <p:cNvSpPr>
            <a:spLocks noChangeArrowheads="1"/>
          </p:cNvSpPr>
          <p:nvPr/>
        </p:nvSpPr>
        <p:spPr bwMode="auto">
          <a:xfrm>
            <a:off x="179388" y="3284538"/>
            <a:ext cx="576262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9" name="AutoShape 9"/>
          <p:cNvSpPr>
            <a:spLocks noChangeArrowheads="1"/>
          </p:cNvSpPr>
          <p:nvPr/>
        </p:nvSpPr>
        <p:spPr bwMode="auto">
          <a:xfrm>
            <a:off x="323850" y="4221163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0" name="AutoShape 10"/>
          <p:cNvSpPr>
            <a:spLocks noChangeArrowheads="1"/>
          </p:cNvSpPr>
          <p:nvPr/>
        </p:nvSpPr>
        <p:spPr bwMode="auto">
          <a:xfrm>
            <a:off x="8172450" y="19891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1" name="AutoShape 11"/>
          <p:cNvSpPr>
            <a:spLocks noChangeArrowheads="1"/>
          </p:cNvSpPr>
          <p:nvPr/>
        </p:nvSpPr>
        <p:spPr bwMode="auto">
          <a:xfrm>
            <a:off x="8172450" y="30686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2" name="AutoShape 12"/>
          <p:cNvSpPr>
            <a:spLocks noChangeArrowheads="1"/>
          </p:cNvSpPr>
          <p:nvPr/>
        </p:nvSpPr>
        <p:spPr bwMode="auto">
          <a:xfrm>
            <a:off x="7956550" y="4076700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3" name="AutoShape 13"/>
          <p:cNvSpPr>
            <a:spLocks noChangeArrowheads="1"/>
          </p:cNvSpPr>
          <p:nvPr/>
        </p:nvSpPr>
        <p:spPr bwMode="auto">
          <a:xfrm>
            <a:off x="77406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4" name="AutoShape 14"/>
          <p:cNvSpPr>
            <a:spLocks noChangeArrowheads="1"/>
          </p:cNvSpPr>
          <p:nvPr/>
        </p:nvSpPr>
        <p:spPr bwMode="auto">
          <a:xfrm>
            <a:off x="1187450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5" name="AutoShape 15"/>
          <p:cNvSpPr>
            <a:spLocks noChangeArrowheads="1"/>
          </p:cNvSpPr>
          <p:nvPr/>
        </p:nvSpPr>
        <p:spPr bwMode="auto">
          <a:xfrm>
            <a:off x="7019925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pic>
        <p:nvPicPr>
          <p:cNvPr id="13328" name="Picture 16" descr="BD21325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9" name="AutoShape 17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8538" y="333375"/>
            <a:ext cx="4803792" cy="1462088"/>
          </a:xfrm>
        </p:spPr>
        <p:txBody>
          <a:bodyPr/>
          <a:lstStyle/>
          <a:p>
            <a:pPr algn="l" eaLnBrk="1" hangingPunct="1"/>
            <a:r>
              <a:rPr lang="kk-KZ" b="0" i="1" dirty="0" smtClean="0">
                <a:solidFill>
                  <a:srgbClr val="3366FF"/>
                </a:solidFill>
              </a:rPr>
              <a:t>Сиқырлы текше</a:t>
            </a:r>
            <a:endParaRPr lang="ru-RU" b="0" i="1" dirty="0" smtClean="0">
              <a:solidFill>
                <a:srgbClr val="3366FF"/>
              </a:solidFill>
            </a:endParaRPr>
          </a:p>
        </p:txBody>
      </p:sp>
      <p:sp>
        <p:nvSpPr>
          <p:cNvPr id="14341" name="AutoShape 5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2470" name="Picture 6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0338" y="1700213"/>
            <a:ext cx="4319587" cy="3578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4" name="Группа 26"/>
          <p:cNvGrpSpPr>
            <a:grpSpLocks/>
          </p:cNvGrpSpPr>
          <p:nvPr/>
        </p:nvGrpSpPr>
        <p:grpSpPr bwMode="auto">
          <a:xfrm>
            <a:off x="0" y="5401072"/>
            <a:ext cx="9144000" cy="1484312"/>
            <a:chOff x="0" y="5273664"/>
            <a:chExt cx="8877313" cy="1597025"/>
          </a:xfrm>
        </p:grpSpPr>
        <p:pic>
          <p:nvPicPr>
            <p:cNvPr id="14347" name="Picture 8" descr="012"/>
            <p:cNvPicPr>
              <a:picLocks noChangeAspect="1" noChangeArrowheads="1" noCrop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8" name="Picture 9" descr="гул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9" name="Picture 10" descr="012"/>
            <p:cNvPicPr>
              <a:picLocks noChangeAspect="1" noChangeArrowheads="1" noCrop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45" name="Rectangle 20"/>
          <p:cNvSpPr>
            <a:spLocks noChangeArrowheads="1"/>
          </p:cNvSpPr>
          <p:nvPr/>
        </p:nvSpPr>
        <p:spPr bwMode="auto">
          <a:xfrm>
            <a:off x="2714612" y="2285992"/>
            <a:ext cx="4286280" cy="265272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" name="Прямоугольник 1"/>
          <p:cNvSpPr>
            <a:spLocks noChangeArrowheads="1"/>
          </p:cNvSpPr>
          <p:nvPr/>
        </p:nvSpPr>
        <p:spPr bwMode="auto">
          <a:xfrm>
            <a:off x="2879725" y="2693988"/>
            <a:ext cx="396081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kk-KZ" sz="4000" b="1" dirty="0" smtClean="0">
                <a:solidFill>
                  <a:srgbClr val="FFFF00"/>
                </a:solidFill>
                <a:latin typeface="Times New Roman" pitchFamily="18" charset="0"/>
              </a:rPr>
              <a:t>Таудың ең биік нүктесін қалай атайды?</a:t>
            </a:r>
            <a:endParaRPr lang="ru-RU" sz="4000" b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8538" y="404813"/>
            <a:ext cx="4732354" cy="1462087"/>
          </a:xfrm>
        </p:spPr>
        <p:txBody>
          <a:bodyPr/>
          <a:lstStyle/>
          <a:p>
            <a:pPr algn="l" eaLnBrk="1" hangingPunct="1"/>
            <a:r>
              <a:rPr lang="kk-KZ" b="0" i="1" dirty="0" smtClean="0">
                <a:solidFill>
                  <a:srgbClr val="6666FF"/>
                </a:solidFill>
              </a:rPr>
              <a:t>Сиқырлы текше</a:t>
            </a:r>
            <a:endParaRPr lang="ru-RU" b="0" i="1" dirty="0" smtClean="0">
              <a:solidFill>
                <a:srgbClr val="6666FF"/>
              </a:solidFill>
            </a:endParaRPr>
          </a:p>
        </p:txBody>
      </p:sp>
      <p:pic>
        <p:nvPicPr>
          <p:cNvPr id="61443" name="Picture 3" descr="Ку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4537075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6" name="AutoShape 6"/>
          <p:cNvSpPr>
            <a:spLocks noChangeArrowheads="1"/>
          </p:cNvSpPr>
          <p:nvPr/>
        </p:nvSpPr>
        <p:spPr bwMode="auto">
          <a:xfrm>
            <a:off x="179388" y="2276475"/>
            <a:ext cx="576262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7" name="AutoShape 7"/>
          <p:cNvSpPr>
            <a:spLocks noChangeArrowheads="1"/>
          </p:cNvSpPr>
          <p:nvPr/>
        </p:nvSpPr>
        <p:spPr bwMode="auto">
          <a:xfrm>
            <a:off x="5397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8" name="AutoShape 8"/>
          <p:cNvSpPr>
            <a:spLocks noChangeArrowheads="1"/>
          </p:cNvSpPr>
          <p:nvPr/>
        </p:nvSpPr>
        <p:spPr bwMode="auto">
          <a:xfrm>
            <a:off x="179388" y="3284538"/>
            <a:ext cx="576262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9" name="AutoShape 9"/>
          <p:cNvSpPr>
            <a:spLocks noChangeArrowheads="1"/>
          </p:cNvSpPr>
          <p:nvPr/>
        </p:nvSpPr>
        <p:spPr bwMode="auto">
          <a:xfrm>
            <a:off x="323850" y="4221163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0" name="AutoShape 10"/>
          <p:cNvSpPr>
            <a:spLocks noChangeArrowheads="1"/>
          </p:cNvSpPr>
          <p:nvPr/>
        </p:nvSpPr>
        <p:spPr bwMode="auto">
          <a:xfrm>
            <a:off x="8172450" y="19891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1" name="AutoShape 11"/>
          <p:cNvSpPr>
            <a:spLocks noChangeArrowheads="1"/>
          </p:cNvSpPr>
          <p:nvPr/>
        </p:nvSpPr>
        <p:spPr bwMode="auto">
          <a:xfrm>
            <a:off x="8172450" y="30686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2" name="AutoShape 12"/>
          <p:cNvSpPr>
            <a:spLocks noChangeArrowheads="1"/>
          </p:cNvSpPr>
          <p:nvPr/>
        </p:nvSpPr>
        <p:spPr bwMode="auto">
          <a:xfrm>
            <a:off x="7956550" y="4076700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3" name="AutoShape 13"/>
          <p:cNvSpPr>
            <a:spLocks noChangeArrowheads="1"/>
          </p:cNvSpPr>
          <p:nvPr/>
        </p:nvSpPr>
        <p:spPr bwMode="auto">
          <a:xfrm>
            <a:off x="77406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4" name="AutoShape 14"/>
          <p:cNvSpPr>
            <a:spLocks noChangeArrowheads="1"/>
          </p:cNvSpPr>
          <p:nvPr/>
        </p:nvSpPr>
        <p:spPr bwMode="auto">
          <a:xfrm>
            <a:off x="1187450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5" name="AutoShape 15"/>
          <p:cNvSpPr>
            <a:spLocks noChangeArrowheads="1"/>
          </p:cNvSpPr>
          <p:nvPr/>
        </p:nvSpPr>
        <p:spPr bwMode="auto">
          <a:xfrm>
            <a:off x="7019925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pic>
        <p:nvPicPr>
          <p:cNvPr id="13328" name="Picture 16" descr="BD21325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9" name="AutoShape 17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8538" y="333375"/>
            <a:ext cx="4803792" cy="1462088"/>
          </a:xfrm>
        </p:spPr>
        <p:txBody>
          <a:bodyPr/>
          <a:lstStyle/>
          <a:p>
            <a:pPr algn="l" eaLnBrk="1" hangingPunct="1"/>
            <a:r>
              <a:rPr lang="kk-KZ" b="0" i="1" dirty="0" smtClean="0">
                <a:solidFill>
                  <a:srgbClr val="3366FF"/>
                </a:solidFill>
              </a:rPr>
              <a:t>Сиқырлы текше</a:t>
            </a:r>
            <a:endParaRPr lang="ru-RU" b="0" i="1" dirty="0" smtClean="0">
              <a:solidFill>
                <a:srgbClr val="3366FF"/>
              </a:solidFill>
            </a:endParaRPr>
          </a:p>
        </p:txBody>
      </p:sp>
      <p:sp>
        <p:nvSpPr>
          <p:cNvPr id="14341" name="AutoShape 5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2470" name="Picture 6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0338" y="1700213"/>
            <a:ext cx="4319587" cy="3578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26"/>
          <p:cNvGrpSpPr>
            <a:grpSpLocks/>
          </p:cNvGrpSpPr>
          <p:nvPr/>
        </p:nvGrpSpPr>
        <p:grpSpPr bwMode="auto">
          <a:xfrm>
            <a:off x="0" y="5401072"/>
            <a:ext cx="9144000" cy="1484312"/>
            <a:chOff x="0" y="5273664"/>
            <a:chExt cx="8877313" cy="1597025"/>
          </a:xfrm>
        </p:grpSpPr>
        <p:pic>
          <p:nvPicPr>
            <p:cNvPr id="14347" name="Picture 8" descr="012"/>
            <p:cNvPicPr>
              <a:picLocks noChangeAspect="1" noChangeArrowheads="1" noCrop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8" name="Picture 9" descr="гул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9" name="Picture 10" descr="012"/>
            <p:cNvPicPr>
              <a:picLocks noChangeAspect="1" noChangeArrowheads="1" noCrop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45" name="Rectangle 20"/>
          <p:cNvSpPr>
            <a:spLocks noChangeArrowheads="1"/>
          </p:cNvSpPr>
          <p:nvPr/>
        </p:nvSpPr>
        <p:spPr bwMode="auto">
          <a:xfrm>
            <a:off x="2714612" y="2285992"/>
            <a:ext cx="4286280" cy="265272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sz="1400"/>
          </a:p>
        </p:txBody>
      </p:sp>
      <p:sp>
        <p:nvSpPr>
          <p:cNvPr id="21" name="Прямоугольник 1"/>
          <p:cNvSpPr>
            <a:spLocks noChangeArrowheads="1"/>
          </p:cNvSpPr>
          <p:nvPr/>
        </p:nvSpPr>
        <p:spPr bwMode="auto">
          <a:xfrm>
            <a:off x="2879725" y="2693988"/>
            <a:ext cx="3960813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kk-KZ" sz="3200" b="1" dirty="0" smtClean="0">
                <a:solidFill>
                  <a:srgbClr val="FFFF00"/>
                </a:solidFill>
                <a:latin typeface="Times New Roman" pitchFamily="18" charset="0"/>
              </a:rPr>
              <a:t>Тянь-Шань тауының ең биік нүктесі қалай аталады?</a:t>
            </a:r>
            <a:endParaRPr lang="ru-RU" sz="3200" b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8538" y="404813"/>
            <a:ext cx="4732354" cy="1462087"/>
          </a:xfrm>
        </p:spPr>
        <p:txBody>
          <a:bodyPr/>
          <a:lstStyle/>
          <a:p>
            <a:pPr algn="l" eaLnBrk="1" hangingPunct="1"/>
            <a:r>
              <a:rPr lang="kk-KZ" b="0" i="1" dirty="0" smtClean="0">
                <a:solidFill>
                  <a:srgbClr val="6666FF"/>
                </a:solidFill>
              </a:rPr>
              <a:t>Сиқырлы текше</a:t>
            </a:r>
            <a:endParaRPr lang="ru-RU" b="0" i="1" dirty="0" smtClean="0">
              <a:solidFill>
                <a:srgbClr val="6666FF"/>
              </a:solidFill>
            </a:endParaRPr>
          </a:p>
        </p:txBody>
      </p:sp>
      <p:pic>
        <p:nvPicPr>
          <p:cNvPr id="61443" name="Picture 3" descr="Ку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4537075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6" name="AutoShape 6"/>
          <p:cNvSpPr>
            <a:spLocks noChangeArrowheads="1"/>
          </p:cNvSpPr>
          <p:nvPr/>
        </p:nvSpPr>
        <p:spPr bwMode="auto">
          <a:xfrm>
            <a:off x="179388" y="2276475"/>
            <a:ext cx="576262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7" name="AutoShape 7"/>
          <p:cNvSpPr>
            <a:spLocks noChangeArrowheads="1"/>
          </p:cNvSpPr>
          <p:nvPr/>
        </p:nvSpPr>
        <p:spPr bwMode="auto">
          <a:xfrm>
            <a:off x="5397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8" name="AutoShape 8"/>
          <p:cNvSpPr>
            <a:spLocks noChangeArrowheads="1"/>
          </p:cNvSpPr>
          <p:nvPr/>
        </p:nvSpPr>
        <p:spPr bwMode="auto">
          <a:xfrm>
            <a:off x="179388" y="3284538"/>
            <a:ext cx="576262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9" name="AutoShape 9"/>
          <p:cNvSpPr>
            <a:spLocks noChangeArrowheads="1"/>
          </p:cNvSpPr>
          <p:nvPr/>
        </p:nvSpPr>
        <p:spPr bwMode="auto">
          <a:xfrm>
            <a:off x="323850" y="4221163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0" name="AutoShape 10"/>
          <p:cNvSpPr>
            <a:spLocks noChangeArrowheads="1"/>
          </p:cNvSpPr>
          <p:nvPr/>
        </p:nvSpPr>
        <p:spPr bwMode="auto">
          <a:xfrm>
            <a:off x="8172450" y="19891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1" name="AutoShape 11"/>
          <p:cNvSpPr>
            <a:spLocks noChangeArrowheads="1"/>
          </p:cNvSpPr>
          <p:nvPr/>
        </p:nvSpPr>
        <p:spPr bwMode="auto">
          <a:xfrm>
            <a:off x="8172450" y="30686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2" name="AutoShape 12"/>
          <p:cNvSpPr>
            <a:spLocks noChangeArrowheads="1"/>
          </p:cNvSpPr>
          <p:nvPr/>
        </p:nvSpPr>
        <p:spPr bwMode="auto">
          <a:xfrm>
            <a:off x="7956550" y="4076700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3" name="AutoShape 13"/>
          <p:cNvSpPr>
            <a:spLocks noChangeArrowheads="1"/>
          </p:cNvSpPr>
          <p:nvPr/>
        </p:nvSpPr>
        <p:spPr bwMode="auto">
          <a:xfrm>
            <a:off x="77406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4" name="AutoShape 14"/>
          <p:cNvSpPr>
            <a:spLocks noChangeArrowheads="1"/>
          </p:cNvSpPr>
          <p:nvPr/>
        </p:nvSpPr>
        <p:spPr bwMode="auto">
          <a:xfrm>
            <a:off x="1187450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5" name="AutoShape 15"/>
          <p:cNvSpPr>
            <a:spLocks noChangeArrowheads="1"/>
          </p:cNvSpPr>
          <p:nvPr/>
        </p:nvSpPr>
        <p:spPr bwMode="auto">
          <a:xfrm>
            <a:off x="7019925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pic>
        <p:nvPicPr>
          <p:cNvPr id="13328" name="Picture 16" descr="BD21325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9" name="AutoShape 17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8538" y="333375"/>
            <a:ext cx="4803792" cy="1462088"/>
          </a:xfrm>
        </p:spPr>
        <p:txBody>
          <a:bodyPr/>
          <a:lstStyle/>
          <a:p>
            <a:pPr algn="l"/>
            <a:r>
              <a:rPr lang="kk-KZ" b="0" i="1" dirty="0" smtClean="0">
                <a:solidFill>
                  <a:srgbClr val="3366FF"/>
                </a:solidFill>
              </a:rPr>
              <a:t>Сиқырлы текше</a:t>
            </a:r>
            <a:endParaRPr lang="ru-RU" b="0" i="1" dirty="0" smtClean="0">
              <a:solidFill>
                <a:srgbClr val="3366FF"/>
              </a:solidFill>
            </a:endParaRPr>
          </a:p>
        </p:txBody>
      </p:sp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0422" name="Picture 6" descr="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975" y="1844675"/>
            <a:ext cx="4392613" cy="363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26"/>
          <p:cNvGrpSpPr>
            <a:grpSpLocks/>
          </p:cNvGrpSpPr>
          <p:nvPr/>
        </p:nvGrpSpPr>
        <p:grpSpPr bwMode="auto">
          <a:xfrm>
            <a:off x="0" y="5373688"/>
            <a:ext cx="9144000" cy="1484312"/>
            <a:chOff x="0" y="5273664"/>
            <a:chExt cx="8877313" cy="1597025"/>
          </a:xfrm>
        </p:grpSpPr>
        <p:pic>
          <p:nvPicPr>
            <p:cNvPr id="12298" name="Picture 8" descr="012"/>
            <p:cNvPicPr>
              <a:picLocks noChangeAspect="1" noChangeArrowheads="1" noCrop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9" name="Picture 9" descr="гул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0" name="Picture 10" descr="012"/>
            <p:cNvPicPr>
              <a:picLocks noChangeAspect="1" noChangeArrowheads="1" noCrop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97" name="TextBox 16"/>
          <p:cNvSpPr txBox="1">
            <a:spLocks noChangeArrowheads="1"/>
          </p:cNvSpPr>
          <p:nvPr/>
        </p:nvSpPr>
        <p:spPr bwMode="auto">
          <a:xfrm>
            <a:off x="2428875" y="2568575"/>
            <a:ext cx="4230688" cy="206210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kk-KZ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Биіктеген сайын тауда ауа райы қалай өзгереді?</a:t>
            </a:r>
            <a:endParaRPr lang="kk-KZ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kk-K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8538" y="404813"/>
            <a:ext cx="4732354" cy="1462087"/>
          </a:xfrm>
        </p:spPr>
        <p:txBody>
          <a:bodyPr/>
          <a:lstStyle/>
          <a:p>
            <a:pPr algn="l" eaLnBrk="1" hangingPunct="1"/>
            <a:r>
              <a:rPr lang="kk-KZ" b="0" i="1" dirty="0" smtClean="0">
                <a:solidFill>
                  <a:srgbClr val="6666FF"/>
                </a:solidFill>
              </a:rPr>
              <a:t>Сиқырлы текше</a:t>
            </a:r>
            <a:endParaRPr lang="ru-RU" b="0" i="1" dirty="0" smtClean="0">
              <a:solidFill>
                <a:srgbClr val="6666FF"/>
              </a:solidFill>
            </a:endParaRPr>
          </a:p>
        </p:txBody>
      </p:sp>
      <p:pic>
        <p:nvPicPr>
          <p:cNvPr id="61443" name="Picture 3" descr="Ку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4537075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6" name="AutoShape 6"/>
          <p:cNvSpPr>
            <a:spLocks noChangeArrowheads="1"/>
          </p:cNvSpPr>
          <p:nvPr/>
        </p:nvSpPr>
        <p:spPr bwMode="auto">
          <a:xfrm>
            <a:off x="179388" y="2276475"/>
            <a:ext cx="576262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7" name="AutoShape 7"/>
          <p:cNvSpPr>
            <a:spLocks noChangeArrowheads="1"/>
          </p:cNvSpPr>
          <p:nvPr/>
        </p:nvSpPr>
        <p:spPr bwMode="auto">
          <a:xfrm>
            <a:off x="5397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8" name="AutoShape 8"/>
          <p:cNvSpPr>
            <a:spLocks noChangeArrowheads="1"/>
          </p:cNvSpPr>
          <p:nvPr/>
        </p:nvSpPr>
        <p:spPr bwMode="auto">
          <a:xfrm>
            <a:off x="179388" y="3284538"/>
            <a:ext cx="576262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9" name="AutoShape 9"/>
          <p:cNvSpPr>
            <a:spLocks noChangeArrowheads="1"/>
          </p:cNvSpPr>
          <p:nvPr/>
        </p:nvSpPr>
        <p:spPr bwMode="auto">
          <a:xfrm>
            <a:off x="323850" y="4221163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0" name="AutoShape 10"/>
          <p:cNvSpPr>
            <a:spLocks noChangeArrowheads="1"/>
          </p:cNvSpPr>
          <p:nvPr/>
        </p:nvSpPr>
        <p:spPr bwMode="auto">
          <a:xfrm>
            <a:off x="8172450" y="19891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1" name="AutoShape 11"/>
          <p:cNvSpPr>
            <a:spLocks noChangeArrowheads="1"/>
          </p:cNvSpPr>
          <p:nvPr/>
        </p:nvSpPr>
        <p:spPr bwMode="auto">
          <a:xfrm>
            <a:off x="8172450" y="30686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2" name="AutoShape 12"/>
          <p:cNvSpPr>
            <a:spLocks noChangeArrowheads="1"/>
          </p:cNvSpPr>
          <p:nvPr/>
        </p:nvSpPr>
        <p:spPr bwMode="auto">
          <a:xfrm>
            <a:off x="7956550" y="4076700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3" name="AutoShape 13"/>
          <p:cNvSpPr>
            <a:spLocks noChangeArrowheads="1"/>
          </p:cNvSpPr>
          <p:nvPr/>
        </p:nvSpPr>
        <p:spPr bwMode="auto">
          <a:xfrm>
            <a:off x="77406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4" name="AutoShape 14"/>
          <p:cNvSpPr>
            <a:spLocks noChangeArrowheads="1"/>
          </p:cNvSpPr>
          <p:nvPr/>
        </p:nvSpPr>
        <p:spPr bwMode="auto">
          <a:xfrm>
            <a:off x="1187450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5" name="AutoShape 15"/>
          <p:cNvSpPr>
            <a:spLocks noChangeArrowheads="1"/>
          </p:cNvSpPr>
          <p:nvPr/>
        </p:nvSpPr>
        <p:spPr bwMode="auto">
          <a:xfrm>
            <a:off x="7019925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pic>
        <p:nvPicPr>
          <p:cNvPr id="13328" name="Picture 16" descr="BD21325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9" name="AutoShape 17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51050" y="476250"/>
            <a:ext cx="5021280" cy="1462088"/>
          </a:xfrm>
        </p:spPr>
        <p:txBody>
          <a:bodyPr/>
          <a:lstStyle/>
          <a:p>
            <a:pPr algn="l"/>
            <a:r>
              <a:rPr lang="kk-KZ" b="0" i="1" dirty="0" smtClean="0">
                <a:solidFill>
                  <a:srgbClr val="3366FF"/>
                </a:solidFill>
              </a:rPr>
              <a:t>Сиқырлы текше</a:t>
            </a:r>
            <a:endParaRPr lang="ru-RU" b="0" i="1" dirty="0" smtClean="0">
              <a:solidFill>
                <a:srgbClr val="3366FF"/>
              </a:solidFill>
            </a:endParaRPr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8374" name="Picture 6" descr="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4438" y="1700213"/>
            <a:ext cx="4175125" cy="310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26"/>
          <p:cNvGrpSpPr>
            <a:grpSpLocks/>
          </p:cNvGrpSpPr>
          <p:nvPr/>
        </p:nvGrpSpPr>
        <p:grpSpPr bwMode="auto">
          <a:xfrm>
            <a:off x="0" y="5373688"/>
            <a:ext cx="9144000" cy="1484312"/>
            <a:chOff x="0" y="5273664"/>
            <a:chExt cx="8877313" cy="1597025"/>
          </a:xfrm>
        </p:grpSpPr>
        <p:pic>
          <p:nvPicPr>
            <p:cNvPr id="10250" name="Picture 8" descr="012"/>
            <p:cNvPicPr>
              <a:picLocks noChangeAspect="1" noChangeArrowheads="1" noCrop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9" descr="гул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2" name="Picture 10" descr="012"/>
            <p:cNvPicPr>
              <a:picLocks noChangeAspect="1" noChangeArrowheads="1" noCrop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9" name="TextBox 16"/>
          <p:cNvSpPr txBox="1">
            <a:spLocks noChangeArrowheads="1"/>
          </p:cNvSpPr>
          <p:nvPr/>
        </p:nvSpPr>
        <p:spPr bwMode="auto">
          <a:xfrm>
            <a:off x="2503488" y="2236788"/>
            <a:ext cx="4137025" cy="156966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Таудан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құлай аққан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суды не </a:t>
            </a:r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дейді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Ол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қайдан ағып жатыр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8538" y="404813"/>
            <a:ext cx="4732354" cy="1462087"/>
          </a:xfrm>
        </p:spPr>
        <p:txBody>
          <a:bodyPr/>
          <a:lstStyle/>
          <a:p>
            <a:pPr algn="l" eaLnBrk="1" hangingPunct="1"/>
            <a:r>
              <a:rPr lang="kk-KZ" b="0" i="1" dirty="0" smtClean="0">
                <a:solidFill>
                  <a:srgbClr val="6666FF"/>
                </a:solidFill>
              </a:rPr>
              <a:t>Сиқырлы текше</a:t>
            </a:r>
            <a:endParaRPr lang="ru-RU" b="0" i="1" dirty="0" smtClean="0">
              <a:solidFill>
                <a:srgbClr val="6666FF"/>
              </a:solidFill>
            </a:endParaRPr>
          </a:p>
        </p:txBody>
      </p:sp>
      <p:pic>
        <p:nvPicPr>
          <p:cNvPr id="61443" name="Picture 3" descr="Ку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4537075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6" name="AutoShape 6"/>
          <p:cNvSpPr>
            <a:spLocks noChangeArrowheads="1"/>
          </p:cNvSpPr>
          <p:nvPr/>
        </p:nvSpPr>
        <p:spPr bwMode="auto">
          <a:xfrm>
            <a:off x="179388" y="2276475"/>
            <a:ext cx="576262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7" name="AutoShape 7"/>
          <p:cNvSpPr>
            <a:spLocks noChangeArrowheads="1"/>
          </p:cNvSpPr>
          <p:nvPr/>
        </p:nvSpPr>
        <p:spPr bwMode="auto">
          <a:xfrm>
            <a:off x="5397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8" name="AutoShape 8"/>
          <p:cNvSpPr>
            <a:spLocks noChangeArrowheads="1"/>
          </p:cNvSpPr>
          <p:nvPr/>
        </p:nvSpPr>
        <p:spPr bwMode="auto">
          <a:xfrm>
            <a:off x="179388" y="3284538"/>
            <a:ext cx="576262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9" name="AutoShape 9"/>
          <p:cNvSpPr>
            <a:spLocks noChangeArrowheads="1"/>
          </p:cNvSpPr>
          <p:nvPr/>
        </p:nvSpPr>
        <p:spPr bwMode="auto">
          <a:xfrm>
            <a:off x="323850" y="4221163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0" name="AutoShape 10"/>
          <p:cNvSpPr>
            <a:spLocks noChangeArrowheads="1"/>
          </p:cNvSpPr>
          <p:nvPr/>
        </p:nvSpPr>
        <p:spPr bwMode="auto">
          <a:xfrm>
            <a:off x="8172450" y="19891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1" name="AutoShape 11"/>
          <p:cNvSpPr>
            <a:spLocks noChangeArrowheads="1"/>
          </p:cNvSpPr>
          <p:nvPr/>
        </p:nvSpPr>
        <p:spPr bwMode="auto">
          <a:xfrm>
            <a:off x="8172450" y="30686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2" name="AutoShape 12"/>
          <p:cNvSpPr>
            <a:spLocks noChangeArrowheads="1"/>
          </p:cNvSpPr>
          <p:nvPr/>
        </p:nvSpPr>
        <p:spPr bwMode="auto">
          <a:xfrm>
            <a:off x="7956550" y="4076700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3" name="AutoShape 13"/>
          <p:cNvSpPr>
            <a:spLocks noChangeArrowheads="1"/>
          </p:cNvSpPr>
          <p:nvPr/>
        </p:nvSpPr>
        <p:spPr bwMode="auto">
          <a:xfrm>
            <a:off x="77406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4" name="AutoShape 14"/>
          <p:cNvSpPr>
            <a:spLocks noChangeArrowheads="1"/>
          </p:cNvSpPr>
          <p:nvPr/>
        </p:nvSpPr>
        <p:spPr bwMode="auto">
          <a:xfrm>
            <a:off x="1187450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5" name="AutoShape 15"/>
          <p:cNvSpPr>
            <a:spLocks noChangeArrowheads="1"/>
          </p:cNvSpPr>
          <p:nvPr/>
        </p:nvSpPr>
        <p:spPr bwMode="auto">
          <a:xfrm>
            <a:off x="7019925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pic>
        <p:nvPicPr>
          <p:cNvPr id="13328" name="Picture 16" descr="BD21325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9" name="AutoShape 17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51050" y="476250"/>
            <a:ext cx="5021280" cy="1462088"/>
          </a:xfrm>
        </p:spPr>
        <p:txBody>
          <a:bodyPr/>
          <a:lstStyle/>
          <a:p>
            <a:pPr algn="l"/>
            <a:r>
              <a:rPr lang="kk-KZ" b="0" i="1" dirty="0" smtClean="0">
                <a:solidFill>
                  <a:srgbClr val="3366FF"/>
                </a:solidFill>
              </a:rPr>
              <a:t>Сиқырлы текше</a:t>
            </a:r>
            <a:endParaRPr lang="ru-RU" b="0" i="1" dirty="0" smtClean="0">
              <a:solidFill>
                <a:srgbClr val="3366FF"/>
              </a:solidFill>
            </a:endParaRPr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8374" name="Picture 6" descr="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4438" y="1700213"/>
            <a:ext cx="4175125" cy="310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26"/>
          <p:cNvGrpSpPr>
            <a:grpSpLocks/>
          </p:cNvGrpSpPr>
          <p:nvPr/>
        </p:nvGrpSpPr>
        <p:grpSpPr bwMode="auto">
          <a:xfrm>
            <a:off x="0" y="5373688"/>
            <a:ext cx="9144000" cy="1484312"/>
            <a:chOff x="0" y="5273664"/>
            <a:chExt cx="8877313" cy="1597025"/>
          </a:xfrm>
        </p:grpSpPr>
        <p:pic>
          <p:nvPicPr>
            <p:cNvPr id="10250" name="Picture 8" descr="012"/>
            <p:cNvPicPr>
              <a:picLocks noChangeAspect="1" noChangeArrowheads="1" noCrop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9" descr="гул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2" name="Picture 10" descr="012"/>
            <p:cNvPicPr>
              <a:picLocks noChangeAspect="1" noChangeArrowheads="1" noCrop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9" name="TextBox 16"/>
          <p:cNvSpPr txBox="1">
            <a:spLocks noChangeArrowheads="1"/>
          </p:cNvSpPr>
          <p:nvPr/>
        </p:nvSpPr>
        <p:spPr bwMode="auto">
          <a:xfrm>
            <a:off x="2503488" y="2236788"/>
            <a:ext cx="4137025" cy="181588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Орталық Қазақстанды басқаша қалай атайды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Ондағы таулар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қалай атайды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8538" y="404813"/>
            <a:ext cx="4732354" cy="1462087"/>
          </a:xfrm>
        </p:spPr>
        <p:txBody>
          <a:bodyPr/>
          <a:lstStyle/>
          <a:p>
            <a:pPr algn="l" eaLnBrk="1" hangingPunct="1"/>
            <a:r>
              <a:rPr lang="kk-KZ" b="0" i="1" dirty="0" smtClean="0">
                <a:solidFill>
                  <a:srgbClr val="6666FF"/>
                </a:solidFill>
              </a:rPr>
              <a:t>Сиқырлы текше</a:t>
            </a:r>
            <a:endParaRPr lang="ru-RU" b="0" i="1" dirty="0" smtClean="0">
              <a:solidFill>
                <a:srgbClr val="6666FF"/>
              </a:solidFill>
            </a:endParaRPr>
          </a:p>
        </p:txBody>
      </p:sp>
      <p:pic>
        <p:nvPicPr>
          <p:cNvPr id="61443" name="Picture 3" descr="Ку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4537075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6" name="AutoShape 6"/>
          <p:cNvSpPr>
            <a:spLocks noChangeArrowheads="1"/>
          </p:cNvSpPr>
          <p:nvPr/>
        </p:nvSpPr>
        <p:spPr bwMode="auto">
          <a:xfrm>
            <a:off x="179388" y="2276475"/>
            <a:ext cx="576262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7" name="AutoShape 7"/>
          <p:cNvSpPr>
            <a:spLocks noChangeArrowheads="1"/>
          </p:cNvSpPr>
          <p:nvPr/>
        </p:nvSpPr>
        <p:spPr bwMode="auto">
          <a:xfrm>
            <a:off x="5397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8" name="AutoShape 8"/>
          <p:cNvSpPr>
            <a:spLocks noChangeArrowheads="1"/>
          </p:cNvSpPr>
          <p:nvPr/>
        </p:nvSpPr>
        <p:spPr bwMode="auto">
          <a:xfrm>
            <a:off x="179388" y="3284538"/>
            <a:ext cx="576262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49" name="AutoShape 9"/>
          <p:cNvSpPr>
            <a:spLocks noChangeArrowheads="1"/>
          </p:cNvSpPr>
          <p:nvPr/>
        </p:nvSpPr>
        <p:spPr bwMode="auto">
          <a:xfrm>
            <a:off x="323850" y="4221163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0" name="AutoShape 10"/>
          <p:cNvSpPr>
            <a:spLocks noChangeArrowheads="1"/>
          </p:cNvSpPr>
          <p:nvPr/>
        </p:nvSpPr>
        <p:spPr bwMode="auto">
          <a:xfrm>
            <a:off x="8172450" y="19891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1" name="AutoShape 11"/>
          <p:cNvSpPr>
            <a:spLocks noChangeArrowheads="1"/>
          </p:cNvSpPr>
          <p:nvPr/>
        </p:nvSpPr>
        <p:spPr bwMode="auto">
          <a:xfrm>
            <a:off x="8172450" y="306863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2" name="AutoShape 12"/>
          <p:cNvSpPr>
            <a:spLocks noChangeArrowheads="1"/>
          </p:cNvSpPr>
          <p:nvPr/>
        </p:nvSpPr>
        <p:spPr bwMode="auto">
          <a:xfrm>
            <a:off x="7956550" y="4076700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3" name="AutoShape 13"/>
          <p:cNvSpPr>
            <a:spLocks noChangeArrowheads="1"/>
          </p:cNvSpPr>
          <p:nvPr/>
        </p:nvSpPr>
        <p:spPr bwMode="auto">
          <a:xfrm>
            <a:off x="7740650" y="5229225"/>
            <a:ext cx="576263" cy="576263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4" name="AutoShape 14"/>
          <p:cNvSpPr>
            <a:spLocks noChangeArrowheads="1"/>
          </p:cNvSpPr>
          <p:nvPr/>
        </p:nvSpPr>
        <p:spPr bwMode="auto">
          <a:xfrm>
            <a:off x="1187450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sp>
        <p:nvSpPr>
          <p:cNvPr id="61455" name="AutoShape 15"/>
          <p:cNvSpPr>
            <a:spLocks noChangeArrowheads="1"/>
          </p:cNvSpPr>
          <p:nvPr/>
        </p:nvSpPr>
        <p:spPr bwMode="auto">
          <a:xfrm>
            <a:off x="7019925" y="6021388"/>
            <a:ext cx="576263" cy="576262"/>
          </a:xfrm>
          <a:prstGeom prst="star5">
            <a:avLst/>
          </a:prstGeom>
          <a:gradFill rotWithShape="1">
            <a:gsLst>
              <a:gs pos="0">
                <a:srgbClr val="FFFF99">
                  <a:alpha val="64999"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ru-RU"/>
          </a:p>
        </p:txBody>
      </p:sp>
      <p:pic>
        <p:nvPicPr>
          <p:cNvPr id="13328" name="Picture 16" descr="BD21325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9" name="AutoShape 17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51050" y="476250"/>
            <a:ext cx="5021280" cy="1462088"/>
          </a:xfrm>
        </p:spPr>
        <p:txBody>
          <a:bodyPr/>
          <a:lstStyle/>
          <a:p>
            <a:pPr algn="l"/>
            <a:r>
              <a:rPr lang="kk-KZ" b="0" i="1" dirty="0" smtClean="0">
                <a:solidFill>
                  <a:srgbClr val="3366FF"/>
                </a:solidFill>
              </a:rPr>
              <a:t>Сиқырлы текше</a:t>
            </a:r>
            <a:endParaRPr lang="ru-RU" b="0" i="1" dirty="0" smtClean="0">
              <a:solidFill>
                <a:srgbClr val="3366FF"/>
              </a:solidFill>
            </a:endParaRPr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>
            <a:off x="2411413" y="188913"/>
            <a:ext cx="4105275" cy="360362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rgbClr val="FFFF99"/>
              </a:gs>
              <a:gs pos="100000">
                <a:srgbClr val="CC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8374" name="Picture 6" descr="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4438" y="1700213"/>
            <a:ext cx="4175125" cy="310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26"/>
          <p:cNvGrpSpPr>
            <a:grpSpLocks/>
          </p:cNvGrpSpPr>
          <p:nvPr/>
        </p:nvGrpSpPr>
        <p:grpSpPr bwMode="auto">
          <a:xfrm>
            <a:off x="0" y="5373688"/>
            <a:ext cx="9144000" cy="1484312"/>
            <a:chOff x="0" y="5273664"/>
            <a:chExt cx="8877313" cy="1597025"/>
          </a:xfrm>
        </p:grpSpPr>
        <p:pic>
          <p:nvPicPr>
            <p:cNvPr id="10250" name="Picture 8" descr="012"/>
            <p:cNvPicPr>
              <a:picLocks noChangeAspect="1" noChangeArrowheads="1" noCrop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3664"/>
              <a:ext cx="2411413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9" descr="гул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6021388"/>
              <a:ext cx="431958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2" name="Picture 10" descr="012"/>
            <p:cNvPicPr>
              <a:picLocks noChangeAspect="1" noChangeArrowheads="1" noCrop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0826" y="5273664"/>
              <a:ext cx="2376487" cy="159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9" name="TextBox 16"/>
          <p:cNvSpPr txBox="1">
            <a:spLocks noChangeArrowheads="1"/>
          </p:cNvSpPr>
          <p:nvPr/>
        </p:nvSpPr>
        <p:spPr bwMode="auto">
          <a:xfrm>
            <a:off x="2500298" y="2214554"/>
            <a:ext cx="4143404" cy="1754326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Тауларды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адам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қалай пайдаланады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5"/>
          <p:cNvSpPr>
            <a:spLocks noChangeArrowheads="1"/>
          </p:cNvSpPr>
          <p:nvPr/>
        </p:nvSpPr>
        <p:spPr bwMode="auto">
          <a:xfrm>
            <a:off x="1000125" y="2852738"/>
            <a:ext cx="6911975" cy="3097212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rgbClr val="DDEBCF"/>
              </a:gs>
              <a:gs pos="50000">
                <a:srgbClr val="FFFF00"/>
              </a:gs>
              <a:gs pos="100000">
                <a:srgbClr val="00FF00"/>
              </a:gs>
            </a:gsLst>
            <a:path path="rect">
              <a:fillToRect l="50000" t="50000" r="50000" b="50000"/>
            </a:path>
          </a:gradFill>
          <a:ln w="508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sz="4000" b="1" i="1">
              <a:solidFill>
                <a:srgbClr val="0033CC"/>
              </a:solidFill>
              <a:latin typeface="Century Schoolbook" pitchFamily="18" charset="0"/>
            </a:endParaRPr>
          </a:p>
        </p:txBody>
      </p:sp>
      <p:sp>
        <p:nvSpPr>
          <p:cNvPr id="75780" name="AutoShape 4"/>
          <p:cNvSpPr>
            <a:spLocks noChangeArrowheads="1"/>
          </p:cNvSpPr>
          <p:nvPr/>
        </p:nvSpPr>
        <p:spPr bwMode="auto">
          <a:xfrm>
            <a:off x="395288" y="766763"/>
            <a:ext cx="8208962" cy="2519362"/>
          </a:xfrm>
          <a:prstGeom prst="star8">
            <a:avLst>
              <a:gd name="adj" fmla="val 38255"/>
            </a:avLst>
          </a:prstGeom>
          <a:gradFill rotWithShape="1">
            <a:gsLst>
              <a:gs pos="0">
                <a:srgbClr val="DDEBCF"/>
              </a:gs>
              <a:gs pos="50000">
                <a:srgbClr val="FFFF00"/>
              </a:gs>
              <a:gs pos="100000">
                <a:srgbClr val="00CC99"/>
              </a:gs>
            </a:gsLst>
            <a:lin ang="5400000" scaled="0"/>
          </a:gradFill>
          <a:ln w="762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k-KZ" sz="54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Жаңа сабақ</a:t>
            </a:r>
            <a:endParaRPr lang="ru-RU" sz="540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1476375" y="3549650"/>
            <a:ext cx="633571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kk-KZ" sz="4400" b="1" i="1" dirty="0" smtClean="0">
                <a:solidFill>
                  <a:srgbClr val="0033CC"/>
                </a:solidFill>
                <a:latin typeface="Century Schoolbook" pitchFamily="18" charset="0"/>
              </a:rPr>
              <a:t>Мал шаруашылығы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0"/>
          <p:cNvSpPr txBox="1">
            <a:spLocks noChangeArrowheads="1"/>
          </p:cNvSpPr>
          <p:nvPr/>
        </p:nvSpPr>
        <p:spPr bwMode="auto">
          <a:xfrm>
            <a:off x="835025" y="260350"/>
            <a:ext cx="7747000" cy="6461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kk-KZ" sz="3600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Артығын тап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24000" y="1397000"/>
          <a:ext cx="6834213" cy="4460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8071"/>
                <a:gridCol w="2278071"/>
                <a:gridCol w="2278071"/>
              </a:tblGrid>
              <a:tr h="892178"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Алатау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Зеңгі баба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Сиыр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</a:tr>
              <a:tr h="892178"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Қаратау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Ойсылқара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Жылқы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</a:tr>
              <a:tr h="892178"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Хан тәңірі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Қамбар ата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Құлыншақ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</a:tr>
              <a:tr h="892178"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Тарбағатай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Шопан ата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Түйе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</a:tr>
              <a:tr h="892178"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Мұғалжар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Тайбурыл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Қой, ешкі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0"/>
          <p:cNvSpPr txBox="1">
            <a:spLocks noChangeArrowheads="1"/>
          </p:cNvSpPr>
          <p:nvPr/>
        </p:nvSpPr>
        <p:spPr bwMode="auto">
          <a:xfrm>
            <a:off x="835025" y="260350"/>
            <a:ext cx="7747000" cy="6461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kk-KZ" sz="3600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Артығын тап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24000" y="1397000"/>
          <a:ext cx="6834213" cy="4460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8071"/>
                <a:gridCol w="2278071"/>
                <a:gridCol w="2278071"/>
              </a:tblGrid>
              <a:tr h="892178"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Алатау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Зеңгі баба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Сиыр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</a:tr>
              <a:tr h="892178"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Қаратау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Ойсылқара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Жылқы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</a:tr>
              <a:tr h="892178"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Хан тәңірі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Қамбар ата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Құлыншақ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</a:tr>
              <a:tr h="892178"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Тарбағатай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Шопан ата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Түйе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</a:tr>
              <a:tr h="892178"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Мұғалжар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Тайбурыл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24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Қой, ешкі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C6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8596" y="1720840"/>
            <a:ext cx="8286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400" b="1" dirty="0" smtClean="0">
                <a:solidFill>
                  <a:srgbClr val="002060"/>
                </a:solidFill>
                <a:latin typeface="Palatino Linotype" pitchFamily="18" charset="0"/>
              </a:rPr>
              <a:t>      Қазақ халқы ежелден мал шаруашылығымен айналысып келеді.Мал кезінде алты алаштың жесе-асы, кисе-киімі, мінсе-көлігі, жапанда-серігі болған.Біз ежелден малға жақын халықпыз.Кезінде ат- бабаларымыз төрт түлікке жайлы қоныс іздеп, кең далада көшіп-қонып жүрген. </a:t>
            </a:r>
          </a:p>
          <a:p>
            <a:r>
              <a:rPr lang="kk-KZ" sz="2400" b="1" dirty="0" smtClean="0">
                <a:solidFill>
                  <a:srgbClr val="002060"/>
                </a:solidFill>
                <a:latin typeface="Palatino Linotype" pitchFamily="18" charset="0"/>
              </a:rPr>
              <a:t>     Қазақ төрт түлікті ерекше құрметтеген.  Бұған дәлел ретінде қазақтың «Мал-жан аман ба?» деген сөздерін мысалға келтіруге болады. </a:t>
            </a:r>
            <a:endParaRPr lang="ru-RU" sz="2400" b="1" dirty="0">
              <a:solidFill>
                <a:srgbClr val="00206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1"/>
          <p:cNvSpPr>
            <a:spLocks noChangeArrowheads="1"/>
          </p:cNvSpPr>
          <p:nvPr/>
        </p:nvSpPr>
        <p:spPr bwMode="auto">
          <a:xfrm>
            <a:off x="1428728" y="1500174"/>
            <a:ext cx="45720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dirty="0" smtClean="0"/>
              <a:t> </a:t>
            </a:r>
            <a:r>
              <a:rPr lang="ru-RU" sz="2800" dirty="0"/>
              <a:t> 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3" name="TextBox 10"/>
          <p:cNvSpPr txBox="1">
            <a:spLocks noChangeArrowheads="1"/>
          </p:cNvSpPr>
          <p:nvPr/>
        </p:nvSpPr>
        <p:spPr bwMode="auto">
          <a:xfrm>
            <a:off x="803275" y="584200"/>
            <a:ext cx="7747000" cy="769441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kk-KZ" sz="44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ТОПТЫҚ ЖҰМЫС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5786" y="1428736"/>
            <a:ext cx="73581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kk-KZ" sz="2400" b="1" dirty="0" smtClean="0">
                <a:solidFill>
                  <a:srgbClr val="7030A0"/>
                </a:solidFill>
                <a:latin typeface="Courier New" pitchFamily="49" charset="0"/>
                <a:cs typeface="Courier New" pitchFamily="49" charset="0"/>
              </a:rPr>
              <a:t>Берілген ақпаратты түсініп оқы.</a:t>
            </a:r>
          </a:p>
          <a:p>
            <a:pPr marL="342900" indent="-342900">
              <a:buFont typeface="+mj-lt"/>
              <a:buAutoNum type="arabicPeriod"/>
            </a:pPr>
            <a:r>
              <a:rPr lang="kk-KZ" sz="2400" b="1" dirty="0" smtClean="0">
                <a:solidFill>
                  <a:srgbClr val="7030A0"/>
                </a:solidFill>
                <a:latin typeface="Courier New" pitchFamily="49" charset="0"/>
                <a:cs typeface="Courier New" pitchFamily="49" charset="0"/>
              </a:rPr>
              <a:t>Тақырыпта маңызды деген ақпаратты топ ішінде талқыла.</a:t>
            </a:r>
          </a:p>
          <a:p>
            <a:pPr marL="342900" indent="-342900">
              <a:buFont typeface="+mj-lt"/>
              <a:buAutoNum type="arabicPeriod"/>
            </a:pPr>
            <a:r>
              <a:rPr lang="kk-KZ" sz="2400" b="1" dirty="0" smtClean="0">
                <a:solidFill>
                  <a:srgbClr val="7030A0"/>
                </a:solidFill>
                <a:latin typeface="Courier New" pitchFamily="49" charset="0"/>
                <a:cs typeface="Courier New" pitchFamily="49" charset="0"/>
              </a:rPr>
              <a:t>Өздерің жаңалық деп таныған ақпаратты сыныпқа 2-3 сөйлеммен жеткіз.</a:t>
            </a:r>
            <a:endParaRPr lang="ru-RU" sz="2400" b="1" dirty="0">
              <a:solidFill>
                <a:srgbClr val="7030A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596" y="857232"/>
          <a:ext cx="8429683" cy="2527128"/>
        </p:xfrm>
        <a:graphic>
          <a:graphicData uri="http://schemas.openxmlformats.org/drawingml/2006/table">
            <a:tbl>
              <a:tblPr/>
              <a:tblGrid>
                <a:gridCol w="2809369"/>
                <a:gridCol w="2810157"/>
                <a:gridCol w="2810157"/>
              </a:tblGrid>
              <a:tr h="714381"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Жылқы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Табын-табын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Бота</a:t>
                      </a:r>
                      <a:endParaRPr lang="ru-RU" sz="20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249"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Сиыр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Отар-отар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Құлын</a:t>
                      </a:r>
                      <a:endParaRPr lang="ru-RU" sz="20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249"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Түйе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Үйір-үйір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Қозы, лақ</a:t>
                      </a:r>
                      <a:endParaRPr lang="ru-RU" sz="20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249"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Қой, ешкі</a:t>
                      </a:r>
                      <a:endParaRPr lang="ru-RU" sz="2000" b="1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Келе-келе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Бұзау</a:t>
                      </a:r>
                      <a:endParaRPr lang="ru-RU" sz="20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86050" y="214290"/>
            <a:ext cx="35125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36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Сәйкесін тап</a:t>
            </a:r>
            <a:endParaRPr lang="ru-RU" sz="36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28596" y="857232"/>
          <a:ext cx="8429683" cy="2469112"/>
        </p:xfrm>
        <a:graphic>
          <a:graphicData uri="http://schemas.openxmlformats.org/drawingml/2006/table">
            <a:tbl>
              <a:tblPr/>
              <a:tblGrid>
                <a:gridCol w="2809369"/>
                <a:gridCol w="2810157"/>
                <a:gridCol w="2810157"/>
              </a:tblGrid>
              <a:tr h="656365"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Жылқы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Үйір-үйір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Құлын</a:t>
                      </a:r>
                      <a:endParaRPr lang="ru-RU" sz="20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249"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Сиыр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Табын-табын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Бұзау</a:t>
                      </a:r>
                      <a:endParaRPr lang="ru-RU" sz="20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249"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Түйе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Келе-келе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Бота</a:t>
                      </a:r>
                      <a:endParaRPr lang="ru-RU" sz="20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249"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Қой, ешкі</a:t>
                      </a:r>
                      <a:endParaRPr lang="ru-RU" sz="2000" b="1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Отар-отар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50"/>
                        </a:lnSpc>
                        <a:spcAft>
                          <a:spcPts val="0"/>
                        </a:spcAft>
                      </a:pPr>
                      <a:r>
                        <a:rPr lang="kk-KZ" sz="3200" b="1" dirty="0" smtClean="0">
                          <a:solidFill>
                            <a:srgbClr val="00B05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Қозы,</a:t>
                      </a:r>
                      <a:r>
                        <a:rPr lang="kk-KZ" sz="3200" b="1" baseline="0" dirty="0" smtClean="0">
                          <a:solidFill>
                            <a:srgbClr val="00B05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лақ</a:t>
                      </a:r>
                      <a:endParaRPr lang="ru-RU" sz="3200" b="1" dirty="0">
                        <a:solidFill>
                          <a:srgbClr val="00B05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633" marR="61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1"/>
          <p:cNvSpPr>
            <a:spLocks noChangeArrowheads="1"/>
          </p:cNvSpPr>
          <p:nvPr/>
        </p:nvSpPr>
        <p:spPr bwMode="auto">
          <a:xfrm>
            <a:off x="1428728" y="1500174"/>
            <a:ext cx="45720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dirty="0" smtClean="0"/>
              <a:t> </a:t>
            </a:r>
            <a:r>
              <a:rPr lang="ru-RU" sz="2800" dirty="0"/>
              <a:t> 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3" name="TextBox 10"/>
          <p:cNvSpPr txBox="1">
            <a:spLocks noChangeArrowheads="1"/>
          </p:cNvSpPr>
          <p:nvPr/>
        </p:nvSpPr>
        <p:spPr bwMode="auto">
          <a:xfrm>
            <a:off x="803275" y="584200"/>
            <a:ext cx="7747000" cy="769441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kk-KZ" sz="44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ШЫҒАРМАШЫЛЫҚ ЖҰМЫС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5786" y="1428736"/>
            <a:ext cx="735811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kk-KZ" sz="2800" b="1" dirty="0" smtClean="0">
                <a:solidFill>
                  <a:srgbClr val="7030A0"/>
                </a:solidFill>
                <a:latin typeface="Courier New" pitchFamily="49" charset="0"/>
                <a:cs typeface="Courier New" pitchFamily="49" charset="0"/>
              </a:rPr>
              <a:t>Егер сен жылқы бағатын фермер болсаң, жылқы өнімдерін қалай жарнамалайсың?</a:t>
            </a:r>
          </a:p>
          <a:p>
            <a:pPr marL="342900" indent="-342900">
              <a:buFont typeface="+mj-lt"/>
              <a:buAutoNum type="arabicPeriod"/>
            </a:pPr>
            <a:r>
              <a:rPr lang="kk-KZ" sz="2800" b="1" dirty="0" smtClean="0"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Малшы болу оңай ма?</a:t>
            </a:r>
          </a:p>
          <a:p>
            <a:pPr marL="342900" indent="-342900">
              <a:buFont typeface="+mj-lt"/>
              <a:buAutoNum type="arabicPeriod"/>
            </a:pPr>
            <a:r>
              <a:rPr lang="kk-KZ" sz="2800" b="1" dirty="0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Мал бағып, өнімдерін сатып баюға бола ма? Бизнес-жоспар жаса.</a:t>
            </a:r>
            <a:endParaRPr lang="ru-RU" sz="2800" b="1" dirty="0">
              <a:solidFill>
                <a:srgbClr val="C00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AutoShape 1"/>
          <p:cNvSpPr>
            <a:spLocks noChangeArrowheads="1"/>
          </p:cNvSpPr>
          <p:nvPr/>
        </p:nvSpPr>
        <p:spPr bwMode="auto">
          <a:xfrm>
            <a:off x="1214414" y="1428736"/>
            <a:ext cx="6176982" cy="4311664"/>
          </a:xfrm>
          <a:prstGeom prst="flowChartMagneticDisk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kk-KZ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cs typeface="Arial" pitchFamily="34" charset="0"/>
              </a:rPr>
              <a:t>Түйені мұрындықтайды. Жылқыны ноқталайды. Қой-ешкіні көгендейді. Сиырды басжіппен байлайды.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0166" y="357166"/>
            <a:ext cx="61093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32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Артық болмас білгенің...</a:t>
            </a:r>
            <a:endParaRPr lang="ru-RU" sz="3200" b="1" dirty="0"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0" name="AutoShape 1"/>
          <p:cNvSpPr>
            <a:spLocks noChangeArrowheads="1"/>
          </p:cNvSpPr>
          <p:nvPr/>
        </p:nvSpPr>
        <p:spPr bwMode="auto">
          <a:xfrm>
            <a:off x="1214414" y="1428736"/>
            <a:ext cx="6176982" cy="4311664"/>
          </a:xfrm>
          <a:prstGeom prst="flowChartMagneticDisk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1000"/>
              </a:spcAft>
            </a:pPr>
            <a:r>
              <a:rPr lang="kk-KZ" sz="3200" dirty="0" smtClean="0"/>
              <a:t> </a:t>
            </a:r>
            <a:r>
              <a:rPr lang="kk-KZ" sz="3200" b="1" dirty="0" smtClean="0">
                <a:solidFill>
                  <a:srgbClr val="7030A0"/>
                </a:solidFill>
                <a:latin typeface="Courier New" pitchFamily="49" charset="0"/>
                <a:cs typeface="Courier New" pitchFamily="49" charset="0"/>
              </a:rPr>
              <a:t>Жылқы –сәндік. Түйе –байлық. Сиыр –ақтық. Қой-мырзалық. Ешкі-кедейлік.</a:t>
            </a:r>
            <a:endParaRPr lang="ru-RU" sz="3200" b="1" dirty="0" smtClean="0">
              <a:solidFill>
                <a:srgbClr val="7030A0"/>
              </a:solidFill>
              <a:latin typeface="Courier New" pitchFamily="49" charset="0"/>
              <a:cs typeface="Courier New" pitchFamily="49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kk-KZ" sz="3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 animBg="1"/>
      <p:bldP spid="15361" grpId="1" animBg="1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er\Desktop\қой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714355"/>
            <a:ext cx="2360829" cy="1571637"/>
          </a:xfrm>
          <a:prstGeom prst="can">
            <a:avLst/>
          </a:prstGeom>
          <a:noFill/>
        </p:spPr>
      </p:pic>
      <p:pic>
        <p:nvPicPr>
          <p:cNvPr id="14338" name="Picture 2" descr="C:\Users\User\Desktop\жіп.jpg"/>
          <p:cNvPicPr>
            <a:picLocks noChangeAspect="1" noChangeArrowheads="1"/>
          </p:cNvPicPr>
          <p:nvPr/>
        </p:nvPicPr>
        <p:blipFill>
          <a:blip r:embed="rId3"/>
          <a:srcRect l="23541" t="8139" r="24521" b="26453"/>
          <a:stretch>
            <a:fillRect/>
          </a:stretch>
        </p:blipFill>
        <p:spPr bwMode="auto">
          <a:xfrm>
            <a:off x="928662" y="2428868"/>
            <a:ext cx="2020267" cy="1905912"/>
          </a:xfrm>
          <a:prstGeom prst="can">
            <a:avLst/>
          </a:prstGeom>
          <a:noFill/>
          <a:ln w="28575">
            <a:solidFill>
              <a:srgbClr val="FFCC66"/>
            </a:solidFill>
          </a:ln>
        </p:spPr>
      </p:pic>
      <p:pic>
        <p:nvPicPr>
          <p:cNvPr id="14339" name="Picture 3" descr="C:\Users\User\Desktop\қолғап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4457688"/>
            <a:ext cx="1928826" cy="1928826"/>
          </a:xfrm>
          <a:prstGeom prst="can">
            <a:avLst/>
          </a:prstGeom>
          <a:noFill/>
          <a:ln w="19050">
            <a:solidFill>
              <a:srgbClr val="FFFF00"/>
            </a:solidFill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357554" y="714356"/>
          <a:ext cx="5572164" cy="5643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72164"/>
              </a:tblGrid>
              <a:tr h="188120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240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«Мен бүгінгі тақырыпты дұрыс түсінбедім. Тақырып бойынша сұраса, жауап беруге дайын емеспін» </a:t>
                      </a:r>
                      <a:endParaRPr lang="ru-RU" sz="24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1881201">
                <a:tc>
                  <a:txBody>
                    <a:bodyPr/>
                    <a:lstStyle/>
                    <a:p>
                      <a:pPr algn="ctr"/>
                      <a:r>
                        <a:rPr lang="kk-KZ" sz="2400" b="1" kern="1200" dirty="0" smtClean="0">
                          <a:solidFill>
                            <a:srgbClr val="FF0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«Мен тақырыпты түсінген сияқтымын. Бірақ</a:t>
                      </a:r>
                      <a:r>
                        <a:rPr lang="kk-KZ" sz="2400" b="1" kern="1200" baseline="0" dirty="0" smtClean="0">
                          <a:solidFill>
                            <a:srgbClr val="FF0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 әлі білгім келетін сұрақтар бар</a:t>
                      </a:r>
                      <a:r>
                        <a:rPr lang="kk-KZ" sz="2400" b="1" kern="1200" dirty="0" smtClean="0">
                          <a:solidFill>
                            <a:srgbClr val="FF0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» </a:t>
                      </a:r>
                      <a:endParaRPr lang="ru-RU" sz="2400" b="1" dirty="0">
                        <a:solidFill>
                          <a:srgbClr val="FF0000"/>
                        </a:solidFill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1881201">
                <a:tc>
                  <a:txBody>
                    <a:bodyPr/>
                    <a:lstStyle/>
                    <a:p>
                      <a:pPr algn="ctr"/>
                      <a:r>
                        <a:rPr lang="kk-KZ" sz="2400" b="1" kern="1200" dirty="0" smtClean="0">
                          <a:solidFill>
                            <a:srgbClr val="66FFFF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«Мен бүгін бәрін жақсы түсіндім. Кез-келген сұраққа жауап беруге дайынмын» </a:t>
                      </a:r>
                      <a:endParaRPr lang="ru-RU" sz="2400" b="1" dirty="0">
                        <a:solidFill>
                          <a:srgbClr val="66FFFF"/>
                        </a:solidFill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2811</TotalTime>
  <Words>508</Words>
  <Application>Microsoft Office PowerPoint</Application>
  <PresentationFormat>Экран (4:3)</PresentationFormat>
  <Paragraphs>132</Paragraphs>
  <Slides>33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Оформление по умолчанию</vt:lpstr>
      <vt:lpstr>Слайд 1</vt:lpstr>
      <vt:lpstr>Слайд 2</vt:lpstr>
      <vt:lpstr>Слайд 3</vt:lpstr>
      <vt:lpstr>Топқа бөлу</vt:lpstr>
      <vt:lpstr>Слайд 5</vt:lpstr>
      <vt:lpstr>Слайд 6</vt:lpstr>
      <vt:lpstr>Сиқырлы текше</vt:lpstr>
      <vt:lpstr>Слайд 8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Сиқырлы текше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Company>family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Nurken</dc:creator>
  <cp:lastModifiedBy>User</cp:lastModifiedBy>
  <cp:revision>189</cp:revision>
  <cp:lastPrinted>2013-01-19T10:11:54Z</cp:lastPrinted>
  <dcterms:created xsi:type="dcterms:W3CDTF">2009-07-16T07:58:15Z</dcterms:created>
  <dcterms:modified xsi:type="dcterms:W3CDTF">2017-04-16T15:26:39Z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1070332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D5.0.5</vt:lpwstr>
  </property>
</Properties>
</file>