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8"/>
  </p:notesMasterIdLst>
  <p:sldIdLst>
    <p:sldId id="256" r:id="rId2"/>
    <p:sldId id="257" r:id="rId3"/>
    <p:sldId id="274" r:id="rId4"/>
    <p:sldId id="258" r:id="rId5"/>
    <p:sldId id="275" r:id="rId6"/>
    <p:sldId id="260" r:id="rId7"/>
    <p:sldId id="261" r:id="rId8"/>
    <p:sldId id="276" r:id="rId9"/>
    <p:sldId id="277" r:id="rId10"/>
    <p:sldId id="282" r:id="rId11"/>
    <p:sldId id="263" r:id="rId12"/>
    <p:sldId id="264" r:id="rId13"/>
    <p:sldId id="266" r:id="rId14"/>
    <p:sldId id="265" r:id="rId15"/>
    <p:sldId id="267" r:id="rId16"/>
    <p:sldId id="268" r:id="rId17"/>
    <p:sldId id="269" r:id="rId18"/>
    <p:sldId id="270" r:id="rId19"/>
    <p:sldId id="283" r:id="rId20"/>
    <p:sldId id="284" r:id="rId21"/>
    <p:sldId id="271" r:id="rId22"/>
    <p:sldId id="272" r:id="rId23"/>
    <p:sldId id="285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220" autoAdjust="0"/>
  </p:normalViewPr>
  <p:slideViewPr>
    <p:cSldViewPr>
      <p:cViewPr>
        <p:scale>
          <a:sx n="100" d="100"/>
          <a:sy n="100" d="100"/>
        </p:scale>
        <p:origin x="-294" y="14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320FC-FA55-48F9-A567-83C71DE686AB}" type="datetimeFigureOut">
              <a:rPr lang="ru-RU" smtClean="0"/>
              <a:t>11.02.2014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B2F7A-0141-4CB8-8B94-8C768B8F75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B2F7A-0141-4CB8-8B94-8C768B8F754A}" type="slidenum">
              <a:rPr lang="ru-RU" smtClean="0"/>
              <a:t>23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38EF11-7937-49F5-B61D-FCE71DFD3D69}" type="datetimeFigureOut">
              <a:rPr lang="ru-RU" smtClean="0"/>
              <a:pPr/>
              <a:t>10.02.2014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EAACC0-B0D7-4880-B956-04DD92F1D7F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357321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автономное учреждение «Дошкольное образовательное учреждение</a:t>
            </a:r>
            <a:b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детский сад общеразвивающего вида с приоритетным осуществлением</a:t>
            </a:r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физического развития детей №18 «Северяночка»</a:t>
            </a:r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Ханты-Мансийского автономного округа-Югры</a:t>
            </a:r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городской округ город Радужный </a:t>
            </a:r>
            <a:b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2143116"/>
            <a:ext cx="7572428" cy="457203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Конспект </a:t>
            </a:r>
          </a:p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непосредственно образовательной деятельности </a:t>
            </a:r>
          </a:p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образовательной области «Познавательное развитие» </a:t>
            </a:r>
          </a:p>
          <a:p>
            <a:pPr algn="ctr">
              <a:lnSpc>
                <a:spcPct val="90000"/>
              </a:lnSpc>
            </a:pPr>
            <a:endParaRPr lang="ru-RU" sz="2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ема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«Люблю березу русскую»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группа общеразвивающей направленности от 4-х до 5-ти лет </a:t>
            </a:r>
          </a:p>
          <a:p>
            <a:pPr algn="ctr">
              <a:lnSpc>
                <a:spcPct val="90000"/>
              </a:lnSpc>
            </a:pP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Максимова Ляйсан Талгатовна, воспитатель.</a:t>
            </a:r>
          </a:p>
          <a:p>
            <a:pPr>
              <a:lnSpc>
                <a:spcPct val="90000"/>
              </a:lnSpc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Радужный</a:t>
            </a:r>
            <a:endParaRPr lang="ru-RU" sz="15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5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2014</a:t>
            </a:r>
          </a:p>
          <a:p>
            <a:pPr algn="ctr">
              <a:lnSpc>
                <a:spcPct val="90000"/>
              </a:lnSpc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96908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расширять представление детей о березе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0072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-закрепить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знания детей об особенностях внешнего вида березы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-познакомить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с берестой, как природным материалом,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используемым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изготовления предметов разного назначения;</a:t>
            </a:r>
          </a:p>
          <a:p>
            <a:pPr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 активизировать словарный запас детей.</a:t>
            </a:r>
          </a:p>
          <a:p>
            <a:pPr>
              <a:buNone/>
            </a:pPr>
            <a:r>
              <a:rPr lang="ru-RU" sz="8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Развивающие: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-развивать умение связно, последовательно рассказывать о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березе;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бережное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отношение к природе, экологической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воспитанности,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эстетические чувства;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-приобщать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детей к познанию окружающего мира через игровую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двигательную 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деятельность.</a:t>
            </a:r>
          </a:p>
          <a:p>
            <a:pPr>
              <a:buNone/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Воспитательные: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-воспитывать эмоциональную отзывчивость на красоту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окружающей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природы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; интерес и способность работать в коллективе;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желание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принимать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участие в игровой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 вниз 6"/>
          <p:cNvSpPr/>
          <p:nvPr/>
        </p:nvSpPr>
        <p:spPr>
          <a:xfrm rot="1289033">
            <a:off x="1928490" y="1712585"/>
            <a:ext cx="623887" cy="128704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4286248" y="2000240"/>
            <a:ext cx="604837" cy="93662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20354511">
            <a:off x="6371747" y="1734291"/>
            <a:ext cx="617537" cy="12546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6072198" y="2857496"/>
            <a:ext cx="2786082" cy="307183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«Художественно- эстетическое развитие»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развивать музыкальный слух, совершенствовать умение двигаться в темпе  музыки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2" name="Овал 11"/>
          <p:cNvSpPr/>
          <p:nvPr/>
        </p:nvSpPr>
        <p:spPr>
          <a:xfrm>
            <a:off x="3214678" y="2928934"/>
            <a:ext cx="2786082" cy="307183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Образовательная область </a:t>
            </a:r>
          </a:p>
          <a:p>
            <a:pPr algn="ctr"/>
            <a:r>
              <a:rPr lang="ru-RU" sz="1600" dirty="0" smtClean="0"/>
              <a:t>«Речевое развитие»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Показать через произведения русских поэтов красоту березы</a:t>
            </a:r>
            <a:r>
              <a:rPr lang="ru-RU" sz="1600" i="1" dirty="0" smtClean="0"/>
              <a:t>.</a:t>
            </a:r>
          </a:p>
        </p:txBody>
      </p:sp>
      <p:sp>
        <p:nvSpPr>
          <p:cNvPr id="14" name="Овал 13"/>
          <p:cNvSpPr/>
          <p:nvPr/>
        </p:nvSpPr>
        <p:spPr>
          <a:xfrm>
            <a:off x="357158" y="2928934"/>
            <a:ext cx="2714644" cy="307183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Образовательная область </a:t>
            </a:r>
          </a:p>
          <a:p>
            <a:pPr algn="ct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Речевое  развитие»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Развивать речь, активизировать словарный запас детей</a:t>
            </a:r>
          </a:p>
        </p:txBody>
      </p:sp>
      <p:sp>
        <p:nvSpPr>
          <p:cNvPr id="16" name="Овал 15"/>
          <p:cNvSpPr/>
          <p:nvPr/>
        </p:nvSpPr>
        <p:spPr>
          <a:xfrm>
            <a:off x="2143108" y="1071546"/>
            <a:ext cx="4643470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Интеграция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образовательных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областей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85725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Словарная работа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береста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белоствольная.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071546"/>
            <a:ext cx="7358114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Методическое обеспечение: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наглядно- иллюстративный материал с изображением деревьев;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наглядно-иллюстративный материал с изображением поделок из бересты;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поделки из бересты;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художественное слово: стихотворения русских поэтов,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загадки;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аудиозаписи «Паровозик», «Деревья»;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бабочка;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карточки с изображением листьев;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мультимедийное оборудование.</a:t>
            </a:r>
          </a:p>
          <a:p>
            <a:pPr>
              <a:buNone/>
            </a:pPr>
            <a:r>
              <a:rPr lang="ru-RU" sz="2600" dirty="0" smtClean="0"/>
              <a:t> 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5288" y="2214554"/>
            <a:ext cx="2033571" cy="3786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сюрпризный момент,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загадка,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физкультминутка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«Деревья»</a:t>
            </a:r>
            <a:endParaRPr lang="ru-RU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643175" y="2214554"/>
            <a:ext cx="2216164" cy="3786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Наглядно- иллюстративный материал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с изображением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деревьев, изделий из бересты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«Изделия из бересты»,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фрагментарное использование электронно-образовательных ресурсов.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78425" y="2214554"/>
            <a:ext cx="1770063" cy="3786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рассказы воспитателя, повторение, уточнение, напоминание, беседа.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04075" y="2214554"/>
            <a:ext cx="1725643" cy="3786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дидактическая игра «Каждому дереву свой листочек»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3348038" y="885825"/>
            <a:ext cx="73025" cy="350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8" idx="0"/>
          </p:cNvCxnSpPr>
          <p:nvPr/>
        </p:nvCxnSpPr>
        <p:spPr>
          <a:xfrm rot="5400000">
            <a:off x="1318796" y="2026839"/>
            <a:ext cx="280994" cy="94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6200000" flipH="1">
            <a:off x="3399632" y="2042318"/>
            <a:ext cx="320666" cy="238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H="1">
            <a:off x="5680486" y="2037155"/>
            <a:ext cx="319079" cy="35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H="1">
            <a:off x="7751394" y="2036362"/>
            <a:ext cx="320666" cy="35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1428728" y="142852"/>
            <a:ext cx="5857916" cy="100013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Методы и приемы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42844" y="1214422"/>
            <a:ext cx="1857388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Игровой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2071670" y="1214422"/>
            <a:ext cx="2143140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наглядный</a:t>
            </a:r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4286248" y="1214422"/>
            <a:ext cx="2000264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Словесный</a:t>
            </a:r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6357950" y="1142984"/>
            <a:ext cx="2428892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Практический</a:t>
            </a:r>
            <a:endParaRPr lang="ru-RU" dirty="0"/>
          </a:p>
        </p:txBody>
      </p:sp>
      <p:cxnSp>
        <p:nvCxnSpPr>
          <p:cNvPr id="37" name="Прямая со стрелкой 36"/>
          <p:cNvCxnSpPr>
            <a:stCxn id="19" idx="5"/>
            <a:endCxn id="30" idx="0"/>
          </p:cNvCxnSpPr>
          <p:nvPr/>
        </p:nvCxnSpPr>
        <p:spPr>
          <a:xfrm rot="16200000" flipH="1">
            <a:off x="6927350" y="497938"/>
            <a:ext cx="146466" cy="1143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9" idx="3"/>
            <a:endCxn id="25" idx="0"/>
          </p:cNvCxnSpPr>
          <p:nvPr/>
        </p:nvCxnSpPr>
        <p:spPr>
          <a:xfrm rot="5400000">
            <a:off x="1570118" y="497939"/>
            <a:ext cx="217904" cy="1215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286645" y="257174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Беседа, повторение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0006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Предварительная работа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857232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Беседы о березе, чтение стихов о березе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57884" y="857232"/>
            <a:ext cx="2591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Заучивание стихов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3786190"/>
            <a:ext cx="1056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Наблюдение, рассматривание наглядно- иллюстративного материала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G:\DCIM\Camera\2014-02-10 11.03.48.jpg"/>
          <p:cNvPicPr/>
          <p:nvPr/>
        </p:nvPicPr>
        <p:blipFill>
          <a:blip r:embed="rId2" cstate="print"/>
          <a:srcRect t="8929" r="15020"/>
          <a:stretch>
            <a:fillRect/>
          </a:stretch>
        </p:blipFill>
        <p:spPr bwMode="auto">
          <a:xfrm>
            <a:off x="2214546" y="4214818"/>
            <a:ext cx="4000528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G:\DCIM\Camera\2014-02-10 11.04.15.jpg"/>
          <p:cNvPicPr/>
          <p:nvPr/>
        </p:nvPicPr>
        <p:blipFill>
          <a:blip r:embed="rId3" cstate="print"/>
          <a:srcRect t="11161"/>
          <a:stretch>
            <a:fillRect/>
          </a:stretch>
        </p:blipFill>
        <p:spPr bwMode="auto">
          <a:xfrm>
            <a:off x="5000628" y="1285860"/>
            <a:ext cx="3786214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Содержимое 15" descr="G:\DCIM\Camera\2014-02-10 11.12.57.jpg"/>
          <p:cNvPicPr>
            <a:picLocks noGrp="1"/>
          </p:cNvPicPr>
          <p:nvPr>
            <p:ph idx="1"/>
          </p:nvPr>
        </p:nvPicPr>
        <p:blipFill>
          <a:blip r:embed="rId4" cstate="print"/>
          <a:srcRect t="15848"/>
          <a:stretch>
            <a:fillRect/>
          </a:stretch>
        </p:blipFill>
        <p:spPr bwMode="auto">
          <a:xfrm>
            <a:off x="357158" y="1357298"/>
            <a:ext cx="3929090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71802" y="214290"/>
            <a:ext cx="4963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Рассматривание изделий из бересты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G:\DCIM\Camera\2014-02-10 11.23.42.jpg"/>
          <p:cNvPicPr/>
          <p:nvPr/>
        </p:nvPicPr>
        <p:blipFill>
          <a:blip r:embed="rId2" cstate="print"/>
          <a:srcRect t="7813"/>
          <a:stretch>
            <a:fillRect/>
          </a:stretch>
        </p:blipFill>
        <p:spPr bwMode="auto">
          <a:xfrm>
            <a:off x="428597" y="857232"/>
            <a:ext cx="4214842" cy="31157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G:\DCIM\Camera\2014-02-10 11.25.16.jpg"/>
          <p:cNvPicPr/>
          <p:nvPr/>
        </p:nvPicPr>
        <p:blipFill>
          <a:blip r:embed="rId3" cstate="print"/>
          <a:srcRect t="3571"/>
          <a:stretch>
            <a:fillRect/>
          </a:stretch>
        </p:blipFill>
        <p:spPr bwMode="auto">
          <a:xfrm>
            <a:off x="4214810" y="3571876"/>
            <a:ext cx="4587114" cy="2982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 стрелкой 8"/>
          <p:cNvCxnSpPr/>
          <p:nvPr/>
        </p:nvCxnSpPr>
        <p:spPr>
          <a:xfrm rot="5400000">
            <a:off x="3584963" y="2701525"/>
            <a:ext cx="1430349" cy="27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1674796" y="1968488"/>
            <a:ext cx="1428761" cy="12065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5954718" y="2117722"/>
            <a:ext cx="1428760" cy="908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143108" y="785794"/>
            <a:ext cx="4857784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Структура непосредственно образовательной деятельности</a:t>
            </a:r>
            <a:endParaRPr lang="ru-RU" sz="2000" b="1" dirty="0"/>
          </a:p>
        </p:txBody>
      </p:sp>
      <p:sp>
        <p:nvSpPr>
          <p:cNvPr id="12" name="Овал 11"/>
          <p:cNvSpPr/>
          <p:nvPr/>
        </p:nvSpPr>
        <p:spPr>
          <a:xfrm>
            <a:off x="142844" y="3286124"/>
            <a:ext cx="2643206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Вводная часть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00364" y="3500438"/>
            <a:ext cx="2643206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Основная часть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857884" y="3286124"/>
            <a:ext cx="2786082" cy="12858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Заключительная часть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71480"/>
            <a:ext cx="4500594" cy="3643338"/>
          </a:xfrm>
        </p:spPr>
        <p:txBody>
          <a:bodyPr>
            <a:normAutofit fontScale="90000"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F:\DCIM\Camera\2014-02-06 13.41.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857628"/>
            <a:ext cx="3454462" cy="2571768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714744" y="285728"/>
            <a:ext cx="244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Вводная часть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3571875"/>
            <a:ext cx="40386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" name="Рисунок 9" descr="G:\DCIM\Camera\2014-02-10 11.38.09.jpg"/>
          <p:cNvPicPr/>
          <p:nvPr/>
        </p:nvPicPr>
        <p:blipFill>
          <a:blip r:embed="rId3" cstate="print"/>
          <a:srcRect t="16964"/>
          <a:stretch>
            <a:fillRect/>
          </a:stretch>
        </p:blipFill>
        <p:spPr bwMode="auto">
          <a:xfrm>
            <a:off x="5000628" y="928670"/>
            <a:ext cx="3786215" cy="26432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Содержимое 11" descr="G:\DCIM\Camera\2014-02-10 11.38.59.jpg"/>
          <p:cNvPicPr>
            <a:picLocks noGrp="1"/>
          </p:cNvPicPr>
          <p:nvPr>
            <p:ph sz="half" idx="1"/>
          </p:nvPr>
        </p:nvPicPr>
        <p:blipFill>
          <a:blip r:embed="rId4" cstate="print"/>
          <a:srcRect l="8209" t="16071"/>
          <a:stretch>
            <a:fillRect/>
          </a:stretch>
        </p:blipFill>
        <p:spPr bwMode="auto">
          <a:xfrm>
            <a:off x="642910" y="4429132"/>
            <a:ext cx="3967162" cy="21431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428596" y="642918"/>
            <a:ext cx="45720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Сюрпризный момент.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 вносит игрушку бабочку.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Ребята, посмотрите, кто это прилетел к нам в гости?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Бабочка.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Бабочка прилетела к нам  и принесла нам письмо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Интересно от кого оно? Мы узнаем  от кого письмо, если отгадаем загадку: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«Стоит красавица на поляне: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белом сарафане,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зеленом полушалке.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Летом цветет, зимой греет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Настанет весна - потечет слеза »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Береза!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Правильно, ребята! А где живет наша береза?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Береза живет в лесу.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00364" y="928670"/>
            <a:ext cx="2857520" cy="100013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Основная часть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42844" y="2786058"/>
            <a:ext cx="1714480" cy="11430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Дидактическая игра «Каждому дереву свой листочек»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85720" y="1428736"/>
            <a:ext cx="1714512" cy="11430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Рассматривание наглядно-иллюстративного материала «Деревья»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14414" y="3929066"/>
            <a:ext cx="1785950" cy="11430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Физкультминутка «Деревья» под музыкальное сопровождение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43240" y="4357694"/>
            <a:ext cx="1857388" cy="12144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Презентация «Изделия из бересты»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072330" y="1428736"/>
            <a:ext cx="1785950" cy="107157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Рассматривание природоохранных знаков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929454" y="2928934"/>
            <a:ext cx="1928826" cy="11430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Описание березы по схеме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286380" y="4000504"/>
            <a:ext cx="1928826" cy="114300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Рассматривание изделий из бересты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stCxn id="2" idx="2"/>
          </p:cNvCxnSpPr>
          <p:nvPr/>
        </p:nvCxnSpPr>
        <p:spPr>
          <a:xfrm rot="10800000" flipV="1">
            <a:off x="2000232" y="1428736"/>
            <a:ext cx="100013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" idx="3"/>
            <a:endCxn id="3" idx="7"/>
          </p:cNvCxnSpPr>
          <p:nvPr/>
        </p:nvCxnSpPr>
        <p:spPr>
          <a:xfrm rot="5400000">
            <a:off x="1926985" y="1461595"/>
            <a:ext cx="1171112" cy="1812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5" idx="0"/>
          </p:cNvCxnSpPr>
          <p:nvPr/>
        </p:nvCxnSpPr>
        <p:spPr>
          <a:xfrm rot="5400000">
            <a:off x="2053812" y="1982382"/>
            <a:ext cx="2000262" cy="18931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2" idx="4"/>
            <a:endCxn id="7" idx="0"/>
          </p:cNvCxnSpPr>
          <p:nvPr/>
        </p:nvCxnSpPr>
        <p:spPr>
          <a:xfrm rot="5400000">
            <a:off x="3036083" y="2964653"/>
            <a:ext cx="242889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10" idx="0"/>
          </p:cNvCxnSpPr>
          <p:nvPr/>
        </p:nvCxnSpPr>
        <p:spPr>
          <a:xfrm rot="16200000" flipH="1">
            <a:off x="4482704" y="2232415"/>
            <a:ext cx="2071700" cy="14644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2" idx="5"/>
            <a:endCxn id="9" idx="1"/>
          </p:cNvCxnSpPr>
          <p:nvPr/>
        </p:nvCxnSpPr>
        <p:spPr>
          <a:xfrm rot="16200000" flipH="1">
            <a:off x="5668673" y="1553073"/>
            <a:ext cx="1313988" cy="1772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2" idx="6"/>
            <a:endCxn id="8" idx="2"/>
          </p:cNvCxnSpPr>
          <p:nvPr/>
        </p:nvCxnSpPr>
        <p:spPr>
          <a:xfrm>
            <a:off x="5857884" y="1428736"/>
            <a:ext cx="1214446" cy="535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6828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785794"/>
            <a:ext cx="75724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Дети, бабочка приглашает вас  отправиться в лес. А на чем бы вы хотели отправиться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Мы хотим путешествовать на машине, на самолете.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 я вам предлагаю поехать в лес на поезде. Вы согласны?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Да!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Все сели на свои места, поезд отправляется! (музыкальное сопровождение: песня «Паровозик»).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G:\DCIM\Camera\2014-02-10 11.43.17.jpg"/>
          <p:cNvPicPr>
            <a:picLocks noGrp="1"/>
          </p:cNvPicPr>
          <p:nvPr>
            <p:ph idx="1"/>
          </p:nvPr>
        </p:nvPicPr>
        <p:blipFill>
          <a:blip r:embed="rId2"/>
          <a:srcRect t="21875" b="8036"/>
          <a:stretch>
            <a:fillRect/>
          </a:stretch>
        </p:blipFill>
        <p:spPr bwMode="auto">
          <a:xfrm>
            <a:off x="1357290" y="2500306"/>
            <a:ext cx="6786610" cy="3792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505092" cy="29684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1.Рассматривание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наглядно- иллюстративного материала «Деревья»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504" y="785795"/>
            <a:ext cx="35719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Вот мы и приехали в лес. Ребята, в лесу много разных деревьев. Я предлагаю вам рассмотреть, какие деревья растут в лесу.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лесу растет: ель, сосна, береза, дуб, пихта, клен.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Правильно! Скажите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ель, сосна и пихта это  какие  деревья?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Ель, сосна и пихта это хвойные деревья.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Правильно! А береза, дуб и клен?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Береза, дуб и клен это лиственные деревья.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flipV="1">
            <a:off x="457200" y="7072337"/>
            <a:ext cx="8229600" cy="7143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8" name="Рисунок 7" descr="G:\DCIM\Camera\2014-02-10 11.47.36.jpg"/>
          <p:cNvPicPr/>
          <p:nvPr/>
        </p:nvPicPr>
        <p:blipFill>
          <a:blip r:embed="rId2" cstate="print"/>
          <a:srcRect t="9563"/>
          <a:stretch>
            <a:fillRect/>
          </a:stretch>
        </p:blipFill>
        <p:spPr bwMode="auto">
          <a:xfrm>
            <a:off x="357158" y="1785926"/>
            <a:ext cx="4324117" cy="3071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G:\DCIM\Camera\2014-02-10 11.47.23.jpg"/>
          <p:cNvPicPr/>
          <p:nvPr/>
        </p:nvPicPr>
        <p:blipFill>
          <a:blip r:embed="rId3" cstate="print"/>
          <a:srcRect t="13170"/>
          <a:stretch>
            <a:fillRect/>
          </a:stretch>
        </p:blipFill>
        <p:spPr bwMode="auto">
          <a:xfrm>
            <a:off x="4500562" y="3929066"/>
            <a:ext cx="4326005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0" y="785794"/>
            <a:ext cx="5214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познакомить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разновидностями деревьев; развивать память, внимание, расширять кругозор детей.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2.Дидактическая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игра «Каждому дереву свой листочек»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4877" y="1000108"/>
            <a:ext cx="421484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lang="en-US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Ребята! А теперь давайте поиграем в дидактическую игру «Каждому дереву свой листочек». Вам нужно правильно подобрать листочек к  дереву.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Алина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почему ты решила что это березовый листочек?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София: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березы листья круглой формы.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Слава, как ты думаешь чем отличается ель от сосны?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Слава: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ели иголки короткие, а у сосны длинные.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справились с заданием, молодцы!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G:\DCIM\Camera\2014-02-10 11.54.1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285992"/>
            <a:ext cx="4357718" cy="3214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G:\DCIM\Camera\2014-02-10 11.52.3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643314"/>
            <a:ext cx="4027635" cy="29111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42844" y="928670"/>
            <a:ext cx="46811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закрепить знания детей о названиях деревьев, научить  правильно подбирать листья к деревьям, развивать внимание, логическое мышление, речь.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0006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3.Физкультминутка «Деревья»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музыкальное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сопровождение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3438" y="785794"/>
            <a:ext cx="421484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Выросли деревья в поле.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Хорошо расти на воле! (Потягивания – руки в стороны)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Каждое старается,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 небу, к солнцу тянется. (Потягивания руки вверх)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Вот подул веселый ветер,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Закачались тут же ветки, (Дети машут руками)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Даже толстые стволы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Наклонились до земли. (Наклоны вперед)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Вправо-влево, взад-вперед –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Так деревья ветер гнет. (Наклоны вправо-влево, вперед-назад)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 их вертит, он их крутит.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Да когда же отдых будет? (Вращение туловищем)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Ветер стих. Взошла луна.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Наступила тишина. (Дети садятся на стульчики)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G:\DCIM\Camera\2014-02-10 12.01.17.jpg"/>
          <p:cNvPicPr/>
          <p:nvPr/>
        </p:nvPicPr>
        <p:blipFill>
          <a:blip r:embed="rId2" cstate="print"/>
          <a:srcRect r="10413"/>
          <a:stretch>
            <a:fillRect/>
          </a:stretch>
        </p:blipFill>
        <p:spPr bwMode="auto">
          <a:xfrm>
            <a:off x="500034" y="1714488"/>
            <a:ext cx="4025348" cy="28674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Содержимое 8" descr="G:\DCIM\Camera\2014-02-10 12.01.41.jpg"/>
          <p:cNvPicPr>
            <a:picLocks noGrp="1"/>
          </p:cNvPicPr>
          <p:nvPr>
            <p:ph idx="1"/>
          </p:nvPr>
        </p:nvPicPr>
        <p:blipFill>
          <a:blip r:embed="rId3" cstate="print"/>
          <a:srcRect t="14286" r="5633"/>
          <a:stretch>
            <a:fillRect/>
          </a:stretch>
        </p:blipFill>
        <p:spPr bwMode="auto">
          <a:xfrm>
            <a:off x="3500430" y="4357694"/>
            <a:ext cx="4586024" cy="23574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42844" y="785794"/>
            <a:ext cx="4500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развивать внимание, двигательную активность, умение действовать в темпе музыки.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4.Презентация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«Изделия из бересты»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:\DCIM\Camera\2014-02-06 09.55.0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4071965" cy="392909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F:\DCIM\Camera\2014-02-06 09.54.40.jpg"/>
          <p:cNvPicPr/>
          <p:nvPr/>
        </p:nvPicPr>
        <p:blipFill>
          <a:blip r:embed="rId3" cstate="print"/>
          <a:srcRect r="11363" b="16816"/>
          <a:stretch>
            <a:fillRect/>
          </a:stretch>
        </p:blipFill>
        <p:spPr bwMode="auto">
          <a:xfrm>
            <a:off x="4786314" y="2928934"/>
            <a:ext cx="4141896" cy="331262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4283" y="785794"/>
            <a:ext cx="835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познакомить детей с изделиями из бересты, развивать внимание, память, расширять кругозор детей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DCIM\Camera\2014-02-06 10.00.45.jpg"/>
          <p:cNvPicPr/>
          <p:nvPr/>
        </p:nvPicPr>
        <p:blipFill>
          <a:blip r:embed="rId2" cstate="print"/>
          <a:srcRect t="8259"/>
          <a:stretch>
            <a:fillRect/>
          </a:stretch>
        </p:blipFill>
        <p:spPr bwMode="auto">
          <a:xfrm>
            <a:off x="1000100" y="428604"/>
            <a:ext cx="4348118" cy="343093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F:\DCIM\Camera\2014-02-06 10.05.22.jpg"/>
          <p:cNvPicPr/>
          <p:nvPr/>
        </p:nvPicPr>
        <p:blipFill>
          <a:blip r:embed="rId3" cstate="print"/>
          <a:srcRect l="6537" t="3125" r="13179"/>
          <a:stretch>
            <a:fillRect/>
          </a:stretch>
        </p:blipFill>
        <p:spPr bwMode="auto">
          <a:xfrm>
            <a:off x="4214810" y="2643183"/>
            <a:ext cx="4770782" cy="385765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857232"/>
            <a:ext cx="3286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Как называется кора березы?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Береста.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 и дети рассматривают поделки  из бересты.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слайды изделий из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бересты.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5.Рассматривание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изделий из бересты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:\DCIM\Camera\2014-02-06 11.37.06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57158" y="1000108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продолжать знакомить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детей с изделиями из бересты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дать понятие «береста – кора березы» ,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развивать внимание, память, расширять кругозор детей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214942" y="428604"/>
            <a:ext cx="37147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 теперь давайте с вами рассмотрим изделия из бересты. Ребята, что можно изготавливать из бересты?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Дети: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 бересты можно изготавливать украшения, посуду, обувь, разные предметы быта. 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Правильно! Ее используют при строительстве домов, а в древние времена ее использовали вместо бумаги, на ней писали.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Значит березовая кора - береста, один из самых прочных и красивых материалов для изготовления разных поделок. Из бересты можно плести, делать на ней аппликации, а также рисовать.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G:\DCIM\Camera\2014-02-10 16.29.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642918"/>
            <a:ext cx="4415398" cy="33115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G:\DCIM\Camera\2014-02-10 16.29.58.jpg"/>
          <p:cNvPicPr/>
          <p:nvPr/>
        </p:nvPicPr>
        <p:blipFill>
          <a:blip r:embed="rId3" cstate="print"/>
          <a:srcRect t="23884"/>
          <a:stretch>
            <a:fillRect/>
          </a:stretch>
        </p:blipFill>
        <p:spPr bwMode="auto">
          <a:xfrm>
            <a:off x="4286248" y="3714752"/>
            <a:ext cx="4511924" cy="28866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2256" y="357166"/>
            <a:ext cx="3979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6.Описание березы по схеме</a:t>
            </a:r>
            <a:endParaRPr lang="ru-RU" sz="2000" dirty="0"/>
          </a:p>
        </p:txBody>
      </p:sp>
      <p:pic>
        <p:nvPicPr>
          <p:cNvPr id="3" name="Рисунок 2" descr="G:\DCIM\Camera\2014-02-10 12.08.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14818"/>
            <a:ext cx="3429024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500694" y="1214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00496" y="1000108"/>
            <a:ext cx="4857784" cy="5621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Ребята, а теперь мы расскажем о нашем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дереве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схеме: сначала я вам расскажу, затем мы попробуем вместе с вами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Послушайте внимательно: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дерево называется береза, оно высокое, у березы белый,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стройный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ствол, длинные ветки, круглые листья, у березы есть сережки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береза – это лиственное дерево. Всем понятно? А теперь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нам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попробует рассказать Даниил.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Что это за дерево?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Даниил: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дерево называется береза.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Какое оно по высоте?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Даниил: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Оно высокое.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Правильно! А из каких частей состоит дерево?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Даниил: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березы белый, стройный ствол, длинные ветки, круглые листья.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какие плоды есть у березы?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Даниил: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 березы есть сережки.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 какому виду дерева относится береза?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Даниил: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Береза – это лиственное дерево.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Правильно, Даниил!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user\Downloads\схема дерева.jpg"/>
          <p:cNvPicPr/>
          <p:nvPr/>
        </p:nvPicPr>
        <p:blipFill>
          <a:blip r:embed="rId3"/>
          <a:srcRect t="12260" b="31178"/>
          <a:stretch>
            <a:fillRect/>
          </a:stretch>
        </p:blipFill>
        <p:spPr bwMode="auto">
          <a:xfrm>
            <a:off x="285720" y="2000240"/>
            <a:ext cx="3500462" cy="19524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42844" y="1071546"/>
            <a:ext cx="4000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научить детей рассказывать о березе по схеме, развивать внимание, память.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Camera\2014-02-10 12.08.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857232"/>
            <a:ext cx="3929090" cy="2692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G:\DCIM\Camera\2014-02-10 12.09.29.jpg"/>
          <p:cNvPicPr/>
          <p:nvPr/>
        </p:nvPicPr>
        <p:blipFill>
          <a:blip r:embed="rId3" cstate="print"/>
          <a:srcRect t="22731"/>
          <a:stretch>
            <a:fillRect/>
          </a:stretch>
        </p:blipFill>
        <p:spPr bwMode="auto">
          <a:xfrm>
            <a:off x="4786314" y="857232"/>
            <a:ext cx="3754501" cy="2670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G:\DCIM\Camera\2014-02-10 12.10.52.jpg"/>
          <p:cNvPicPr/>
          <p:nvPr/>
        </p:nvPicPr>
        <p:blipFill>
          <a:blip r:embed="rId4" cstate="print"/>
          <a:srcRect t="26116" r="2142"/>
          <a:stretch>
            <a:fillRect/>
          </a:stretch>
        </p:blipFill>
        <p:spPr bwMode="auto">
          <a:xfrm>
            <a:off x="2143108" y="3786190"/>
            <a:ext cx="4591299" cy="2766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Рассматривание природоохранных знаков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:\DCIM\Camera\2014-02-06 16.55.13.jpg"/>
          <p:cNvPicPr>
            <a:picLocks noGrp="1"/>
          </p:cNvPicPr>
          <p:nvPr>
            <p:ph idx="1"/>
          </p:nvPr>
        </p:nvPicPr>
        <p:blipFill>
          <a:blip r:embed="rId2" cstate="print"/>
          <a:srcRect l="8567" r="18038"/>
          <a:stretch>
            <a:fillRect/>
          </a:stretch>
        </p:blipFill>
        <p:spPr bwMode="auto">
          <a:xfrm>
            <a:off x="285720" y="1714488"/>
            <a:ext cx="4143404" cy="314327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286381" y="928670"/>
            <a:ext cx="350046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Ребята,  к природе нужно относиться бережно. Давайте мы с вами вспомним, что нельзя делать в лесу?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Рассматривание  природоохранных знаков)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лесу нельзя ломать деревья, рвать цветы и ягоды, разорять птичьи гнезда, топтать грибы и трогать муравейники.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Правильно!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G:\DCIM\Camera\2014-02-10 12.15.39.jpg"/>
          <p:cNvPicPr/>
          <p:nvPr/>
        </p:nvPicPr>
        <p:blipFill>
          <a:blip r:embed="rId3" cstate="print"/>
          <a:srcRect t="27902" r="4296"/>
          <a:stretch>
            <a:fillRect/>
          </a:stretch>
        </p:blipFill>
        <p:spPr bwMode="auto">
          <a:xfrm>
            <a:off x="4071934" y="3571876"/>
            <a:ext cx="4717803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14282" y="714356"/>
            <a:ext cx="50720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продолжать знакомить с природоохранными знаками, объяснить, как нужно вести себя в лесу, развивать память, внимание, расширять кругозор детей.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III.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Заключительная часть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28596" y="857232"/>
            <a:ext cx="4786346" cy="44627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теперь нам нужно возвращаться обратно в группу. Садимся на наш паровозик и отправляемся в путь!(дети строятся друг за другом, музыкальное сопровождение: песня «Паровозик»)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Ребята, расскажите, куда мы сегодня отправлялись в путешествие?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гости к Березе.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Вам понравилось наше путешествие?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Да, понравилось!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 что нового и интересного вы узнали во время путешествия?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Много интересного узнали о березе:  из бересты делают украшения, посуду, обувь, разные предметы быта.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Ребята, в конверте,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который принесла нам бабочка было не только письмо.  А вы  не хотите посмотреть что там?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Посмотрите какие красивые медали принесла вам бабочка (показ)ведь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были активными, правильно отвечали на вопросы.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Вручение медалей.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Содержимое 7" descr="G:\DCIM\Camera\2014-02-10 11.43.17.jpg"/>
          <p:cNvPicPr>
            <a:picLocks noGrp="1"/>
          </p:cNvPicPr>
          <p:nvPr>
            <p:ph idx="1"/>
          </p:nvPr>
        </p:nvPicPr>
        <p:blipFill>
          <a:blip r:embed="rId2" cstate="print"/>
          <a:srcRect t="21875" b="8036"/>
          <a:stretch>
            <a:fillRect/>
          </a:stretch>
        </p:blipFill>
        <p:spPr bwMode="auto">
          <a:xfrm>
            <a:off x="5286380" y="1214422"/>
            <a:ext cx="3543296" cy="3078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Camera\2014-02-10 16.35.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3" y="857232"/>
            <a:ext cx="3786213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G:\DCIM\Camera\2014-02-10 16.35.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714356"/>
            <a:ext cx="3866321" cy="2685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G:\DCIM\Camera\2014-02-10 16.36.15.jpg"/>
          <p:cNvPicPr/>
          <p:nvPr/>
        </p:nvPicPr>
        <p:blipFill>
          <a:blip r:embed="rId5" cstate="print"/>
          <a:srcRect r="9744"/>
          <a:stretch>
            <a:fillRect/>
          </a:stretch>
        </p:blipFill>
        <p:spPr bwMode="auto">
          <a:xfrm>
            <a:off x="428596" y="3714752"/>
            <a:ext cx="4000528" cy="2500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G:\DCIM\Camera\2014-02-10 16.37.58.jpg"/>
          <p:cNvPicPr/>
          <p:nvPr/>
        </p:nvPicPr>
        <p:blipFill>
          <a:blip r:embed="rId6" cstate="print"/>
          <a:srcRect t="34598" r="8978"/>
          <a:stretch>
            <a:fillRect/>
          </a:stretch>
        </p:blipFill>
        <p:spPr bwMode="auto">
          <a:xfrm>
            <a:off x="4714876" y="3714752"/>
            <a:ext cx="3935896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42852"/>
            <a:ext cx="78581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Самоанализ непосредственно образовательной деятельности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 образовательной области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ознавательное развитие»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тема «Люблю березу русскую»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направленности от 4-х до 5-ти лет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1357298"/>
            <a:ext cx="77867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Непосредственно образовательная деятельность соответствует возрастным и индивидуальным особенностям детей среднего дошкольного возраста.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Соблюдены педагогические, эстетические,  гигиенические требования к проведению образовательной  деятельности.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программном содержание были учтены задачи: 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Образовательные: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-закрепить знания детей об особенностях внешнего вида березы;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-познакомить с берестой, как природным материалом, используемым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изготовления предметов разного назначения;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активизировать словарный запас детей.</a:t>
            </a:r>
          </a:p>
          <a:p>
            <a:pPr>
              <a:buNone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Развивающие: </a:t>
            </a:r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-развивать умение связно, последовательно рассказывать о березе;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бережное отношение к природе, экологической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воспитанности,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эстетические чувства;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-приобщать детей к познанию окружающего мира через игровую и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двигательную  деятельность.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Воспитательные: </a:t>
            </a:r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-воспитывать эмоциональную отзывчивость на красоту окружающей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природы; интерес и способность работать в коллективе; желание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принимать участие в игровой деятельности.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14290"/>
            <a:ext cx="792961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</a:rPr>
              <a:t>Организация детей в образовательной деятельности – </a:t>
            </a:r>
            <a:r>
              <a:rPr lang="ru-RU" sz="1600" dirty="0" smtClean="0">
                <a:latin typeface="Times New Roman" pitchFamily="18" charset="0"/>
              </a:rPr>
              <a:t>подгрупповая</a:t>
            </a:r>
            <a:r>
              <a:rPr lang="ru-RU" sz="1600" dirty="0" smtClean="0">
                <a:latin typeface="Times New Roman" pitchFamily="18" charset="0"/>
              </a:rPr>
              <a:t>, продолжительность непосредственно образовательной деятельности 20 минут.</a:t>
            </a:r>
            <a:endParaRPr lang="ru-RU" sz="1600" dirty="0" smtClean="0"/>
          </a:p>
          <a:p>
            <a:r>
              <a:rPr lang="ru-RU" sz="1600" dirty="0" smtClean="0">
                <a:latin typeface="Times New Roman" pitchFamily="18" charset="0"/>
              </a:rPr>
              <a:t>Непосредственная образовательная деятельность состоит из трех частей: вводная, основная и заключительная. </a:t>
            </a:r>
          </a:p>
          <a:p>
            <a:r>
              <a:rPr lang="ru-RU" sz="1600" dirty="0" smtClean="0">
                <a:latin typeface="Times New Roman" pitchFamily="18" charset="0"/>
              </a:rPr>
              <a:t>    Вводной части был использован игровой прием: приход </a:t>
            </a:r>
            <a:r>
              <a:rPr lang="ru-RU" sz="1600" dirty="0" smtClean="0">
                <a:latin typeface="Times New Roman" pitchFamily="18" charset="0"/>
              </a:rPr>
              <a:t>Бабочки с письмом, что позволило сохранить интерес детей на протяжении всей образовательной деятельности.</a:t>
            </a:r>
          </a:p>
          <a:p>
            <a:r>
              <a:rPr lang="ru-RU" sz="1600" dirty="0" smtClean="0">
                <a:latin typeface="Times New Roman" pitchFamily="18" charset="0"/>
              </a:rPr>
              <a:t>Основная часть непосредственно образовательной деятельности состояла из 7 заданий: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</a:rPr>
              <a:t>Рассматривание наглядно- иллюстративного материала «Деревья»;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</a:rPr>
              <a:t>2. Дидактическая игра «Каждому дереву свой листочек»;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</a:rPr>
              <a:t>3.Физкульминутка «Деревья» под музыкальное сопровождение;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</a:rPr>
              <a:t>4.Презентация «Изделия из бересты»;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</a:rPr>
              <a:t>5.Рассматривание изделий из бересты;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</a:rPr>
              <a:t>6.Описание березы по схеме;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</a:rPr>
              <a:t>7.Рассматривание природоохранных знаков.</a:t>
            </a:r>
          </a:p>
          <a:p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В основной части дети выполнили дидактическую игру «Каждому дереву свой листочек», рассматривали наглядно – иллюстративный материал, изделия из бересты, природоохранные знаки, использовалась </a:t>
            </a:r>
            <a:r>
              <a:rPr lang="ru-RU" sz="1600" dirty="0" err="1" smtClean="0">
                <a:latin typeface="Times New Roman" pitchFamily="18" charset="0"/>
              </a:rPr>
              <a:t>мультимедийная</a:t>
            </a:r>
            <a:r>
              <a:rPr lang="ru-RU" sz="1600" dirty="0" smtClean="0">
                <a:latin typeface="Times New Roman" pitchFamily="18" charset="0"/>
              </a:rPr>
              <a:t> презентация, что способствовало  привлечению интереса детей на протяжении всей непосредственно образовательной деятельности.</a:t>
            </a:r>
          </a:p>
          <a:p>
            <a:r>
              <a:rPr lang="ru-RU" sz="1600" dirty="0" smtClean="0">
                <a:latin typeface="Times New Roman" pitchFamily="18" charset="0"/>
              </a:rPr>
              <a:t>     В заключительной части был проведен анализ непосредственно образовательной деятельности детьми и педагогом; сюрпризный момент – вручение медалей.</a:t>
            </a:r>
          </a:p>
          <a:p>
            <a:r>
              <a:rPr lang="ru-RU" sz="1600" dirty="0" smtClean="0">
                <a:latin typeface="Times New Roman" pitchFamily="18" charset="0"/>
              </a:rPr>
              <a:t>     Использованы различные методы и приемы привлечения, и сосредоточения внимания детей, активизации самостоятельного мышления.</a:t>
            </a:r>
          </a:p>
          <a:p>
            <a:r>
              <a:rPr lang="ru-RU" sz="1600" dirty="0" smtClean="0">
                <a:latin typeface="Times New Roman" pitchFamily="18" charset="0"/>
              </a:rPr>
              <a:t>Игровой метод: сюрпризный момент, загадки, физкультминутка «Деревья</a:t>
            </a:r>
            <a:r>
              <a:rPr lang="ru-RU" sz="1600" dirty="0" smtClean="0">
                <a:latin typeface="Times New Roman" pitchFamily="18" charset="0"/>
              </a:rPr>
              <a:t>»;</a:t>
            </a:r>
            <a:endParaRPr lang="ru-RU" sz="1600" dirty="0" smtClean="0">
              <a:latin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42852"/>
            <a:ext cx="78581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Предварительная работа была проведена в полном объеме: наблюдение, беседы о березе, рассматривание наглядно- иллюстративного материала, заучивание стихов, рассматривание изделий из бересты, заучивание стихотворений, отгадывание загадок.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42853"/>
            <a:ext cx="8286808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</a:rPr>
              <a:t>   </a:t>
            </a:r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</a:rPr>
              <a:t> </a:t>
            </a: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</a:rPr>
              <a:t>Этапы </a:t>
            </a:r>
            <a:r>
              <a:rPr lang="ru-RU" sz="1600" dirty="0" smtClean="0">
                <a:latin typeface="Times New Roman" pitchFamily="18" charset="0"/>
              </a:rPr>
              <a:t>непосредственно образовательной </a:t>
            </a:r>
            <a:r>
              <a:rPr lang="ru-RU" sz="1600" dirty="0" smtClean="0">
                <a:latin typeface="Times New Roman" pitchFamily="18" charset="0"/>
              </a:rPr>
              <a:t>деятельности </a:t>
            </a:r>
            <a:r>
              <a:rPr lang="ru-RU" sz="1600" dirty="0" smtClean="0">
                <a:latin typeface="Times New Roman" pitchFamily="18" charset="0"/>
              </a:rPr>
              <a:t>подчинены единой теме и целям.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На всех этапах активизировалась </a:t>
            </a:r>
            <a:r>
              <a:rPr lang="ru-RU" sz="1600" dirty="0" smtClean="0">
                <a:latin typeface="Times New Roman" pitchFamily="18" charset="0"/>
              </a:rPr>
              <a:t>познавательное, речевое развитие, </a:t>
            </a:r>
            <a:r>
              <a:rPr lang="ru-RU" sz="1600" dirty="0" smtClean="0">
                <a:latin typeface="Times New Roman" pitchFamily="18" charset="0"/>
              </a:rPr>
              <a:t>двигательная </a:t>
            </a:r>
            <a:r>
              <a:rPr lang="ru-RU" sz="1600" dirty="0" smtClean="0">
                <a:latin typeface="Times New Roman" pitchFamily="18" charset="0"/>
              </a:rPr>
              <a:t>активность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</a:rPr>
              <a:t>детей</a:t>
            </a:r>
            <a:r>
              <a:rPr lang="ru-RU" sz="1600" dirty="0" smtClean="0">
                <a:latin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</a:rPr>
              <a:t>на протяжении </a:t>
            </a:r>
            <a:r>
              <a:rPr lang="ru-RU" sz="1600" dirty="0" smtClean="0">
                <a:latin typeface="Times New Roman" pitchFamily="18" charset="0"/>
              </a:rPr>
              <a:t>всей непосредственно  </a:t>
            </a:r>
            <a:r>
              <a:rPr lang="ru-RU" sz="1600" dirty="0" smtClean="0">
                <a:latin typeface="Times New Roman" pitchFamily="18" charset="0"/>
              </a:rPr>
              <a:t>образовательной </a:t>
            </a:r>
            <a:r>
              <a:rPr lang="ru-RU" sz="1600" dirty="0" smtClean="0">
                <a:latin typeface="Times New Roman" pitchFamily="18" charset="0"/>
              </a:rPr>
              <a:t>деятельности дети были заинтересованы и принимали активное участие.</a:t>
            </a:r>
            <a:r>
              <a:rPr lang="ru-RU" sz="1600" dirty="0" smtClean="0">
                <a:latin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Смена вида деятельности на каждом этапе позволила предотвратить утомляемость и перенасыщенность. 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     С целью </a:t>
            </a:r>
            <a:r>
              <a:rPr lang="ru-RU" sz="1600" dirty="0" smtClean="0">
                <a:latin typeface="Times New Roman" pitchFamily="18" charset="0"/>
              </a:rPr>
              <a:t>удовлетворения двигательной активности детей была </a:t>
            </a:r>
            <a:r>
              <a:rPr lang="ru-RU" sz="1600" dirty="0" smtClean="0">
                <a:latin typeface="Times New Roman" pitchFamily="18" charset="0"/>
              </a:rPr>
              <a:t>использована </a:t>
            </a:r>
            <a:r>
              <a:rPr lang="ru-RU" sz="1600" dirty="0" smtClean="0">
                <a:latin typeface="Times New Roman" pitchFamily="18" charset="0"/>
              </a:rPr>
              <a:t>физкультминутка «Деревья» под музыкальное сопровождение. Дети динамично переключались с наглядности на практическую деятельность.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ru-RU" sz="1600" dirty="0" smtClean="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</a:rPr>
              <a:t>     </a:t>
            </a:r>
            <a:r>
              <a:rPr lang="ru-RU" sz="1600" dirty="0" smtClean="0">
                <a:latin typeface="Times New Roman" pitchFamily="18" charset="0"/>
              </a:rPr>
              <a:t>На протяжении всей образовательной деятельности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</a:rPr>
              <a:t>соблюдался баланс между всеми видами деятельности,</a:t>
            </a:r>
            <a:r>
              <a:rPr lang="ru-RU" sz="1600" dirty="0" smtClean="0">
                <a:latin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</a:rPr>
              <a:t>дети проявляли интерес к предложенным заданиям</a:t>
            </a:r>
            <a:r>
              <a:rPr lang="ru-RU" sz="1600" dirty="0" smtClean="0">
                <a:latin typeface="Times New Roman" pitchFamily="18" charset="0"/>
              </a:rPr>
              <a:t>, у детей поддерживалась мотивация, это позволило сохранить положительный эмоциональный настрой, заинтересованность, внимательность, организованность, показали знания в соответствии с возрастными и индивидуальными особенностями,  программными требованиями</a:t>
            </a:r>
            <a:r>
              <a:rPr lang="ru-RU" sz="1600" smtClean="0">
                <a:latin typeface="Times New Roman" pitchFamily="18" charset="0"/>
              </a:rPr>
              <a:t>. </a:t>
            </a:r>
            <a:r>
              <a:rPr lang="ru-RU" sz="1600" smtClean="0">
                <a:latin typeface="Times New Roman" pitchFamily="18" charset="0"/>
              </a:rPr>
              <a:t>Речь </a:t>
            </a:r>
            <a:r>
              <a:rPr lang="ru-RU" sz="1600" dirty="0" smtClean="0">
                <a:latin typeface="Times New Roman" pitchFamily="18" charset="0"/>
              </a:rPr>
              <a:t>воспитателя четкая, доступная, эмоциональная.  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Задачи поставленные в образовательной деятельности реализованы в полном объеме.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"/>
            <a:ext cx="82153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</a:endParaRPr>
          </a:p>
          <a:p>
            <a:endParaRPr lang="ru-RU" dirty="0" smtClean="0">
              <a:latin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</a:rPr>
              <a:t>Словесный</a:t>
            </a:r>
            <a:r>
              <a:rPr lang="ru-RU" sz="1600" dirty="0" smtClean="0">
                <a:latin typeface="Times New Roman" pitchFamily="18" charset="0"/>
              </a:rPr>
              <a:t>: рассказы воспитателя,  детей, повторение, уточнение, напоминание,  беседа, поощрения от имени воспитателя;</a:t>
            </a:r>
          </a:p>
          <a:p>
            <a:r>
              <a:rPr lang="ru-RU" sz="1600" dirty="0" smtClean="0">
                <a:latin typeface="Times New Roman" pitchFamily="18" charset="0"/>
              </a:rPr>
              <a:t>Наглядный</a:t>
            </a:r>
            <a:r>
              <a:rPr lang="ru-RU" sz="1600" i="1" dirty="0" smtClean="0">
                <a:latin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</a:rPr>
              <a:t>наглядно – иллюстративный материал с изображением деревьев, презентация «Изделия из бересты», фрагментарное использование электрона – образовательных ресурсов;</a:t>
            </a:r>
          </a:p>
          <a:p>
            <a:r>
              <a:rPr lang="ru-RU" sz="1600" dirty="0" smtClean="0">
                <a:latin typeface="Times New Roman" pitchFamily="18" charset="0"/>
              </a:rPr>
              <a:t>Практический: дидактическая игра «Каждому дереву свой листочек». Как методический прием использован сюрпризный момент. Методы обучения обеспечили сотрудничество воспитателя с детьми.</a:t>
            </a:r>
          </a:p>
          <a:p>
            <a:r>
              <a:rPr lang="ru-RU" sz="1600" dirty="0" smtClean="0">
                <a:latin typeface="Times New Roman" pitchFamily="18" charset="0"/>
              </a:rPr>
              <a:t>Мотивация образовательной деятельности: путешествие в лес.</a:t>
            </a:r>
            <a:endParaRPr lang="ru-RU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1826</TotalTime>
  <Words>1588</Words>
  <Application>Microsoft Office PowerPoint</Application>
  <PresentationFormat>Экран (4:3)</PresentationFormat>
  <Paragraphs>229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автономное учреждение «Дошкольное образовательное учреждение      детский сад общеразвивающего вида с приоритетным осуществлением  физического развития детей №18 «Северяночка»  муниципального образования Ханты-Мансийского автономного округа-Югры  городской округ город Радужный  </vt:lpstr>
      <vt:lpstr>Цель: расширять представление детей о березе.   </vt:lpstr>
      <vt:lpstr>Слайд 3</vt:lpstr>
      <vt:lpstr>Словарная работа: береста, белоствольная.  </vt:lpstr>
      <vt:lpstr>Слайд 5</vt:lpstr>
      <vt:lpstr>Предварительная работа</vt:lpstr>
      <vt:lpstr>Слайд 7</vt:lpstr>
      <vt:lpstr>Слайд 8</vt:lpstr>
      <vt:lpstr>                            </vt:lpstr>
      <vt:lpstr>Слайд 10</vt:lpstr>
      <vt:lpstr>II.Основная часть</vt:lpstr>
      <vt:lpstr>1.Рассматривание наглядно- иллюстративного материала «Деревья»</vt:lpstr>
      <vt:lpstr>2.Дидактическая игра «Каждому дереву свой листочек»</vt:lpstr>
      <vt:lpstr>3.Физкультминутка «Деревья» под музыкальное сопровождение</vt:lpstr>
      <vt:lpstr>4.Презентация «Изделия из бересты»</vt:lpstr>
      <vt:lpstr>Слайд 16</vt:lpstr>
      <vt:lpstr>5.Рассматривание изделий из бересты</vt:lpstr>
      <vt:lpstr>Слайд 18</vt:lpstr>
      <vt:lpstr>Слайд 19</vt:lpstr>
      <vt:lpstr>Слайд 20</vt:lpstr>
      <vt:lpstr>Рассматривание природоохранных знаков</vt:lpstr>
      <vt:lpstr>III.Заключительная часть </vt:lpstr>
      <vt:lpstr>Слайд 23</vt:lpstr>
      <vt:lpstr>Слайд 24</vt:lpstr>
      <vt:lpstr>Слайд 25</vt:lpstr>
      <vt:lpstr>Слайд 26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автономное учреждение «Дошкольное образовательное учреждение      детский сад общеразвивающего вида с приоритетным осуществлением  физического развития детей №18 «Северяночка»  муниципального образования Ханты-Мансийского автономного округа-Югры  городской округ город Радужный</dc:title>
  <dc:creator>user</dc:creator>
  <cp:lastModifiedBy>user</cp:lastModifiedBy>
  <cp:revision>178</cp:revision>
  <dcterms:created xsi:type="dcterms:W3CDTF">2014-02-05T16:43:29Z</dcterms:created>
  <dcterms:modified xsi:type="dcterms:W3CDTF">2014-02-11T00:32:33Z</dcterms:modified>
</cp:coreProperties>
</file>