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xlsx" ContentType="application/vnd.openxmlformats-officedocument.spreadsheetml.sheet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notesSlides/notesSlide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9"/>
  </p:notesMasterIdLst>
  <p:handoutMasterIdLst>
    <p:handoutMasterId r:id="rId20"/>
  </p:handoutMasterIdLst>
  <p:sldIdLst>
    <p:sldId id="256" r:id="rId2"/>
    <p:sldId id="270" r:id="rId3"/>
    <p:sldId id="260" r:id="rId4"/>
    <p:sldId id="258" r:id="rId5"/>
    <p:sldId id="274" r:id="rId6"/>
    <p:sldId id="259" r:id="rId7"/>
    <p:sldId id="273" r:id="rId8"/>
    <p:sldId id="261" r:id="rId9"/>
    <p:sldId id="269" r:id="rId10"/>
    <p:sldId id="275" r:id="rId11"/>
    <p:sldId id="268" r:id="rId12"/>
    <p:sldId id="264" r:id="rId13"/>
    <p:sldId id="265" r:id="rId14"/>
    <p:sldId id="266" r:id="rId15"/>
    <p:sldId id="271" r:id="rId16"/>
    <p:sldId id="267" r:id="rId17"/>
    <p:sldId id="272" r:id="rId18"/>
  </p:sldIdLst>
  <p:sldSz cx="10080625" cy="7559675"/>
  <p:notesSz cx="6797675" cy="987425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381">
          <p15:clr>
            <a:srgbClr val="A4A3A4"/>
          </p15:clr>
        </p15:guide>
        <p15:guide id="2" pos="3175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30D0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1404" y="66"/>
      </p:cViewPr>
      <p:guideLst>
        <p:guide orient="horz" pos="2381"/>
        <p:guide pos="3175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handoutMaster" Target="handoutMasters/handout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notesMaster" Target="notesMasters/notesMaster1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2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1.xlsx"/></Relationships>
</file>

<file path=ppt/charts/_rels/chart3.xml.rels><?xml version="1.0" encoding="UTF-8" standalone="yes"?>
<Relationships xmlns="http://schemas.openxmlformats.org/package/2006/relationships"><Relationship Id="rId1" Type="http://schemas.openxmlformats.org/officeDocument/2006/relationships/oleObject" Target="NULL" TargetMode="Externa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package" Target="../embeddings/_____Microsoft_Excel2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"/>
          <c:y val="1.7397402497545753E-3"/>
          <c:w val="0.91794870590073319"/>
          <c:h val="0.85234656138373199"/>
        </c:manualLayout>
      </c:layout>
      <c:doughnutChart>
        <c:varyColors val="1"/>
        <c:dLbls>
          <c:showLegendKey val="0"/>
          <c:showVal val="0"/>
          <c:showCatName val="0"/>
          <c:showSerName val="0"/>
          <c:showPercent val="0"/>
          <c:showBubbleSize val="0"/>
          <c:showLeaderLines val="0"/>
        </c:dLbls>
        <c:firstSliceAng val="0"/>
        <c:holeSize val="50"/>
      </c:doughnutChart>
    </c:plotArea>
    <c:plotVisOnly val="1"/>
    <c:dispBlanksAs val="zero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view3D>
      <c:rotX val="30"/>
      <c:rotY val="0"/>
      <c:rAngAx val="0"/>
    </c:view3D>
    <c:floor>
      <c:thickness val="0"/>
    </c:floor>
    <c:sideWall>
      <c:thickness val="0"/>
    </c:sideWall>
    <c:backWall>
      <c:thickness val="0"/>
    </c:backWall>
    <c:plotArea>
      <c:layout>
        <c:manualLayout>
          <c:layoutTarget val="inner"/>
          <c:xMode val="edge"/>
          <c:yMode val="edge"/>
          <c:x val="1.2501256471462634E-3"/>
          <c:y val="4.221969390289048E-2"/>
          <c:w val="0.9362499378110084"/>
          <c:h val="0.70798430435334359"/>
        </c:manualLayout>
      </c:layout>
      <c:pie3D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explosion val="3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3"/>
                <c:pt idx="0">
                  <c:v>Верят в Деда Мороза   </c:v>
                </c:pt>
                <c:pt idx="1">
                  <c:v>Верят в Санта Клауса   </c:v>
                </c:pt>
                <c:pt idx="2">
                  <c:v>не верят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30</c:v>
                </c:pt>
                <c:pt idx="1">
                  <c:v>6</c:v>
                </c:pt>
                <c:pt idx="2">
                  <c:v>9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</c:pie3DChart>
    </c:plotArea>
    <c:legend>
      <c:legendPos val="b"/>
      <c:legendEntry>
        <c:idx val="0"/>
        <c:txPr>
          <a:bodyPr/>
          <a:lstStyle/>
          <a:p>
            <a:pPr>
              <a:defRPr i="1">
                <a:solidFill>
                  <a:srgbClr val="00206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i="1">
                <a:solidFill>
                  <a:srgbClr val="002060"/>
                </a:solidFill>
              </a:defRPr>
            </a:pPr>
            <a:endParaRPr lang="ru-RU"/>
          </a:p>
        </c:txPr>
      </c:legendEntry>
      <c:legendEntry>
        <c:idx val="2"/>
        <c:txPr>
          <a:bodyPr/>
          <a:lstStyle/>
          <a:p>
            <a:pPr>
              <a:defRPr i="1">
                <a:solidFill>
                  <a:srgbClr val="002060"/>
                </a:solidFill>
              </a:defRPr>
            </a:pPr>
            <a:endParaRPr lang="ru-RU"/>
          </a:p>
        </c:txPr>
      </c:legendEntry>
      <c:legendEntry>
        <c:idx val="3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view3D>
      <c:rotX val="50"/>
      <c:rotY val="20"/>
      <c:rAngAx val="0"/>
    </c:view3D>
    <c:floor>
      <c:thickness val="0"/>
    </c:floor>
    <c:sideWall>
      <c:thickness val="0"/>
      <c:spPr>
        <a:noFill/>
        <a:ln>
          <a:noFill/>
        </a:ln>
        <a:effectLst/>
      </c:spPr>
    </c:sideWall>
    <c:backWall>
      <c:thickness val="0"/>
      <c:spPr>
        <a:noFill/>
        <a:ln>
          <a:noFill/>
        </a:ln>
        <a:effectLst/>
      </c:spPr>
    </c:backWall>
    <c:plotArea>
      <c:layout>
        <c:manualLayout>
          <c:layoutTarget val="inner"/>
          <c:xMode val="edge"/>
          <c:yMode val="edge"/>
          <c:x val="0"/>
          <c:y val="1.7397402497545753E-3"/>
          <c:w val="0.91794870590073319"/>
          <c:h val="0.85234656138373199"/>
        </c:manualLayout>
      </c:layout>
      <c:bar3DChart>
        <c:barDir val="col"/>
        <c:grouping val="stacked"/>
        <c:varyColors val="0"/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shape val="cylinder"/>
        <c:axId val="136402048"/>
        <c:axId val="136402432"/>
        <c:axId val="0"/>
      </c:bar3DChart>
      <c:catAx>
        <c:axId val="136402048"/>
        <c:scaling>
          <c:orientation val="minMax"/>
        </c:scaling>
        <c:delete val="0"/>
        <c:axPos val="b"/>
        <c:majorTickMark val="out"/>
        <c:minorTickMark val="none"/>
        <c:tickLblPos val="nextTo"/>
        <c:crossAx val="136402432"/>
        <c:crosses val="autoZero"/>
        <c:auto val="1"/>
        <c:lblAlgn val="ctr"/>
        <c:lblOffset val="100"/>
        <c:noMultiLvlLbl val="0"/>
      </c:catAx>
      <c:valAx>
        <c:axId val="136402432"/>
        <c:scaling>
          <c:orientation val="minMax"/>
        </c:scaling>
        <c:delete val="0"/>
        <c:axPos val="l"/>
        <c:majorGridlines/>
        <c:majorTickMark val="out"/>
        <c:minorTickMark val="none"/>
        <c:tickLblPos val="nextTo"/>
        <c:crossAx val="136402048"/>
        <c:crosses val="autoZero"/>
        <c:crossBetween val="between"/>
      </c:valAx>
    </c:plotArea>
    <c:plotVisOnly val="1"/>
    <c:dispBlanksAs val="zero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ru-RU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ru-RU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doughnutChart>
        <c:varyColors val="1"/>
        <c:ser>
          <c:idx val="0"/>
          <c:order val="0"/>
          <c:tx>
            <c:strRef>
              <c:f>Лист1!$B$1</c:f>
              <c:strCache>
                <c:ptCount val="1"/>
                <c:pt idx="0">
                  <c:v>Столбец1</c:v>
                </c:pt>
              </c:strCache>
            </c:strRef>
          </c:tx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1"/>
            <c:extLst>
              <c:ext xmlns:c15="http://schemas.microsoft.com/office/drawing/2012/chart" uri="{CE6537A1-D6FC-4f65-9D91-7224C49458BB}">
                <c15:layout/>
              </c:ext>
            </c:extLst>
          </c:dLbls>
          <c:cat>
            <c:strRef>
              <c:f>Лист1!$A$2:$A$5</c:f>
              <c:strCache>
                <c:ptCount val="2"/>
                <c:pt idx="0">
                  <c:v>пишут письмо</c:v>
                </c:pt>
                <c:pt idx="1">
                  <c:v>не пишут письмо</c:v>
                </c:pt>
              </c:strCache>
            </c:strRef>
          </c:cat>
          <c:val>
            <c:numRef>
              <c:f>Лист1!$B$2:$B$5</c:f>
              <c:numCache>
                <c:formatCode>General</c:formatCode>
                <c:ptCount val="4"/>
                <c:pt idx="0">
                  <c:v>29</c:v>
                </c:pt>
                <c:pt idx="1">
                  <c:v>16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  <c:showLeaderLines val="1"/>
        </c:dLbls>
        <c:firstSliceAng val="0"/>
        <c:holeSize val="50"/>
      </c:doughnutChart>
    </c:plotArea>
    <c:legend>
      <c:legendPos val="b"/>
      <c:legendEntry>
        <c:idx val="0"/>
        <c:txPr>
          <a:bodyPr/>
          <a:lstStyle/>
          <a:p>
            <a:pPr>
              <a:defRPr i="1">
                <a:solidFill>
                  <a:srgbClr val="002060"/>
                </a:solidFill>
              </a:defRPr>
            </a:pPr>
            <a:endParaRPr lang="ru-RU"/>
          </a:p>
        </c:txPr>
      </c:legendEntry>
      <c:legendEntry>
        <c:idx val="1"/>
        <c:txPr>
          <a:bodyPr/>
          <a:lstStyle/>
          <a:p>
            <a:pPr>
              <a:defRPr i="1">
                <a:solidFill>
                  <a:srgbClr val="002060"/>
                </a:solidFill>
              </a:defRPr>
            </a:pPr>
            <a:endParaRPr lang="ru-RU"/>
          </a:p>
        </c:txPr>
      </c:legendEntry>
      <c:legendEntry>
        <c:idx val="2"/>
        <c:delete val="1"/>
      </c:legendEntry>
      <c:legendEntry>
        <c:idx val="3"/>
        <c:delete val="1"/>
      </c:legendEntry>
      <c:layout/>
      <c:overlay val="0"/>
    </c:legend>
    <c:plotVisOnly val="1"/>
    <c:dispBlanksAs val="gap"/>
    <c:showDLblsOverMax val="0"/>
  </c:chart>
  <c:txPr>
    <a:bodyPr/>
    <a:lstStyle/>
    <a:p>
      <a:pPr>
        <a:defRPr sz="1800"/>
      </a:pPr>
      <a:endParaRPr lang="ru-RU"/>
    </a:p>
  </c:txPr>
  <c:externalData r:id="rId1">
    <c:autoUpdate val="0"/>
  </c:externalData>
</c:chartSpac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noFill/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49994" cy="493389"/>
          </a:xfrm>
          <a:prstGeom prst="rect">
            <a:avLst/>
          </a:prstGeom>
          <a:noFill/>
          <a:ln>
            <a:noFill/>
          </a:ln>
        </p:spPr>
        <p:txBody>
          <a:bodyPr vert="horz" wrap="none" lIns="82206" tIns="41103" rIns="82206" bIns="41103" anchorCtr="0" compatLnSpc="0">
            <a:noAutofit/>
          </a:bodyPr>
          <a:lstStyle/>
          <a:p>
            <a:pPr hangingPunct="0">
              <a:defRPr sz="1400"/>
            </a:pPr>
            <a:endParaRPr lang="ru-RU" sz="1300" dirty="0"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3" name="Дата 2"/>
          <p:cNvSpPr txBox="1">
            <a:spLocks noGrp="1"/>
          </p:cNvSpPr>
          <p:nvPr>
            <p:ph type="dt" sz="quarter" idx="1"/>
          </p:nvPr>
        </p:nvSpPr>
        <p:spPr>
          <a:xfrm>
            <a:off x="3847649" y="0"/>
            <a:ext cx="2949994" cy="493389"/>
          </a:xfrm>
          <a:prstGeom prst="rect">
            <a:avLst/>
          </a:prstGeom>
          <a:noFill/>
          <a:ln>
            <a:noFill/>
          </a:ln>
        </p:spPr>
        <p:txBody>
          <a:bodyPr vert="horz" wrap="none" lIns="82206" tIns="41103" rIns="82206" bIns="41103" anchorCtr="0" compatLnSpc="0">
            <a:noAutofit/>
          </a:bodyPr>
          <a:lstStyle/>
          <a:p>
            <a:pPr algn="r" hangingPunct="0">
              <a:defRPr sz="1400"/>
            </a:pPr>
            <a:endParaRPr lang="ru-RU" sz="1300" dirty="0"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4" name="Нижний колонтитул 3"/>
          <p:cNvSpPr txBox="1">
            <a:spLocks noGrp="1"/>
          </p:cNvSpPr>
          <p:nvPr>
            <p:ph type="ftr" sz="quarter" idx="2"/>
          </p:nvPr>
        </p:nvSpPr>
        <p:spPr>
          <a:xfrm>
            <a:off x="0" y="9380701"/>
            <a:ext cx="2949994" cy="493389"/>
          </a:xfrm>
          <a:prstGeom prst="rect">
            <a:avLst/>
          </a:prstGeom>
          <a:noFill/>
          <a:ln>
            <a:noFill/>
          </a:ln>
        </p:spPr>
        <p:txBody>
          <a:bodyPr vert="horz" wrap="none" lIns="82206" tIns="41103" rIns="82206" bIns="41103" anchor="b" anchorCtr="0" compatLnSpc="0">
            <a:noAutofit/>
          </a:bodyPr>
          <a:lstStyle/>
          <a:p>
            <a:pPr hangingPunct="0">
              <a:defRPr sz="1400"/>
            </a:pPr>
            <a:endParaRPr lang="ru-RU" sz="1300" dirty="0">
              <a:latin typeface="Liberation Sans" pitchFamily="18"/>
              <a:ea typeface="Microsoft YaHei" pitchFamily="2"/>
              <a:cs typeface="Mangal" pitchFamily="2"/>
            </a:endParaRPr>
          </a:p>
        </p:txBody>
      </p:sp>
      <p:sp>
        <p:nvSpPr>
          <p:cNvPr id="5" name="Номер слайда 4"/>
          <p:cNvSpPr txBox="1">
            <a:spLocks noGrp="1"/>
          </p:cNvSpPr>
          <p:nvPr>
            <p:ph type="sldNum" sz="quarter" idx="3"/>
          </p:nvPr>
        </p:nvSpPr>
        <p:spPr>
          <a:xfrm>
            <a:off x="3847649" y="9380701"/>
            <a:ext cx="2949994" cy="493389"/>
          </a:xfrm>
          <a:prstGeom prst="rect">
            <a:avLst/>
          </a:prstGeom>
          <a:noFill/>
          <a:ln>
            <a:noFill/>
          </a:ln>
        </p:spPr>
        <p:txBody>
          <a:bodyPr vert="horz" wrap="none" lIns="82206" tIns="41103" rIns="82206" bIns="41103" anchor="b" anchorCtr="0" compatLnSpc="0">
            <a:noAutofit/>
          </a:bodyPr>
          <a:lstStyle/>
          <a:p>
            <a:pPr algn="r" hangingPunct="0">
              <a:defRPr sz="1400"/>
            </a:pPr>
            <a:fld id="{D391111A-158D-4F44-BE1E-0E1A34ACD39F}" type="slidenum">
              <a:rPr/>
              <a:pPr algn="r" hangingPunct="0">
                <a:defRPr sz="1400"/>
              </a:pPr>
              <a:t>‹#›</a:t>
            </a:fld>
            <a:endParaRPr lang="ru-RU" sz="1300" dirty="0">
              <a:latin typeface="Liberation Sans" pitchFamily="18"/>
              <a:ea typeface="Microsoft YaHei" pitchFamily="2"/>
              <a:cs typeface="Mangal" pitchFamily="2"/>
            </a:endParaRPr>
          </a:p>
        </p:txBody>
      </p:sp>
    </p:spTree>
    <p:extLst>
      <p:ext uri="{BB962C8B-B14F-4D97-AF65-F5344CB8AC3E}">
        <p14:creationId xmlns:p14="http://schemas.microsoft.com/office/powerpoint/2010/main" val="156873087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раз слайда 1"/>
          <p:cNvSpPr>
            <a:spLocks noGrp="1" noRot="1" noChangeAspect="1"/>
          </p:cNvSpPr>
          <p:nvPr>
            <p:ph type="sldImg" idx="2"/>
          </p:nvPr>
        </p:nvSpPr>
        <p:spPr>
          <a:xfrm>
            <a:off x="931863" y="750888"/>
            <a:ext cx="4933950" cy="3702050"/>
          </a:xfrm>
          <a:prstGeom prst="rect">
            <a:avLst/>
          </a:prstGeom>
          <a:noFill/>
          <a:ln>
            <a:noFill/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3"/>
          </p:nvPr>
        </p:nvSpPr>
        <p:spPr>
          <a:xfrm>
            <a:off x="679797" y="4690184"/>
            <a:ext cx="5438050" cy="444315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endParaRPr lang="ru-RU"/>
          </a:p>
        </p:txBody>
      </p:sp>
      <p:sp>
        <p:nvSpPr>
          <p:cNvPr id="4" name="Верхний колонтитул 3"/>
          <p:cNvSpPr txBox="1">
            <a:spLocks noGrp="1"/>
          </p:cNvSpPr>
          <p:nvPr>
            <p:ph type="hdr" sz="quarter"/>
          </p:nvPr>
        </p:nvSpPr>
        <p:spPr>
          <a:xfrm>
            <a:off x="0" y="0"/>
            <a:ext cx="2949994" cy="4933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rtl="0" hangingPunct="0">
              <a:buNone/>
              <a:tabLst/>
              <a:defRPr lang="ru-RU" sz="13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5" name="Дата 4"/>
          <p:cNvSpPr txBox="1">
            <a:spLocks noGrp="1"/>
          </p:cNvSpPr>
          <p:nvPr>
            <p:ph type="dt" idx="1"/>
          </p:nvPr>
        </p:nvSpPr>
        <p:spPr>
          <a:xfrm>
            <a:off x="3847649" y="0"/>
            <a:ext cx="2949994" cy="4933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Ctr="0">
            <a:noAutofit/>
          </a:bodyPr>
          <a:lstStyle>
            <a:lvl1pPr lvl="0" algn="r" rtl="0" hangingPunct="0">
              <a:buNone/>
              <a:tabLst/>
              <a:defRPr lang="ru-RU" sz="13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6" name="Нижний колонтитул 5"/>
          <p:cNvSpPr txBox="1">
            <a:spLocks noGrp="1"/>
          </p:cNvSpPr>
          <p:nvPr>
            <p:ph type="ftr" sz="quarter" idx="4"/>
          </p:nvPr>
        </p:nvSpPr>
        <p:spPr>
          <a:xfrm>
            <a:off x="0" y="9380701"/>
            <a:ext cx="2949994" cy="4933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rtl="0" hangingPunct="0">
              <a:buNone/>
              <a:tabLst/>
              <a:defRPr lang="ru-RU" sz="13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endParaRPr lang="ru-RU"/>
          </a:p>
        </p:txBody>
      </p:sp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xfrm>
            <a:off x="3847649" y="9380701"/>
            <a:ext cx="2949994" cy="49338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b" anchorCtr="0">
            <a:noAutofit/>
          </a:bodyPr>
          <a:lstStyle>
            <a:lvl1pPr lvl="0" algn="r" rtl="0" hangingPunct="0">
              <a:buNone/>
              <a:tabLst/>
              <a:defRPr lang="ru-RU" sz="1300" kern="1200">
                <a:latin typeface="Liberation Serif" pitchFamily="18"/>
                <a:ea typeface="Segoe UI" pitchFamily="2"/>
                <a:cs typeface="Tahoma" pitchFamily="2"/>
              </a:defRPr>
            </a:lvl1pPr>
          </a:lstStyle>
          <a:p>
            <a:pPr lvl="0"/>
            <a:fld id="{DA11F0E5-415E-4AA6-975B-00BBCE584E44}" type="slidenum">
              <a:rPr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8344126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216000" marR="0" indent="-216000" rtl="0" hangingPunct="0">
      <a:tabLst/>
      <a:defRPr lang="ru-RU" sz="2000" b="0" i="0" u="none" strike="noStrike" kern="1200" cap="none">
        <a:ln>
          <a:noFill/>
        </a:ln>
        <a:latin typeface="Liberation Sans" pitchFamily="18"/>
        <a:ea typeface="Microsoft YaHei" pitchFamily="2"/>
        <a:cs typeface="Mangal" pitchFamily="2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3B4EB8E-647D-4F2B-A8BB-56BD3D990D53}" type="slidenum">
              <a:rPr/>
              <a:pPr lvl="0"/>
              <a:t>1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30275" y="750888"/>
            <a:ext cx="4935538" cy="37020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>
          <a:xfrm>
            <a:off x="679797" y="4690184"/>
            <a:ext cx="5438050" cy="307777"/>
          </a:xfrm>
        </p:spPr>
        <p:txBody>
          <a:bodyPr>
            <a:spAutoFit/>
          </a:bodyPr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2512497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343E5200-A346-4D5E-803A-5320B9CE40D3}" type="slidenum">
              <a:rPr/>
              <a:pPr lvl="0"/>
              <a:t>3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30275" y="750888"/>
            <a:ext cx="4935538" cy="37020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2557426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C9051F78-630D-4743-8FF7-7BEEB0642EB7}" type="slidenum">
              <a:rPr/>
              <a:pPr lvl="0"/>
              <a:t>4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30275" y="750888"/>
            <a:ext cx="4935538" cy="37020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44891084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8AE275E1-8941-44FF-8A41-5AAC96A18FA6}" type="slidenum">
              <a:rPr/>
              <a:pPr lvl="0"/>
              <a:t>6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30275" y="750888"/>
            <a:ext cx="4935538" cy="37020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38083707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E3BDB4C2-8DED-4C17-9228-1A2A2B3F0289}" type="slidenum">
              <a:rPr/>
              <a:pPr lvl="0"/>
              <a:t>8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30275" y="750888"/>
            <a:ext cx="4935538" cy="37020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398991932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1D28A1B5-57C2-4444-A6C9-8CD782C02D9F}" type="slidenum">
              <a:rPr/>
              <a:pPr lvl="0"/>
              <a:t>12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30275" y="750888"/>
            <a:ext cx="4935538" cy="37020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55851912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7AEDE097-1A8B-4651-89F8-34171BA2E1B0}" type="slidenum">
              <a:rPr/>
              <a:pPr lvl="0"/>
              <a:t>13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30275" y="750888"/>
            <a:ext cx="4935538" cy="37020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266380240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0C44D52E-25C3-4DC8-9727-AC02C992243A}" type="slidenum">
              <a:rPr/>
              <a:pPr lvl="0"/>
              <a:t>14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30275" y="750888"/>
            <a:ext cx="4935538" cy="37020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2528714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Номер слайда 6"/>
          <p:cNvSpPr txBox="1">
            <a:spLocks noGrp="1"/>
          </p:cNvSpPr>
          <p:nvPr>
            <p:ph type="sldNum" sz="quarter" idx="5"/>
          </p:nvPr>
        </p:nvSpPr>
        <p:spPr>
          <a:ln/>
        </p:spPr>
        <p:txBody>
          <a:bodyPr lIns="0" tIns="0" rIns="0" bIns="0" anchor="b" anchorCtr="0">
            <a:noAutofit/>
          </a:bodyPr>
          <a:lstStyle/>
          <a:p>
            <a:pPr lvl="0"/>
            <a:fld id="{9973115B-973B-4EAC-AEDF-0787696E423D}" type="slidenum">
              <a:rPr/>
              <a:pPr lvl="0"/>
              <a:t>16</a:t>
            </a:fld>
            <a:endParaRPr lang="ru-RU"/>
          </a:p>
        </p:txBody>
      </p:sp>
      <p:sp>
        <p:nvSpPr>
          <p:cNvPr id="2" name="Образ слайда 1"/>
          <p:cNvSpPr>
            <a:spLocks noGrp="1" noRot="1" noChangeAspect="1" noResize="1"/>
          </p:cNvSpPr>
          <p:nvPr>
            <p:ph type="sldImg"/>
          </p:nvPr>
        </p:nvSpPr>
        <p:spPr>
          <a:xfrm>
            <a:off x="930275" y="750888"/>
            <a:ext cx="4935538" cy="3702050"/>
          </a:xfrm>
          <a:solidFill>
            <a:srgbClr val="729FCF"/>
          </a:solidFill>
          <a:ln w="25400">
            <a:solidFill>
              <a:srgbClr val="3465A4"/>
            </a:solidFill>
            <a:prstDash val="solid"/>
          </a:ln>
        </p:spPr>
      </p:sp>
      <p:sp>
        <p:nvSpPr>
          <p:cNvPr id="3" name="Заметки 2"/>
          <p:cNvSpPr txBox="1">
            <a:spLocks noGrp="1"/>
          </p:cNvSpPr>
          <p:nvPr>
            <p:ph type="body" sz="quarter" idx="1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058470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7" name="Group 6"/>
          <p:cNvGrpSpPr/>
          <p:nvPr/>
        </p:nvGrpSpPr>
        <p:grpSpPr>
          <a:xfrm>
            <a:off x="-9333" y="-9334"/>
            <a:ext cx="10109072" cy="7578343"/>
            <a:chOff x="-8466" y="-8468"/>
            <a:chExt cx="9169804" cy="6874935"/>
          </a:xfrm>
        </p:grpSpPr>
        <p:cxnSp>
          <p:nvCxnSpPr>
            <p:cNvPr id="17" name="Straight Connector 16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9" name="Freeform 18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0" name="Freeform 19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1" name="Freeform 20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2" name="Freeform 21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3" name="Freeform 22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4" name="Freeform 23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5" name="Freeform 24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28" name="Freeform 27"/>
            <p:cNvSpPr/>
            <p:nvPr/>
          </p:nvSpPr>
          <p:spPr>
            <a:xfrm>
              <a:off x="-8466" y="-8468"/>
              <a:ext cx="863600" cy="5698067"/>
            </a:xfrm>
            <a:custGeom>
              <a:avLst/>
              <a:gdLst/>
              <a:ahLst/>
              <a:cxnLst/>
              <a:rect l="l" t="t" r="r" b="b"/>
              <a:pathLst>
                <a:path w="863600" h="5698067">
                  <a:moveTo>
                    <a:pt x="0" y="8467"/>
                  </a:moveTo>
                  <a:lnTo>
                    <a:pt x="863600" y="0"/>
                  </a:lnTo>
                  <a:lnTo>
                    <a:pt x="863600" y="16934"/>
                  </a:lnTo>
                  <a:lnTo>
                    <a:pt x="0" y="5698067"/>
                  </a:lnTo>
                  <a:lnTo>
                    <a:pt x="0" y="8467"/>
                  </a:ln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246403" y="2650553"/>
            <a:ext cx="6423553" cy="1814743"/>
          </a:xfrm>
        </p:spPr>
        <p:txBody>
          <a:bodyPr anchor="b">
            <a:noAutofit/>
          </a:bodyPr>
          <a:lstStyle>
            <a:lvl1pPr algn="r">
              <a:defRPr sz="5952">
                <a:solidFill>
                  <a:schemeClr val="accent1"/>
                </a:solidFill>
              </a:defRPr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246403" y="4465295"/>
            <a:ext cx="6423553" cy="1209128"/>
          </a:xfrm>
        </p:spPr>
        <p:txBody>
          <a:bodyPr anchor="t"/>
          <a:lstStyle>
            <a:lvl1pPr marL="0" indent="0" algn="r">
              <a:buNone/>
              <a:defRPr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39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00794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51191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015886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51985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02382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527801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031772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3CB78E4-75F8-4D32-AC0B-56B71D2AC902}" type="slidenum">
              <a:rPr lang="ru-RU" smtClean="0"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6215611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72E796A4-B0AF-4099-AA26-061F543B5FEC}" type="slidenum">
              <a:rPr lang="ru-RU" smtClean="0"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54444246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40" y="2977208"/>
            <a:ext cx="6997915" cy="2013467"/>
          </a:xfrm>
        </p:spPr>
        <p:txBody>
          <a:bodyPr anchor="b"/>
          <a:lstStyle>
            <a:lvl1pPr algn="l">
              <a:defRPr sz="4409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040" y="4990673"/>
            <a:ext cx="6997915" cy="948432"/>
          </a:xfrm>
        </p:spPr>
        <p:txBody>
          <a:bodyPr anchor="t"/>
          <a:lstStyle>
            <a:lvl1pPr marL="0" indent="0" algn="l">
              <a:buNone/>
              <a:defRPr sz="2205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F8E09EEE-0587-4E17-8679-559D946FFCC7}" type="slidenum">
              <a:rPr lang="ru-RU" smtClean="0"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7460505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42" y="671971"/>
            <a:ext cx="6997914" cy="1455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72042" y="2381649"/>
            <a:ext cx="3404426" cy="4277832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265529" y="2381651"/>
            <a:ext cx="3404427" cy="4277834"/>
          </a:xfrm>
        </p:spPr>
        <p:txBody>
          <a:bodyPr>
            <a:normAutofit/>
          </a:bodyPr>
          <a:lstStyle>
            <a:lvl1pPr>
              <a:defRPr sz="1984"/>
            </a:lvl1pPr>
            <a:lvl2pPr>
              <a:defRPr sz="1764"/>
            </a:lvl2pPr>
            <a:lvl3pPr>
              <a:defRPr sz="1543"/>
            </a:lvl3pPr>
            <a:lvl4pPr>
              <a:defRPr sz="1323"/>
            </a:lvl4pPr>
            <a:lvl5pPr>
              <a:defRPr sz="1323"/>
            </a:lvl5pPr>
            <a:lvl6pPr>
              <a:defRPr sz="1323"/>
            </a:lvl6pPr>
            <a:lvl7pPr>
              <a:defRPr sz="1323"/>
            </a:lvl7pPr>
            <a:lvl8pPr>
              <a:defRPr sz="1323"/>
            </a:lvl8pPr>
            <a:lvl9pPr>
              <a:defRPr sz="1323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0E500770-60FF-4ABF-B931-60D1AE9C0C66}" type="slidenum">
              <a:rPr lang="ru-RU" smtClean="0"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5121318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41" y="671971"/>
            <a:ext cx="6997913" cy="1455937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041" y="2382084"/>
            <a:ext cx="3407251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72041" y="3017307"/>
            <a:ext cx="3407251" cy="364217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262702" y="2382084"/>
            <a:ext cx="3407251" cy="635222"/>
          </a:xfrm>
        </p:spPr>
        <p:txBody>
          <a:bodyPr anchor="b">
            <a:noAutofit/>
          </a:bodyPr>
          <a:lstStyle>
            <a:lvl1pPr marL="0" indent="0">
              <a:buNone/>
              <a:defRPr sz="2646" b="0"/>
            </a:lvl1pPr>
            <a:lvl2pPr marL="503972" indent="0">
              <a:buNone/>
              <a:defRPr sz="2205" b="1"/>
            </a:lvl2pPr>
            <a:lvl3pPr marL="1007943" indent="0">
              <a:buNone/>
              <a:defRPr sz="1984" b="1"/>
            </a:lvl3pPr>
            <a:lvl4pPr marL="1511915" indent="0">
              <a:buNone/>
              <a:defRPr sz="1764" b="1"/>
            </a:lvl4pPr>
            <a:lvl5pPr marL="2015886" indent="0">
              <a:buNone/>
              <a:defRPr sz="1764" b="1"/>
            </a:lvl5pPr>
            <a:lvl6pPr marL="2519858" indent="0">
              <a:buNone/>
              <a:defRPr sz="1764" b="1"/>
            </a:lvl6pPr>
            <a:lvl7pPr marL="3023829" indent="0">
              <a:buNone/>
              <a:defRPr sz="1764" b="1"/>
            </a:lvl7pPr>
            <a:lvl8pPr marL="3527801" indent="0">
              <a:buNone/>
              <a:defRPr sz="1764" b="1"/>
            </a:lvl8pPr>
            <a:lvl9pPr marL="4031772" indent="0">
              <a:buNone/>
              <a:defRPr sz="1764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262702" y="3017307"/>
            <a:ext cx="3407251" cy="3642177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624BC6B8-A6FA-4459-B265-CCB8CA7964B9}" type="slidenum">
              <a:rPr lang="ru-RU" smtClean="0"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514701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41" y="671971"/>
            <a:ext cx="6997914" cy="1455937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3B9730CA-ABAB-49A4-871A-99123ADECC56}" type="slidenum">
              <a:rPr lang="ru-RU" smtClean="0"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07773873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2B4818F4-44F6-4133-BB87-EE2139CBE3BB}" type="slidenum">
              <a:rPr lang="ru-RU" smtClean="0"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69949359"/>
      </p:ext>
    </p:extLst>
  </p:cSld>
  <p:clrMapOvr>
    <a:masterClrMapping/>
  </p:clrMapOvr>
  <p:hf sldNum="0" hdr="0" ftr="0" dt="0"/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41" y="1651933"/>
            <a:ext cx="3075982" cy="1409272"/>
          </a:xfrm>
        </p:spPr>
        <p:txBody>
          <a:bodyPr anchor="b">
            <a:normAutofit/>
          </a:bodyPr>
          <a:lstStyle>
            <a:lvl1pPr>
              <a:defRPr sz="2205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937083" y="567610"/>
            <a:ext cx="3732871" cy="6091873"/>
          </a:xfrm>
        </p:spPr>
        <p:txBody>
          <a:bodyPr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2041" y="3061205"/>
            <a:ext cx="3075982" cy="2848876"/>
          </a:xfrm>
        </p:spPr>
        <p:txBody>
          <a:bodyPr>
            <a:normAutofit/>
          </a:bodyPr>
          <a:lstStyle>
            <a:lvl1pPr marL="0" indent="0">
              <a:buNone/>
              <a:defRPr sz="1543"/>
            </a:lvl1pPr>
            <a:lvl2pPr marL="377979" indent="0">
              <a:buNone/>
              <a:defRPr sz="1157"/>
            </a:lvl2pPr>
            <a:lvl3pPr marL="755957" indent="0">
              <a:buNone/>
              <a:defRPr sz="992"/>
            </a:lvl3pPr>
            <a:lvl4pPr marL="1133936" indent="0">
              <a:buNone/>
              <a:defRPr sz="827"/>
            </a:lvl4pPr>
            <a:lvl5pPr marL="1511915" indent="0">
              <a:buNone/>
              <a:defRPr sz="827"/>
            </a:lvl5pPr>
            <a:lvl6pPr marL="1889893" indent="0">
              <a:buNone/>
              <a:defRPr sz="827"/>
            </a:lvl6pPr>
            <a:lvl7pPr marL="2267872" indent="0">
              <a:buNone/>
              <a:defRPr sz="827"/>
            </a:lvl7pPr>
            <a:lvl8pPr marL="2645851" indent="0">
              <a:buNone/>
              <a:defRPr sz="827"/>
            </a:lvl8pPr>
            <a:lvl9pPr marL="3023829" indent="0">
              <a:buNone/>
              <a:defRPr sz="827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A614A63C-51A5-4092-BF9C-FAA43CF49252}" type="slidenum">
              <a:rPr lang="ru-RU" smtClean="0"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983847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41" y="5291772"/>
            <a:ext cx="6997914" cy="624724"/>
          </a:xfrm>
        </p:spPr>
        <p:txBody>
          <a:bodyPr anchor="b">
            <a:normAutofit/>
          </a:bodyPr>
          <a:lstStyle>
            <a:lvl1pPr algn="l">
              <a:defRPr sz="2646" b="0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2041" y="671971"/>
            <a:ext cx="6997914" cy="4239192"/>
          </a:xfrm>
        </p:spPr>
        <p:txBody>
          <a:bodyPr anchor="t">
            <a:normAutofit/>
          </a:bodyPr>
          <a:lstStyle>
            <a:lvl1pPr marL="0" indent="0" algn="ctr">
              <a:buNone/>
              <a:defRPr sz="1764"/>
            </a:lvl1pPr>
            <a:lvl2pPr marL="503972" indent="0">
              <a:buNone/>
              <a:defRPr sz="1764"/>
            </a:lvl2pPr>
            <a:lvl3pPr marL="1007943" indent="0">
              <a:buNone/>
              <a:defRPr sz="1764"/>
            </a:lvl3pPr>
            <a:lvl4pPr marL="1511915" indent="0">
              <a:buNone/>
              <a:defRPr sz="1764"/>
            </a:lvl4pPr>
            <a:lvl5pPr marL="2015886" indent="0">
              <a:buNone/>
              <a:defRPr sz="1764"/>
            </a:lvl5pPr>
            <a:lvl6pPr marL="2519858" indent="0">
              <a:buNone/>
              <a:defRPr sz="1764"/>
            </a:lvl6pPr>
            <a:lvl7pPr marL="3023829" indent="0">
              <a:buNone/>
              <a:defRPr sz="1764"/>
            </a:lvl7pPr>
            <a:lvl8pPr marL="3527801" indent="0">
              <a:buNone/>
              <a:defRPr sz="1764"/>
            </a:lvl8pPr>
            <a:lvl9pPr marL="4031772" indent="0">
              <a:buNone/>
              <a:defRPr sz="1764"/>
            </a:lvl9pPr>
          </a:lstStyle>
          <a:p>
            <a:r>
              <a:rPr lang="ru-RU" smtClean="0"/>
              <a:t>Вставка рисунка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72041" y="5916496"/>
            <a:ext cx="6997914" cy="742987"/>
          </a:xfrm>
        </p:spPr>
        <p:txBody>
          <a:bodyPr>
            <a:normAutofit/>
          </a:bodyPr>
          <a:lstStyle>
            <a:lvl1pPr marL="0" indent="0">
              <a:buNone/>
              <a:defRPr sz="1323"/>
            </a:lvl1pPr>
            <a:lvl2pPr marL="503972" indent="0">
              <a:buNone/>
              <a:defRPr sz="1323"/>
            </a:lvl2pPr>
            <a:lvl3pPr marL="1007943" indent="0">
              <a:buNone/>
              <a:defRPr sz="1102"/>
            </a:lvl3pPr>
            <a:lvl4pPr marL="1511915" indent="0">
              <a:buNone/>
              <a:defRPr sz="992"/>
            </a:lvl4pPr>
            <a:lvl5pPr marL="2015886" indent="0">
              <a:buNone/>
              <a:defRPr sz="992"/>
            </a:lvl5pPr>
            <a:lvl6pPr marL="2519858" indent="0">
              <a:buNone/>
              <a:defRPr sz="992"/>
            </a:lvl6pPr>
            <a:lvl7pPr marL="3023829" indent="0">
              <a:buNone/>
              <a:defRPr sz="992"/>
            </a:lvl7pPr>
            <a:lvl8pPr marL="3527801" indent="0">
              <a:buNone/>
              <a:defRPr sz="992"/>
            </a:lvl8pPr>
            <a:lvl9pPr marL="4031772" indent="0">
              <a:buNone/>
              <a:defRPr sz="992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E30CEBAE-6C24-451F-B1C8-27B21501F3E2}" type="slidenum">
              <a:rPr lang="ru-RU" smtClean="0"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137602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Заголовок и подпис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42" y="671971"/>
            <a:ext cx="6997914" cy="3751839"/>
          </a:xfrm>
        </p:spPr>
        <p:txBody>
          <a:bodyPr anchor="ctr">
            <a:normAutofit/>
          </a:bodyPr>
          <a:lstStyle>
            <a:lvl1pPr algn="l">
              <a:defRPr sz="485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042" y="4927788"/>
            <a:ext cx="6997914" cy="1731695"/>
          </a:xfrm>
        </p:spPr>
        <p:txBody>
          <a:bodyPr anchor="ctr">
            <a:normAutofit/>
          </a:bodyPr>
          <a:lstStyle>
            <a:lvl1pPr marL="0" indent="0" algn="l">
              <a:buNone/>
              <a:defRPr sz="198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DDD6FD8-873A-4F0C-85CF-71FB48452487}" type="slidenum">
              <a:rPr lang="ru-RU" smtClean="0"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4995448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257" y="671971"/>
            <a:ext cx="6694159" cy="3331857"/>
          </a:xfrm>
        </p:spPr>
        <p:txBody>
          <a:bodyPr anchor="ctr">
            <a:normAutofit/>
          </a:bodyPr>
          <a:lstStyle>
            <a:lvl1pPr algn="l">
              <a:defRPr sz="485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213857" y="4003828"/>
            <a:ext cx="5974958" cy="419982"/>
          </a:xfrm>
        </p:spPr>
        <p:txBody>
          <a:bodyPr anchor="ctr">
            <a:noAutofit/>
          </a:bodyPr>
          <a:lstStyle>
            <a:lvl1pPr marL="0" indent="0">
              <a:buFontTx/>
              <a:buNone/>
              <a:defRPr sz="176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3972" indent="0">
              <a:buFontTx/>
              <a:buNone/>
              <a:defRPr/>
            </a:lvl2pPr>
            <a:lvl3pPr marL="1007943" indent="0">
              <a:buFontTx/>
              <a:buNone/>
              <a:defRPr/>
            </a:lvl3pPr>
            <a:lvl4pPr marL="1511915" indent="0">
              <a:buFontTx/>
              <a:buNone/>
              <a:defRPr/>
            </a:lvl4pPr>
            <a:lvl5pPr marL="2015886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040" y="4927788"/>
            <a:ext cx="6997915" cy="1731695"/>
          </a:xfrm>
        </p:spPr>
        <p:txBody>
          <a:bodyPr anchor="ctr">
            <a:normAutofit/>
          </a:bodyPr>
          <a:lstStyle>
            <a:lvl1pPr marL="0" indent="0" algn="l">
              <a:buNone/>
              <a:defRPr sz="198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DDD6FD8-873A-4F0C-85CF-71FB48452487}" type="slidenum">
              <a:rPr lang="ru-RU" smtClean="0"/>
              <a:pPr lvl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32156" y="871246"/>
            <a:ext cx="504162" cy="644607"/>
          </a:xfrm>
          <a:prstGeom prst="rect">
            <a:avLst/>
          </a:prstGeom>
        </p:spPr>
        <p:txBody>
          <a:bodyPr vert="horz" lIns="100796" tIns="50398" rIns="100796" bIns="50398" rtlCol="0" anchor="ctr">
            <a:noAutofit/>
          </a:bodyPr>
          <a:lstStyle/>
          <a:p>
            <a:pPr lvl="0"/>
            <a:r>
              <a:rPr lang="en-US" sz="881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38870" y="3181894"/>
            <a:ext cx="504162" cy="644607"/>
          </a:xfrm>
          <a:prstGeom prst="rect">
            <a:avLst/>
          </a:prstGeom>
        </p:spPr>
        <p:txBody>
          <a:bodyPr vert="horz" lIns="100796" tIns="50398" rIns="100796" bIns="50398" rtlCol="0" anchor="ctr">
            <a:noAutofit/>
          </a:bodyPr>
          <a:lstStyle/>
          <a:p>
            <a:pPr lvl="0"/>
            <a:r>
              <a:rPr lang="en-US" sz="881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3530150943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Карточка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2040" y="2129659"/>
            <a:ext cx="6997915" cy="2861014"/>
          </a:xfrm>
        </p:spPr>
        <p:txBody>
          <a:bodyPr anchor="b">
            <a:normAutofit/>
          </a:bodyPr>
          <a:lstStyle>
            <a:lvl1pPr algn="l">
              <a:defRPr sz="485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040" y="4990673"/>
            <a:ext cx="6997915" cy="1668810"/>
          </a:xfrm>
        </p:spPr>
        <p:txBody>
          <a:bodyPr anchor="t">
            <a:normAutofit/>
          </a:bodyPr>
          <a:lstStyle>
            <a:lvl1pPr marL="0" indent="0" algn="l">
              <a:buNone/>
              <a:defRPr sz="1984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DDD6FD8-873A-4F0C-85CF-71FB48452487}" type="slidenum">
              <a:rPr lang="ru-RU" smtClean="0"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59574208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Цитата карточки имен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54257" y="671971"/>
            <a:ext cx="6694159" cy="3331857"/>
          </a:xfrm>
        </p:spPr>
        <p:txBody>
          <a:bodyPr anchor="ctr">
            <a:normAutofit/>
          </a:bodyPr>
          <a:lstStyle>
            <a:lvl1pPr algn="l">
              <a:defRPr sz="485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2038" y="4423810"/>
            <a:ext cx="6997916" cy="56686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6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  <a:lvl2pPr marL="503972" indent="0">
              <a:buFontTx/>
              <a:buNone/>
              <a:defRPr/>
            </a:lvl2pPr>
            <a:lvl3pPr marL="1007943" indent="0">
              <a:buFontTx/>
              <a:buNone/>
              <a:defRPr/>
            </a:lvl3pPr>
            <a:lvl4pPr marL="1511915" indent="0">
              <a:buFontTx/>
              <a:buNone/>
              <a:defRPr/>
            </a:lvl4pPr>
            <a:lvl5pPr marL="2015886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040" y="4990673"/>
            <a:ext cx="6997915" cy="1668810"/>
          </a:xfrm>
        </p:spPr>
        <p:txBody>
          <a:bodyPr anchor="t">
            <a:normAutofit/>
          </a:bodyPr>
          <a:lstStyle>
            <a:lvl1pPr marL="0" indent="0" algn="l">
              <a:buNone/>
              <a:defRPr sz="198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DDD6FD8-873A-4F0C-85CF-71FB48452487}" type="slidenum">
              <a:rPr lang="ru-RU" smtClean="0"/>
              <a:pPr lvl="0"/>
              <a:t>‹#›</a:t>
            </a:fld>
            <a:endParaRPr lang="ru-RU"/>
          </a:p>
        </p:txBody>
      </p:sp>
      <p:sp>
        <p:nvSpPr>
          <p:cNvPr id="24" name="TextBox 23"/>
          <p:cNvSpPr txBox="1"/>
          <p:nvPr/>
        </p:nvSpPr>
        <p:spPr>
          <a:xfrm>
            <a:off x="532156" y="871246"/>
            <a:ext cx="504162" cy="644607"/>
          </a:xfrm>
          <a:prstGeom prst="rect">
            <a:avLst/>
          </a:prstGeom>
        </p:spPr>
        <p:txBody>
          <a:bodyPr vert="horz" lIns="100796" tIns="50398" rIns="100796" bIns="50398" rtlCol="0" anchor="ctr">
            <a:noAutofit/>
          </a:bodyPr>
          <a:lstStyle/>
          <a:p>
            <a:pPr lvl="0"/>
            <a:r>
              <a:rPr lang="en-US" sz="881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“</a:t>
            </a:r>
          </a:p>
        </p:txBody>
      </p:sp>
      <p:sp>
        <p:nvSpPr>
          <p:cNvPr id="25" name="TextBox 24"/>
          <p:cNvSpPr txBox="1"/>
          <p:nvPr/>
        </p:nvSpPr>
        <p:spPr>
          <a:xfrm>
            <a:off x="7438870" y="3181894"/>
            <a:ext cx="504162" cy="644607"/>
          </a:xfrm>
          <a:prstGeom prst="rect">
            <a:avLst/>
          </a:prstGeom>
        </p:spPr>
        <p:txBody>
          <a:bodyPr vert="horz" lIns="100796" tIns="50398" rIns="100796" bIns="50398" rtlCol="0" anchor="ctr">
            <a:noAutofit/>
          </a:bodyPr>
          <a:lstStyle/>
          <a:p>
            <a:pPr lvl="0"/>
            <a:r>
              <a:rPr lang="en-US" sz="8818" baseline="0" dirty="0">
                <a:ln w="3175" cmpd="sng">
                  <a:noFill/>
                </a:ln>
                <a:solidFill>
                  <a:schemeClr val="accent1">
                    <a:lumMod val="60000"/>
                    <a:lumOff val="40000"/>
                  </a:schemeClr>
                </a:solidFill>
                <a:effectLst/>
                <a:latin typeface="Arial"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836556353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Истина или лож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78930" y="671971"/>
            <a:ext cx="6991025" cy="3331857"/>
          </a:xfrm>
        </p:spPr>
        <p:txBody>
          <a:bodyPr anchor="ctr">
            <a:normAutofit/>
          </a:bodyPr>
          <a:lstStyle>
            <a:lvl1pPr algn="l">
              <a:defRPr sz="4850" b="0" cap="none"/>
            </a:lvl1pPr>
          </a:lstStyle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23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72038" y="4423810"/>
            <a:ext cx="6997916" cy="566863"/>
          </a:xfrm>
        </p:spPr>
        <p:txBody>
          <a:bodyPr anchor="b">
            <a:noAutofit/>
          </a:bodyPr>
          <a:lstStyle>
            <a:lvl1pPr marL="0" indent="0">
              <a:buFontTx/>
              <a:buNone/>
              <a:defRPr sz="2646">
                <a:solidFill>
                  <a:schemeClr val="accent1"/>
                </a:solidFill>
              </a:defRPr>
            </a:lvl1pPr>
            <a:lvl2pPr marL="503972" indent="0">
              <a:buFontTx/>
              <a:buNone/>
              <a:defRPr/>
            </a:lvl2pPr>
            <a:lvl3pPr marL="1007943" indent="0">
              <a:buFontTx/>
              <a:buNone/>
              <a:defRPr/>
            </a:lvl3pPr>
            <a:lvl4pPr marL="1511915" indent="0">
              <a:buFontTx/>
              <a:buNone/>
              <a:defRPr/>
            </a:lvl4pPr>
            <a:lvl5pPr marL="2015886" indent="0">
              <a:buFontTx/>
              <a:buNone/>
              <a:defRPr/>
            </a:lvl5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040" y="4990673"/>
            <a:ext cx="6997915" cy="1668810"/>
          </a:xfrm>
        </p:spPr>
        <p:txBody>
          <a:bodyPr anchor="t">
            <a:normAutofit/>
          </a:bodyPr>
          <a:lstStyle>
            <a:lvl1pPr marL="0" indent="0" algn="l">
              <a:buNone/>
              <a:defRPr sz="1984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  <a:lvl2pPr marL="503972" indent="0">
              <a:buNone/>
              <a:defRPr sz="1984">
                <a:solidFill>
                  <a:schemeClr val="tx1">
                    <a:tint val="75000"/>
                  </a:schemeClr>
                </a:solidFill>
              </a:defRPr>
            </a:lvl2pPr>
            <a:lvl3pPr marL="1007943" indent="0">
              <a:buNone/>
              <a:defRPr sz="1764">
                <a:solidFill>
                  <a:schemeClr val="tx1">
                    <a:tint val="75000"/>
                  </a:schemeClr>
                </a:solidFill>
              </a:defRPr>
            </a:lvl3pPr>
            <a:lvl4pPr marL="1511915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4pPr>
            <a:lvl5pPr marL="2015886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5pPr>
            <a:lvl6pPr marL="2519858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6pPr>
            <a:lvl7pPr marL="3023829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7pPr>
            <a:lvl8pPr marL="3527801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8pPr>
            <a:lvl9pPr marL="4031772" indent="0">
              <a:buNone/>
              <a:defRPr sz="1543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9DDD6FD8-873A-4F0C-85CF-71FB48452487}" type="slidenum">
              <a:rPr lang="ru-RU" smtClean="0"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3748543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4E03014C-D644-4DB0-A504-974B5BC38F4A}" type="slidenum">
              <a:rPr lang="ru-RU" smtClean="0"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15143054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89572" y="671972"/>
            <a:ext cx="1079072" cy="5788752"/>
          </a:xfrm>
        </p:spPr>
        <p:txBody>
          <a:bodyPr vert="eaVert" anchor="ctr"/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72041" y="671972"/>
            <a:ext cx="5727155" cy="5788752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pPr lvl="0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pPr lvl="0"/>
            <a:fld id="{1FA3ACDF-1A92-400A-9E6B-084ED20CAD81}" type="slidenum">
              <a:rPr lang="ru-RU" smtClean="0"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552312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Group 16"/>
          <p:cNvGrpSpPr/>
          <p:nvPr/>
        </p:nvGrpSpPr>
        <p:grpSpPr>
          <a:xfrm>
            <a:off x="-9334" y="-9334"/>
            <a:ext cx="10109073" cy="7578343"/>
            <a:chOff x="-8467" y="-8468"/>
            <a:chExt cx="9169805" cy="6874935"/>
          </a:xfrm>
        </p:grpSpPr>
        <p:sp>
          <p:nvSpPr>
            <p:cNvPr id="7" name="Freeform 6"/>
            <p:cNvSpPr/>
            <p:nvPr/>
          </p:nvSpPr>
          <p:spPr>
            <a:xfrm>
              <a:off x="-8467" y="4013200"/>
              <a:ext cx="457200" cy="2853267"/>
            </a:xfrm>
            <a:custGeom>
              <a:avLst/>
              <a:gdLst/>
              <a:ahLst/>
              <a:cxnLst/>
              <a:rect l="l" t="t" r="r" b="b"/>
              <a:pathLst>
                <a:path w="457200" h="2853267">
                  <a:moveTo>
                    <a:pt x="0" y="0"/>
                  </a:moveTo>
                  <a:lnTo>
                    <a:pt x="457200" y="2853267"/>
                  </a:lnTo>
                  <a:lnTo>
                    <a:pt x="0" y="2844800"/>
                  </a:lnTo>
                  <a:cubicBezTo>
                    <a:pt x="2822" y="1905000"/>
                    <a:pt x="5645" y="965200"/>
                    <a:pt x="0" y="0"/>
                  </a:cubicBezTo>
                  <a:close/>
                </a:path>
              </a:pathLst>
            </a:custGeom>
            <a:solidFill>
              <a:schemeClr val="accent1">
                <a:alpha val="8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cxnSp>
          <p:nvCxnSpPr>
            <p:cNvPr id="8" name="Straight Connector 7"/>
            <p:cNvCxnSpPr/>
            <p:nvPr/>
          </p:nvCxnSpPr>
          <p:spPr>
            <a:xfrm flipV="1">
              <a:off x="5130830" y="4175605"/>
              <a:ext cx="4022475" cy="2682396"/>
            </a:xfrm>
            <a:prstGeom prst="line">
              <a:avLst/>
            </a:prstGeom>
            <a:ln w="9525">
              <a:solidFill>
                <a:schemeClr val="bg1">
                  <a:lumMod val="8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" name="Straight Connector 8"/>
            <p:cNvCxnSpPr/>
            <p:nvPr/>
          </p:nvCxnSpPr>
          <p:spPr>
            <a:xfrm>
              <a:off x="7042707" y="0"/>
              <a:ext cx="1219200" cy="6858000"/>
            </a:xfrm>
            <a:prstGeom prst="line">
              <a:avLst/>
            </a:prstGeom>
            <a:ln w="9525">
              <a:solidFill>
                <a:schemeClr val="bg1">
                  <a:lumMod val="75000"/>
                </a:schemeClr>
              </a:solidFill>
            </a:ln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  <p:sp>
          <p:nvSpPr>
            <p:cNvPr id="10" name="Freeform 9"/>
            <p:cNvSpPr/>
            <p:nvPr/>
          </p:nvSpPr>
          <p:spPr>
            <a:xfrm>
              <a:off x="6891896" y="1"/>
              <a:ext cx="2269442" cy="6866466"/>
            </a:xfrm>
            <a:custGeom>
              <a:avLst/>
              <a:gdLst/>
              <a:ahLst/>
              <a:cxnLst/>
              <a:rect l="l" t="t" r="r" b="b"/>
              <a:pathLst>
                <a:path w="2269442" h="6866466">
                  <a:moveTo>
                    <a:pt x="2023534" y="0"/>
                  </a:moveTo>
                  <a:lnTo>
                    <a:pt x="0" y="6858000"/>
                  </a:lnTo>
                  <a:lnTo>
                    <a:pt x="2269067" y="6866466"/>
                  </a:lnTo>
                  <a:cubicBezTo>
                    <a:pt x="2271889" y="4580466"/>
                    <a:pt x="2257778" y="2294466"/>
                    <a:pt x="2260600" y="8466"/>
                  </a:cubicBezTo>
                  <a:lnTo>
                    <a:pt x="2023534" y="0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1" name="Freeform 10"/>
            <p:cNvSpPr/>
            <p:nvPr/>
          </p:nvSpPr>
          <p:spPr>
            <a:xfrm>
              <a:off x="7205158" y="-8467"/>
              <a:ext cx="1948147" cy="6866467"/>
            </a:xfrm>
            <a:custGeom>
              <a:avLst/>
              <a:gdLst/>
              <a:ahLst/>
              <a:cxnLst/>
              <a:rect l="l" t="t" r="r" b="b"/>
              <a:pathLst>
                <a:path w="1948147" h="6866467">
                  <a:moveTo>
                    <a:pt x="0" y="0"/>
                  </a:moveTo>
                  <a:lnTo>
                    <a:pt x="1202267" y="6866467"/>
                  </a:lnTo>
                  <a:lnTo>
                    <a:pt x="1947333" y="6866467"/>
                  </a:lnTo>
                  <a:cubicBezTo>
                    <a:pt x="1944511" y="4577645"/>
                    <a:pt x="1950155" y="2288822"/>
                    <a:pt x="1947333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2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2" name="Freeform 11"/>
            <p:cNvSpPr/>
            <p:nvPr/>
          </p:nvSpPr>
          <p:spPr>
            <a:xfrm>
              <a:off x="6637896" y="3920066"/>
              <a:ext cx="2513565" cy="2937933"/>
            </a:xfrm>
            <a:custGeom>
              <a:avLst/>
              <a:gdLst/>
              <a:ahLst/>
              <a:cxnLst/>
              <a:rect l="l" t="t" r="r" b="b"/>
              <a:pathLst>
                <a:path w="3259667" h="3810000">
                  <a:moveTo>
                    <a:pt x="0" y="3810000"/>
                  </a:moveTo>
                  <a:lnTo>
                    <a:pt x="3251200" y="0"/>
                  </a:lnTo>
                  <a:cubicBezTo>
                    <a:pt x="3254022" y="1270000"/>
                    <a:pt x="3256845" y="2540000"/>
                    <a:pt x="3259667" y="3810000"/>
                  </a:cubicBezTo>
                  <a:lnTo>
                    <a:pt x="0" y="3810000"/>
                  </a:lnTo>
                  <a:close/>
                </a:path>
              </a:pathLst>
            </a:custGeom>
            <a:solidFill>
              <a:schemeClr val="accent2">
                <a:alpha val="72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3" name="Freeform 12"/>
            <p:cNvSpPr/>
            <p:nvPr/>
          </p:nvSpPr>
          <p:spPr>
            <a:xfrm>
              <a:off x="7010429" y="-8467"/>
              <a:ext cx="2142876" cy="6866467"/>
            </a:xfrm>
            <a:custGeom>
              <a:avLst/>
              <a:gdLst/>
              <a:ahLst/>
              <a:cxnLst/>
              <a:rect l="l" t="t" r="r" b="b"/>
              <a:pathLst>
                <a:path w="2853267" h="6866467">
                  <a:moveTo>
                    <a:pt x="0" y="0"/>
                  </a:moveTo>
                  <a:lnTo>
                    <a:pt x="2472267" y="6866467"/>
                  </a:lnTo>
                  <a:lnTo>
                    <a:pt x="2853267" y="6858000"/>
                  </a:lnTo>
                  <a:lnTo>
                    <a:pt x="2853267" y="0"/>
                  </a:lnTo>
                  <a:lnTo>
                    <a:pt x="0" y="0"/>
                  </a:lnTo>
                  <a:close/>
                </a:path>
              </a:pathLst>
            </a:custGeom>
            <a:solidFill>
              <a:schemeClr val="accent2">
                <a:lumMod val="75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4" name="Freeform 13"/>
            <p:cNvSpPr/>
            <p:nvPr/>
          </p:nvSpPr>
          <p:spPr>
            <a:xfrm>
              <a:off x="8295776" y="-8467"/>
              <a:ext cx="857530" cy="6866467"/>
            </a:xfrm>
            <a:custGeom>
              <a:avLst/>
              <a:gdLst/>
              <a:ahLst/>
              <a:cxnLst/>
              <a:rect l="l" t="t" r="r" b="b"/>
              <a:pathLst>
                <a:path w="1286933" h="6866467">
                  <a:moveTo>
                    <a:pt x="1016000" y="0"/>
                  </a:moveTo>
                  <a:lnTo>
                    <a:pt x="0" y="6866467"/>
                  </a:lnTo>
                  <a:lnTo>
                    <a:pt x="1286933" y="6866467"/>
                  </a:lnTo>
                  <a:cubicBezTo>
                    <a:pt x="1284111" y="4577645"/>
                    <a:pt x="1281288" y="2288822"/>
                    <a:pt x="1278466" y="0"/>
                  </a:cubicBezTo>
                  <a:lnTo>
                    <a:pt x="1016000" y="0"/>
                  </a:lnTo>
                  <a:close/>
                </a:path>
              </a:pathLst>
            </a:custGeom>
            <a:solidFill>
              <a:schemeClr val="accent1">
                <a:lumMod val="60000"/>
                <a:lumOff val="40000"/>
                <a:alpha val="7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5" name="Freeform 14"/>
            <p:cNvSpPr/>
            <p:nvPr/>
          </p:nvSpPr>
          <p:spPr>
            <a:xfrm>
              <a:off x="8077231" y="-8468"/>
              <a:ext cx="1066770" cy="6866467"/>
            </a:xfrm>
            <a:custGeom>
              <a:avLst/>
              <a:gdLst/>
              <a:ahLst/>
              <a:cxnLst/>
              <a:rect l="l" t="t" r="r" b="b"/>
              <a:pathLst>
                <a:path w="1270244" h="6866467">
                  <a:moveTo>
                    <a:pt x="0" y="0"/>
                  </a:moveTo>
                  <a:lnTo>
                    <a:pt x="1117600" y="6866467"/>
                  </a:lnTo>
                  <a:lnTo>
                    <a:pt x="1270000" y="6866467"/>
                  </a:lnTo>
                  <a:cubicBezTo>
                    <a:pt x="1272822" y="4574822"/>
                    <a:pt x="1250245" y="2291645"/>
                    <a:pt x="1253067" y="0"/>
                  </a:cubicBezTo>
                  <a:lnTo>
                    <a:pt x="0" y="0"/>
                  </a:lnTo>
                  <a:close/>
                </a:path>
              </a:pathLst>
            </a:custGeom>
            <a:solidFill>
              <a:schemeClr val="accent1">
                <a:alpha val="65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  <p:sp>
          <p:nvSpPr>
            <p:cNvPr id="16" name="Freeform 15"/>
            <p:cNvSpPr/>
            <p:nvPr/>
          </p:nvSpPr>
          <p:spPr>
            <a:xfrm>
              <a:off x="8060297" y="4893733"/>
              <a:ext cx="1094086" cy="1964267"/>
            </a:xfrm>
            <a:custGeom>
              <a:avLst/>
              <a:gdLst/>
              <a:ahLst/>
              <a:cxnLst/>
              <a:rect l="l" t="t" r="r" b="b"/>
              <a:pathLst>
                <a:path w="1820333" h="3268133">
                  <a:moveTo>
                    <a:pt x="0" y="3268133"/>
                  </a:moveTo>
                  <a:lnTo>
                    <a:pt x="1811866" y="0"/>
                  </a:lnTo>
                  <a:cubicBezTo>
                    <a:pt x="1814688" y="1086555"/>
                    <a:pt x="1817511" y="2173111"/>
                    <a:pt x="1820333" y="3259666"/>
                  </a:cubicBezTo>
                  <a:lnTo>
                    <a:pt x="0" y="3268133"/>
                  </a:lnTo>
                  <a:close/>
                </a:path>
              </a:pathLst>
            </a:custGeom>
            <a:solidFill>
              <a:schemeClr val="accent1">
                <a:alpha val="80000"/>
              </a:schemeClr>
            </a:solidFill>
            <a:ln>
              <a:noFill/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</p:sp>
      </p:grp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72041" y="671971"/>
            <a:ext cx="6997913" cy="145593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ru-RU" smtClean="0"/>
              <a:t>Образец заголовка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72041" y="2381651"/>
            <a:ext cx="6997914" cy="427783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5958922" y="6659484"/>
            <a:ext cx="75420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72041" y="6659484"/>
            <a:ext cx="5096507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92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 lvl="0"/>
            <a:endParaRPr lang="ru-RU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7104808" y="6659484"/>
            <a:ext cx="565148" cy="4024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92">
                <a:solidFill>
                  <a:schemeClr val="accent1"/>
                </a:solidFill>
              </a:defRPr>
            </a:lvl1pPr>
          </a:lstStyle>
          <a:p>
            <a:pPr lvl="0"/>
            <a:fld id="{9DDD6FD8-873A-4F0C-85CF-71FB48452487}" type="slidenum">
              <a:rPr lang="ru-RU" smtClean="0"/>
              <a:pPr lvl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656006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</p:sldLayoutIdLst>
  <p:txStyles>
    <p:titleStyle>
      <a:lvl1pPr algn="l" defTabSz="503972" rtl="0" eaLnBrk="1" latinLnBrk="0" hangingPunct="1">
        <a:spcBef>
          <a:spcPct val="0"/>
        </a:spcBef>
        <a:buNone/>
        <a:defRPr sz="3968" kern="1200">
          <a:solidFill>
            <a:schemeClr val="accent1"/>
          </a:solidFill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377979" indent="-377979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98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1pPr>
      <a:lvl2pPr marL="818954" indent="-314982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764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2pPr>
      <a:lvl3pPr marL="1259929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54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3pPr>
      <a:lvl4pPr marL="1763900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4pPr>
      <a:lvl5pPr marL="2267872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5pPr>
      <a:lvl6pPr marL="2771844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6pPr>
      <a:lvl7pPr marL="3275815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7pPr>
      <a:lvl8pPr marL="3779787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8pPr>
      <a:lvl9pPr marL="4283758" indent="-251986" algn="l" defTabSz="503972" rtl="0" eaLnBrk="1" latinLnBrk="0" hangingPunct="1">
        <a:spcBef>
          <a:spcPts val="1102"/>
        </a:spcBef>
        <a:spcAft>
          <a:spcPts val="0"/>
        </a:spcAft>
        <a:buClr>
          <a:schemeClr val="accent1"/>
        </a:buClr>
        <a:buSzPct val="80000"/>
        <a:buFont typeface="Wingdings 3" charset="2"/>
        <a:buChar char=""/>
        <a:defRPr sz="1323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1pPr>
      <a:lvl2pPr marL="5039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2pPr>
      <a:lvl3pPr marL="1007943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3pPr>
      <a:lvl4pPr marL="1511915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4pPr>
      <a:lvl5pPr marL="2015886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5pPr>
      <a:lvl6pPr marL="2519858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6pPr>
      <a:lvl7pPr marL="3023829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7pPr>
      <a:lvl8pPr marL="3527801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8pPr>
      <a:lvl9pPr marL="4031772" algn="l" defTabSz="503972" rtl="0" eaLnBrk="1" latinLnBrk="0" hangingPunct="1">
        <a:defRPr sz="1984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4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4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8.jpeg"/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4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4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4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6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4.xml"/><Relationship Id="rId6" Type="http://schemas.openxmlformats.org/officeDocument/2006/relationships/chart" Target="../charts/chart4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22.jpg"/><Relationship Id="rId5" Type="http://schemas.openxmlformats.org/officeDocument/2006/relationships/image" Target="../media/image21.jpg"/><Relationship Id="rId4" Type="http://schemas.openxmlformats.org/officeDocument/2006/relationships/image" Target="../media/image20.jp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Содержимое 7" descr="20751900.jpg"/>
          <p:cNvPicPr>
            <a:picLocks noGrp="1" noChangeAspect="1"/>
          </p:cNvPicPr>
          <p:nvPr>
            <p:ph idx="1"/>
          </p:nvPr>
        </p:nvPicPr>
        <p:blipFill>
          <a:blip r:embed="rId3" cstate="print"/>
          <a:stretch>
            <a:fillRect/>
          </a:stretch>
        </p:blipFill>
        <p:spPr>
          <a:xfrm>
            <a:off x="-1219200" y="0"/>
            <a:ext cx="12484608" cy="7559675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50000" algn="tl" rotWithShape="0">
              <a:srgbClr val="000000">
                <a:alpha val="41000"/>
              </a:srgbClr>
            </a:outerShdw>
          </a:effectLst>
          <a:scene3d>
            <a:camera prst="orthographicFront"/>
            <a:lightRig rig="twoPt" dir="t">
              <a:rot lat="0" lon="0" rev="7800000"/>
            </a:lightRig>
          </a:scene3d>
          <a:sp3d contourW="6350">
            <a:bevelT w="50800" h="16510"/>
            <a:contourClr>
              <a:srgbClr val="C0C0C0"/>
            </a:contourClr>
          </a:sp3d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72041" y="1"/>
            <a:ext cx="6997913" cy="2127908"/>
          </a:xfrm>
        </p:spPr>
        <p:txBody>
          <a:bodyPr>
            <a:normAutofit fontScale="90000"/>
          </a:bodyPr>
          <a:lstStyle/>
          <a:p>
            <a:pPr lvl="0" algn="ctr"/>
            <a:r>
              <a:rPr lang="ru-RU" sz="40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Проект по английскому языку</a:t>
            </a:r>
            <a:br>
              <a:rPr lang="ru-RU" sz="40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по теме           </a:t>
            </a:r>
            <a:br>
              <a:rPr lang="ru-RU" sz="40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                   «Сходства и различия</a:t>
            </a:r>
            <a:r>
              <a:rPr lang="en-US" sz="40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en-US" sz="40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40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               Санта-Клауса                                                  </a:t>
            </a:r>
            <a:r>
              <a:rPr lang="ru-RU" sz="4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sz="4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       </a:t>
            </a:r>
            <a:r>
              <a:rPr lang="ru-RU" sz="44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и </a:t>
            </a:r>
            <a:br>
              <a:rPr lang="ru-RU" sz="44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     Деда Мороза»</a:t>
            </a:r>
            <a:r>
              <a:rPr lang="ru-RU" sz="4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sz="4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                      </a:t>
            </a:r>
            <a:br>
              <a:rPr lang="ru-RU" sz="4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4400" b="1" dirty="0" smtClean="0">
                <a:latin typeface="Monotype Corsiva" panose="03010101010201010101" pitchFamily="66" charset="0"/>
                <a:cs typeface="Times New Roman" panose="02020603050405020304" pitchFamily="18" charset="0"/>
              </a:rPr>
              <a:t>              </a:t>
            </a: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Выполнила: </a:t>
            </a:r>
            <a:b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            ученица 5 «Г» класса </a:t>
            </a:r>
            <a:b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          </a:t>
            </a:r>
            <a:r>
              <a:rPr lang="ru-RU" sz="3200" b="1" dirty="0" err="1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Кочегарова</a:t>
            </a: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  Ольга  </a:t>
            </a:r>
            <a:b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            Руководитель:</a:t>
            </a:r>
            <a:b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       Скворцова С.Ю.</a:t>
            </a:r>
            <a:b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32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/>
            </a:r>
            <a:br>
              <a:rPr lang="ru-RU" sz="32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            </a:t>
            </a:r>
            <a:r>
              <a:rPr lang="ru-RU" sz="3200" b="1" dirty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г</a:t>
            </a:r>
            <a: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. Н. Новгород, 2017</a:t>
            </a:r>
            <a:br>
              <a:rPr lang="ru-RU" sz="32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</a:br>
            <a:endParaRPr lang="ru-RU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>
          <a:xfrm>
            <a:off x="672040" y="569626"/>
            <a:ext cx="7707461" cy="944381"/>
          </a:xfrm>
        </p:spPr>
        <p:txBody>
          <a:bodyPr>
            <a:normAutofit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                   Проблема и цель проекта.</a:t>
            </a:r>
            <a:endParaRPr lang="ru-RU" sz="28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7" name="Объект 6"/>
          <p:cNvSpPr>
            <a:spLocks noGrp="1"/>
          </p:cNvSpPr>
          <p:nvPr>
            <p:ph idx="1"/>
          </p:nvPr>
        </p:nvSpPr>
        <p:spPr>
          <a:xfrm>
            <a:off x="672040" y="1798820"/>
            <a:ext cx="7707461" cy="5426439"/>
          </a:xfrm>
        </p:spPr>
        <p:txBody>
          <a:bodyPr/>
          <a:lstStyle/>
          <a:p>
            <a:pPr marL="0" indent="0">
              <a:buNone/>
            </a:pPr>
            <a: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Проблема</a:t>
            </a:r>
            <a:r>
              <a:rPr lang="ru-RU" sz="2400" dirty="0" smtClean="0">
                <a:solidFill>
                  <a:srgbClr val="C00000"/>
                </a:solidFill>
              </a:rPr>
              <a:t>:</a:t>
            </a:r>
            <a:r>
              <a:rPr lang="ru-RU" sz="2400" dirty="0" smtClean="0"/>
              <a:t> </a:t>
            </a:r>
            <a:r>
              <a:rPr lang="ru-RU" sz="2400" dirty="0">
                <a:solidFill>
                  <a:srgbClr val="030D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М</a:t>
            </a:r>
            <a:r>
              <a:rPr lang="ru-RU" sz="2400" dirty="0" smtClean="0">
                <a:solidFill>
                  <a:srgbClr val="030D09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ногие считают, что  Дед Мороз и Санта-Клаус – это один и тот же герой, которому в разных странах дают своё имя.</a:t>
            </a:r>
          </a:p>
          <a:p>
            <a:pPr marL="0" indent="0">
              <a:buNone/>
            </a:pPr>
            <a:r>
              <a:rPr lang="ru-RU" sz="2400" b="1" i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Цель</a:t>
            </a:r>
            <a:r>
              <a:rPr lang="ru-RU" sz="2400" b="1" dirty="0" smtClean="0">
                <a:solidFill>
                  <a:srgbClr val="C0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:</a:t>
            </a:r>
            <a:r>
              <a:rPr lang="ru-RU" sz="2400" b="1" dirty="0" smtClean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u-RU" sz="2400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сравнить Деда Мороза и Санта-Клауса.</a:t>
            </a:r>
            <a:endParaRPr lang="ru-RU" sz="2400" i="1" dirty="0" smtClean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endParaRPr lang="ru-RU" dirty="0"/>
          </a:p>
        </p:txBody>
      </p:sp>
      <p:pic>
        <p:nvPicPr>
          <p:cNvPr id="4098" name="Picture 2" descr="C:\Users\Пользователь\Desktop\280c70a7f7984beda6481d43e96eead8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27315" y="3765336"/>
            <a:ext cx="5120617" cy="3342366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398813318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207264" y="329185"/>
            <a:ext cx="9631680" cy="768095"/>
          </a:xfrm>
        </p:spPr>
        <p:txBody>
          <a:bodyPr>
            <a:normAutofit/>
          </a:bodyPr>
          <a:lstStyle/>
          <a:p>
            <a:pPr lvl="0"/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В  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каких </a:t>
            </a: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 странах  ждут  Деда   Мороза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, </a:t>
            </a: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 а в каких   Санта-Клауса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?</a:t>
            </a:r>
          </a:p>
        </p:txBody>
      </p:sp>
      <p:pic>
        <p:nvPicPr>
          <p:cNvPr id="5" name="Содержимое 4" descr="i?id=ab59f4e2afe8c1192777e3fccba5efc5-l&amp;n=13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743712" y="1234790"/>
            <a:ext cx="3473767" cy="3986783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pic>
        <p:nvPicPr>
          <p:cNvPr id="6" name="Содержимое 5" descr="f5fdceefc930t.jpg"/>
          <p:cNvPicPr>
            <a:picLocks noGrp="1" noChangeAspect="1"/>
          </p:cNvPicPr>
          <p:nvPr>
            <p:ph sz="half" idx="2"/>
          </p:nvPr>
        </p:nvPicPr>
        <p:blipFill>
          <a:blip r:embed="rId4" cstate="print"/>
          <a:stretch>
            <a:fillRect/>
          </a:stretch>
        </p:blipFill>
        <p:spPr>
          <a:xfrm>
            <a:off x="5120640" y="1194816"/>
            <a:ext cx="3413760" cy="373491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  <p:sp>
        <p:nvSpPr>
          <p:cNvPr id="7" name="TextBox 6"/>
          <p:cNvSpPr txBox="1"/>
          <p:nvPr/>
        </p:nvSpPr>
        <p:spPr>
          <a:xfrm>
            <a:off x="743712" y="5303520"/>
            <a:ext cx="37551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Россия</a:t>
            </a:r>
            <a:endParaRPr lang="ru-RU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5193792" y="5303520"/>
            <a:ext cx="45720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</a:rPr>
              <a:t>Турция, Австралия, Бельгия, США, Канада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292608" y="5900928"/>
            <a:ext cx="8924544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Пьер </a:t>
            </a:r>
            <a:r>
              <a:rPr lang="ru-RU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Ноэль</a:t>
            </a: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– французский Дед Мороз, </a:t>
            </a:r>
            <a:r>
              <a:rPr lang="ru-RU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Йолупукки</a:t>
            </a: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всё тот же Дед мороз, только финский; Дед </a:t>
            </a:r>
            <a:r>
              <a:rPr lang="ru-RU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Микулаш</a:t>
            </a: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и дед </a:t>
            </a:r>
            <a:r>
              <a:rPr lang="ru-RU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Ежишек</a:t>
            </a: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приносят подарки в Чехии и Словакии,  папа </a:t>
            </a:r>
            <a:r>
              <a:rPr lang="ru-RU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Ноэль</a:t>
            </a: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- африканский дед Мороз, Святой Василий – в Греции и на Кипре, </a:t>
            </a:r>
            <a:r>
              <a:rPr lang="ru-RU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Аяз</a:t>
            </a: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ата</a:t>
            </a: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в Казахстане.</a:t>
            </a:r>
            <a:endParaRPr lang="ru-RU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971845" y="0"/>
            <a:ext cx="6997914" cy="890016"/>
          </a:xfrm>
        </p:spPr>
        <p:txBody>
          <a:bodyPr>
            <a:normAutofit/>
          </a:bodyPr>
          <a:lstStyle/>
          <a:p>
            <a:pPr lvl="0" algn="ctr"/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Происхождение </a:t>
            </a:r>
            <a:r>
              <a:rPr lang="ru-RU" sz="2800" b="1" dirty="0">
                <a:solidFill>
                  <a:srgbClr val="002060"/>
                </a:solidFill>
                <a:latin typeface="Monotype Corsiva" panose="03010101010201010101" pitchFamily="66" charset="0"/>
              </a:rPr>
              <a:t>Деда </a:t>
            </a:r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Мороза</a:t>
            </a:r>
            <a:endParaRPr lang="ru-RU" sz="2800" dirty="0">
              <a:latin typeface="Monotype Corsiva" panose="03010101010201010101" pitchFamily="66" charset="0"/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sz="half" idx="1"/>
          </p:nvPr>
        </p:nvSpPr>
        <p:spPr>
          <a:xfrm>
            <a:off x="379434" y="1072895"/>
            <a:ext cx="3826806" cy="4547617"/>
          </a:xfrm>
        </p:spPr>
        <p:txBody>
          <a:bodyPr>
            <a:normAutofit lnSpcReduction="10000"/>
          </a:bodyPr>
          <a:lstStyle/>
          <a:p>
            <a:pPr algn="just"/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образе Деда Мороза воплотились </a:t>
            </a:r>
            <a:r>
              <a:rPr lang="ru-RU" sz="1800" i="1" spc="100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представления древних славян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о Карачуне,  Позвизде,  Зимнике, Трескуне</a:t>
            </a:r>
          </a:p>
          <a:p>
            <a:pPr algn="just"/>
            <a:r>
              <a:rPr lang="ru-RU" sz="1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Карачун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злой дух,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сокращающий жизнь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sz="1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Позвизд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славянский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бог бурь и непогод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.</a:t>
            </a:r>
          </a:p>
          <a:p>
            <a:pPr algn="just"/>
            <a:r>
              <a:rPr lang="ru-RU" sz="1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Зимник -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где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он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пройдет - там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жди жестокой стужи.</a:t>
            </a:r>
          </a:p>
          <a:p>
            <a:pPr algn="just"/>
            <a:r>
              <a:rPr lang="ru-RU" sz="1800" b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Трескун -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 ноября по март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Дед Трескун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был полновластным хозяином на земле</a:t>
            </a:r>
            <a:endParaRPr lang="ru-RU" sz="1800" b="1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Содержимое 4" descr="5458f9c855e7b5d0fa7e65ec972ce08d_RSZ_69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899934" y="1487424"/>
            <a:ext cx="4059936" cy="4133088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lvl="0" defTabSz="914400">
              <a:spcBef>
                <a:spcPts val="0"/>
              </a:spcBef>
            </a:pPr>
            <a:r>
              <a:rPr lang="ru-RU" sz="1800" b="1" i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Родиной 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Деда Мороза является место, где всегда холодно, это Северный Полюс , он очень далеко от России !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1800" i="1" dirty="0" smtClean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Поэтому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у нас есть резиденция  Деда Мороза   -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/>
            </a:r>
            <a:br>
              <a:rPr lang="ru-RU" sz="1800" i="1" dirty="0" smtClean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</a:br>
            <a:r>
              <a:rPr lang="ru-RU" sz="1800" b="1" i="1" dirty="0" smtClean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 </a:t>
            </a:r>
            <a:r>
              <a:rPr lang="ru-RU" sz="1800" b="1" i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Великий Устюг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на слиянии рек Юга и Сухоны.</a:t>
            </a: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/>
        <p:txBody>
          <a:bodyPr/>
          <a:lstStyle/>
          <a:p>
            <a:endParaRPr lang="ru-RU" dirty="0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3074" name="Picture 2" descr="C:\Users\Пользователь\Desktop\11238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1760" y="2092258"/>
            <a:ext cx="7051792" cy="4701195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1452237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672042" y="341377"/>
            <a:ext cx="6997914" cy="1786532"/>
          </a:xfrm>
        </p:spPr>
        <p:txBody>
          <a:bodyPr>
            <a:normAutofit/>
          </a:bodyPr>
          <a:lstStyle/>
          <a:p>
            <a:pPr lvl="0" algn="ctr"/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  <a:cs typeface="Arial" pitchFamily="34" charset="0"/>
              </a:rPr>
              <a:t>Происхождение   Санта-Клауса</a:t>
            </a:r>
            <a:endParaRPr lang="ru-RU" sz="2800" b="1" dirty="0">
              <a:solidFill>
                <a:srgbClr val="002060"/>
              </a:solidFill>
              <a:latin typeface="Monotype Corsiva" pitchFamily="66" charset="0"/>
              <a:cs typeface="Arial" pitchFamily="34" charset="0"/>
            </a:endParaRPr>
          </a:p>
        </p:txBody>
      </p:sp>
      <p:sp>
        <p:nvSpPr>
          <p:cNvPr id="9" name="Объект 8"/>
          <p:cNvSpPr>
            <a:spLocks noGrp="1"/>
          </p:cNvSpPr>
          <p:nvPr>
            <p:ph sz="half" idx="1"/>
          </p:nvPr>
        </p:nvSpPr>
        <p:spPr>
          <a:xfrm>
            <a:off x="365759" y="1414272"/>
            <a:ext cx="4061275" cy="5321065"/>
          </a:xfrm>
        </p:spPr>
        <p:txBody>
          <a:bodyPr>
            <a:normAutofit fontScale="92500" lnSpcReduction="20000"/>
          </a:bodyPr>
          <a:lstStyle/>
          <a:p>
            <a:pPr algn="just">
              <a:buNone/>
            </a:pP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</a:t>
            </a:r>
            <a:r>
              <a:rPr lang="ru-RU" sz="21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Точно могу сказать, что </a:t>
            </a:r>
            <a:r>
              <a:rPr lang="ru-RU" sz="21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Санта-Клаус </a:t>
            </a:r>
            <a:r>
              <a:rPr lang="ru-RU" sz="21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это вполне реальный человек, который жил в древности. Правда, звали его по-другому и  выглядел он иначе. Родился он не в Лапландии, как принято считать, а в местечке Миры </a:t>
            </a:r>
            <a:r>
              <a:rPr lang="ru-RU" sz="2100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Ликийские</a:t>
            </a:r>
            <a:r>
              <a:rPr lang="ru-RU" sz="21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 253 году нашей эры, на современной территории Турции. А звали его тогда Святым Николаем. Он был простым епископом, который готов был принять смерть за свою веру и всегда боролся за добро</a:t>
            </a:r>
            <a:r>
              <a:rPr lang="ru-RU" sz="1900" dirty="0" smtClean="0">
                <a:latin typeface="Arial" pitchFamily="34" charset="0"/>
                <a:cs typeface="Arial" pitchFamily="34" charset="0"/>
              </a:rPr>
              <a:t>. </a:t>
            </a:r>
          </a:p>
          <a:p>
            <a:pPr algn="just">
              <a:buNone/>
            </a:pPr>
            <a:r>
              <a:rPr lang="ru-RU" sz="1800" dirty="0" smtClean="0">
                <a:solidFill>
                  <a:srgbClr val="002060"/>
                </a:solidFill>
              </a:rPr>
              <a:t/>
            </a:r>
            <a:br>
              <a:rPr lang="ru-RU" sz="1800" dirty="0" smtClean="0">
                <a:solidFill>
                  <a:srgbClr val="002060"/>
                </a:solidFill>
              </a:rPr>
            </a:br>
            <a:r>
              <a:rPr lang="ru-RU" sz="1800" dirty="0" smtClean="0"/>
              <a:t/>
            </a:r>
            <a:br>
              <a:rPr lang="ru-RU" sz="1800" dirty="0" smtClean="0"/>
            </a:br>
            <a:endParaRPr lang="ru-RU" sz="1800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5" name="Содержимое 4" descr="03-461x600.jpg"/>
          <p:cNvPicPr>
            <a:picLocks noGrp="1" noChangeAspect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>
          <a:xfrm>
            <a:off x="4946978" y="1504821"/>
            <a:ext cx="3364993" cy="4011167"/>
          </a:xfrm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16688" y="3229337"/>
            <a:ext cx="7661885" cy="1911375"/>
          </a:xfrm>
        </p:spPr>
        <p:txBody>
          <a:bodyPr/>
          <a:lstStyle/>
          <a:p>
            <a:pPr lvl="0" defTabSz="914400">
              <a:spcBef>
                <a:spcPts val="0"/>
              </a:spcBef>
            </a:pPr>
            <a:r>
              <a:rPr lang="ru-RU" sz="1800" i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Современный Санта Клаус живёт в Лапландии, на финской части которой расположена гора </a:t>
            </a:r>
            <a:r>
              <a:rPr lang="ru-RU" sz="1800" i="1" dirty="0" err="1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Корватунтури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, формой похожая на ухо. Его резиденция находится у подножия этой  горы  - деревня Санта Клауса в </a:t>
            </a:r>
            <a:r>
              <a:rPr lang="ru-RU" sz="1800" i="1" dirty="0" err="1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Кухмо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ea typeface="+mn-ea"/>
                <a:cs typeface="Arial" pitchFamily="34" charset="0"/>
              </a:rPr>
              <a:t>.</a:t>
            </a:r>
            <a:endParaRPr lang="ru-RU" sz="1800" i="1" dirty="0">
              <a:solidFill>
                <a:prstClr val="black"/>
              </a:solidFill>
              <a:latin typeface="Arial" pitchFamily="34" charset="0"/>
              <a:ea typeface="+mn-ea"/>
              <a:cs typeface="Arial" pitchFamily="34" charset="0"/>
            </a:endParaRPr>
          </a:p>
        </p:txBody>
      </p:sp>
      <p:pic>
        <p:nvPicPr>
          <p:cNvPr id="2051" name="Picture 3" descr="C:\Users\Пользователь\Desktop\finland-santaclau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26564" y="508985"/>
            <a:ext cx="8096250" cy="219075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sq">
            <a:solidFill>
              <a:srgbClr val="FFFFFF"/>
            </a:solidFill>
            <a:miter lim="800000"/>
          </a:ln>
          <a:effectLst>
            <a:outerShdw blurRad="65000" dist="50800" dir="12900000" kx="195000" ky="145000" algn="tl" rotWithShape="0">
              <a:srgbClr val="000000">
                <a:alpha val="30000"/>
              </a:srgbClr>
            </a:outerShdw>
          </a:effectLst>
          <a:scene3d>
            <a:camera prst="orthographicFront">
              <a:rot lat="0" lon="0" rev="360000"/>
            </a:camera>
            <a:lightRig rig="twoPt" dir="t">
              <a:rot lat="0" lon="0" rev="7200000"/>
            </a:lightRig>
          </a:scene3d>
          <a:sp3d contourW="12700">
            <a:bevelT w="25400" h="19050"/>
            <a:contourClr>
              <a:srgbClr val="969696"/>
            </a:contourClr>
          </a:sp3d>
          <a:extLst/>
        </p:spPr>
      </p:pic>
      <p:pic>
        <p:nvPicPr>
          <p:cNvPr id="2052" name="Picture 4" descr="C:\Users\Пользователь\Desktop\gora_korvatunturi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2009" y="4338084"/>
            <a:ext cx="5356406" cy="2678203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89099655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672042" y="231649"/>
            <a:ext cx="6997914" cy="938783"/>
          </a:xfrm>
        </p:spPr>
        <p:txBody>
          <a:bodyPr>
            <a:normAutofit/>
          </a:bodyPr>
          <a:lstStyle/>
          <a:p>
            <a:pPr lvl="0"/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  <a:cs typeface="Times New Roman" panose="02020603050405020304" pitchFamily="18" charset="0"/>
              </a:rPr>
              <a:t>                          Как выглядит Дед Мороз?</a:t>
            </a:r>
            <a:endParaRPr lang="ru-RU" sz="2800" b="1" dirty="0">
              <a:solidFill>
                <a:srgbClr val="002060"/>
              </a:solidFill>
              <a:latin typeface="Monotype Corsiva" panose="03010101010201010101" pitchFamily="66" charset="0"/>
              <a:cs typeface="Times New Roman" panose="02020603050405020304" pitchFamily="18" charset="0"/>
            </a:endParaRPr>
          </a:p>
        </p:txBody>
      </p:sp>
      <p:sp>
        <p:nvSpPr>
          <p:cNvPr id="3" name="Текст 2"/>
          <p:cNvSpPr txBox="1">
            <a:spLocks noGrp="1"/>
          </p:cNvSpPr>
          <p:nvPr>
            <p:ph sz="half" idx="1"/>
          </p:nvPr>
        </p:nvSpPr>
        <p:spPr>
          <a:xfrm>
            <a:off x="475488" y="975360"/>
            <a:ext cx="4425696" cy="5961888"/>
          </a:xfrm>
        </p:spPr>
        <p:txBody>
          <a:bodyPr>
            <a:noAutofit/>
          </a:bodyPr>
          <a:lstStyle/>
          <a:p>
            <a:pPr marL="457200" indent="-457200" algn="just">
              <a:buNone/>
            </a:pPr>
            <a:r>
              <a:rPr lang="ru-RU" sz="1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Борода </a:t>
            </a:r>
            <a:r>
              <a:rPr lang="ru-RU" sz="18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 волосы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густые,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седые</a:t>
            </a:r>
          </a:p>
          <a:p>
            <a:pPr marL="457200" indent="-457200" algn="just">
              <a:buNone/>
            </a:pPr>
            <a:r>
              <a:rPr lang="ru-RU" sz="1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Трехпалые </a:t>
            </a:r>
            <a:r>
              <a:rPr lang="ru-RU" sz="18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перчатки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или варежки белого цвета, расшитые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серебром</a:t>
            </a:r>
          </a:p>
          <a:p>
            <a:pPr marL="457200" indent="-457200" algn="just">
              <a:buNone/>
            </a:pPr>
            <a:r>
              <a:rPr lang="ru-RU" sz="1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Одет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длинную белую льняную рубаху, украшенную белыми или серебряными геометрическими орнаментами </a:t>
            </a:r>
            <a:endParaRPr lang="ru-RU" sz="18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marL="457200" indent="-457200" algn="just"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На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голове Деда Мороза </a:t>
            </a:r>
            <a:r>
              <a:rPr lang="ru-RU" sz="1800" b="1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красная шапка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, вышитая серебром и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жемчугом</a:t>
            </a:r>
          </a:p>
          <a:p>
            <a:pPr marL="457200" indent="-457200" algn="just">
              <a:buNone/>
            </a:pPr>
            <a:r>
              <a:rPr lang="ru-RU" sz="1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Сапоги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Деда Мороза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красные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или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серебряные</a:t>
            </a:r>
          </a:p>
          <a:p>
            <a:pPr marL="457200" indent="-457200" algn="just">
              <a:buNone/>
            </a:pPr>
            <a:r>
              <a:rPr lang="ru-RU" sz="1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Хрустальный посох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завершается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лунницей с колокольчиками или серебряной головой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быка</a:t>
            </a:r>
          </a:p>
          <a:p>
            <a:pPr marL="457200" indent="-457200" algn="just">
              <a:buNone/>
            </a:pPr>
            <a:r>
              <a:rPr lang="ru-RU" sz="1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Пояс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-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белый с красным орнаментом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endParaRPr lang="ru-RU" sz="18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cxnSp>
        <p:nvCxnSpPr>
          <p:cNvPr id="7" name="Прямая соединительная линия 6"/>
          <p:cNvCxnSpPr/>
          <p:nvPr/>
        </p:nvCxnSpPr>
        <p:spPr>
          <a:xfrm>
            <a:off x="7705344" y="0"/>
            <a:ext cx="1243584" cy="4437888"/>
          </a:xfrm>
          <a:prstGeom prst="line">
            <a:avLst/>
          </a:prstGeom>
          <a:ln>
            <a:solidFill>
              <a:srgbClr val="0070C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Прямая соединительная линия 8"/>
          <p:cNvCxnSpPr/>
          <p:nvPr/>
        </p:nvCxnSpPr>
        <p:spPr>
          <a:xfrm flipV="1">
            <a:off x="7290816" y="5425440"/>
            <a:ext cx="1828800" cy="2134235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Объект 3"/>
          <p:cNvSpPr>
            <a:spLocks noGrp="1"/>
          </p:cNvSpPr>
          <p:nvPr>
            <p:ph sz="half" idx="2"/>
          </p:nvPr>
        </p:nvSpPr>
        <p:spPr/>
        <p:txBody>
          <a:bodyPr/>
          <a:lstStyle/>
          <a:p>
            <a:endParaRPr lang="ru-RU" dirty="0"/>
          </a:p>
        </p:txBody>
      </p:sp>
      <p:pic>
        <p:nvPicPr>
          <p:cNvPr id="5122" name="Picture 2" descr="C:\Users\Пользователь\Desktop\1143397_1_b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845872" y="976054"/>
            <a:ext cx="4273744" cy="5634219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042" y="147316"/>
            <a:ext cx="7230731" cy="857025"/>
          </a:xfrm>
        </p:spPr>
        <p:txBody>
          <a:bodyPr/>
          <a:lstStyle/>
          <a:p>
            <a:r>
              <a:rPr lang="ru-RU" sz="2800" b="1" dirty="0" smtClean="0">
                <a:solidFill>
                  <a:srgbClr val="002060"/>
                </a:solidFill>
                <a:latin typeface="Monotype Corsiva" panose="03010101010201010101" pitchFamily="66" charset="0"/>
              </a:rPr>
              <a:t>                     Как выглядит Санта-Клаус?</a:t>
            </a:r>
            <a:endParaRPr lang="ru-RU" sz="2800" b="1" dirty="0">
              <a:solidFill>
                <a:srgbClr val="002060"/>
              </a:solidFill>
              <a:latin typeface="Monotype Corsiva" panose="03010101010201010101" pitchFamily="66" charset="0"/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72041" y="1274163"/>
            <a:ext cx="3929939" cy="4811843"/>
          </a:xfrm>
        </p:spPr>
        <p:txBody>
          <a:bodyPr numCol="1">
            <a:normAutofit/>
          </a:bodyPr>
          <a:lstStyle/>
          <a:p>
            <a:pPr marL="0" indent="0" algn="just">
              <a:buNone/>
            </a:pPr>
            <a:r>
              <a:rPr lang="ru-RU" sz="1800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Санта-Клаус -  толстый весёлый старичок,  который    разносит подарки. Он  разъезжает   на запряженных  северными оленями     санях,  наполненных доверху     подарками.</a:t>
            </a:r>
          </a:p>
          <a:p>
            <a:pPr marL="0" indent="0" algn="just">
              <a:buNone/>
            </a:pP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just">
              <a:buNone/>
            </a:pPr>
            <a:r>
              <a:rPr lang="ru-RU" sz="1800" b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него  обязательно </a:t>
            </a:r>
            <a:r>
              <a:rPr lang="ru-RU" sz="1800" b="1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белая шуба, красная курточка и штаны, шапка с белой меховой оторочкой</a:t>
            </a:r>
            <a:r>
              <a:rPr lang="ru-RU" sz="18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u-RU" sz="1800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2"/>
          </p:nvPr>
        </p:nvPicPr>
        <p:blipFill>
          <a:blip r:embed="rId2"/>
          <a:stretch>
            <a:fillRect/>
          </a:stretch>
        </p:blipFill>
        <p:spPr>
          <a:xfrm>
            <a:off x="4601981" y="1274163"/>
            <a:ext cx="4317168" cy="4811843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298508909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672041" y="5419492"/>
            <a:ext cx="7579861" cy="1929161"/>
          </a:xfrm>
        </p:spPr>
        <p:txBody>
          <a:bodyPr>
            <a:normAutofit/>
          </a:bodyPr>
          <a:lstStyle/>
          <a:p>
            <a:pPr lvl="0" algn="just">
              <a:buClr>
                <a:srgbClr val="1CADE4"/>
              </a:buClr>
              <a:buNone/>
            </a:pPr>
            <a:r>
              <a:rPr lang="ru-RU" sz="1800" i="1" dirty="0" smtClean="0">
                <a:solidFill>
                  <a:srgbClr val="002060"/>
                </a:solidFill>
              </a:rPr>
              <a:t>      Новый </a:t>
            </a:r>
            <a:r>
              <a:rPr lang="ru-RU" sz="1800" i="1" dirty="0">
                <a:solidFill>
                  <a:srgbClr val="002060"/>
                </a:solidFill>
              </a:rPr>
              <a:t>год праздновали несколько столетий, вплоть до революции 1918 года, когда новогодние гуляния вовсе запретили. Лишь в 1937 году традиция возродилась, а в 1947 году 1 января объявили выходным днем. С тех пор новогодние выходные постепенно переросли в настоящие каникулы. </a:t>
            </a:r>
          </a:p>
          <a:p>
            <a:pPr lvl="0" algn="just">
              <a:buClr>
                <a:srgbClr val="1CADE4"/>
              </a:buClr>
              <a:buNone/>
            </a:pPr>
            <a:r>
              <a:rPr lang="ru-RU" sz="1800" i="1" dirty="0">
                <a:solidFill>
                  <a:srgbClr val="002060"/>
                </a:solidFill>
              </a:rPr>
              <a:t>      </a:t>
            </a:r>
            <a:endParaRPr lang="ru-RU" sz="18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endParaRPr lang="ru-RU" dirty="0"/>
          </a:p>
        </p:txBody>
      </p:sp>
      <p:pic>
        <p:nvPicPr>
          <p:cNvPr id="6146" name="Picture 2" descr="C:\Users\Пользователь\Desktop\zKMQEcmRZSV6HeN4xSCQ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47892" y="415800"/>
            <a:ext cx="2743200" cy="3657600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  <p:pic>
        <p:nvPicPr>
          <p:cNvPr id="6147" name="Picture 3" descr="C:\Users\Пользователь\Desktop\img3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6770" y="122237"/>
            <a:ext cx="6951122" cy="52112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856697491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1204332" y="289934"/>
            <a:ext cx="7281746" cy="468350"/>
          </a:xfrm>
        </p:spPr>
        <p:txBody>
          <a:bodyPr>
            <a:normAutofit fontScale="90000"/>
          </a:bodyPr>
          <a:lstStyle/>
          <a:p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                     Традиции праздника в разных странах.</a:t>
            </a:r>
            <a:endParaRPr lang="ru-RU" sz="28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5" name="Содержимое 4"/>
          <p:cNvSpPr>
            <a:spLocks noGrp="1"/>
          </p:cNvSpPr>
          <p:nvPr>
            <p:ph sz="half" idx="1"/>
          </p:nvPr>
        </p:nvSpPr>
        <p:spPr>
          <a:xfrm>
            <a:off x="189571" y="780585"/>
            <a:ext cx="3886897" cy="6339543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</a:p>
          <a:p>
            <a:pPr algn="just"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 </a:t>
            </a:r>
            <a:r>
              <a:rPr lang="ru-RU" sz="1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Италии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принято избавляться от старых вещей под Новый Год;</a:t>
            </a:r>
          </a:p>
          <a:p>
            <a:pPr algn="just"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sz="1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Испании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 полночь принято съедать 12 виноградин; </a:t>
            </a:r>
          </a:p>
          <a:p>
            <a:pPr algn="just"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Во </a:t>
            </a:r>
            <a:r>
              <a:rPr lang="ru-RU" sz="1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Франции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Дед Мороз — </a:t>
            </a:r>
            <a:r>
              <a:rPr lang="ru-RU" sz="1800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Пер Ноэль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— приходит в новогоднюю ночь и оставляет подарки в детских башмаках;</a:t>
            </a:r>
          </a:p>
          <a:p>
            <a:pPr algn="just">
              <a:buNone/>
            </a:pPr>
            <a:r>
              <a:rPr lang="ru-RU" sz="1800" i="1" dirty="0" smtClean="0">
                <a:solidFill>
                  <a:srgbClr val="002060"/>
                </a:solidFill>
              </a:rPr>
              <a:t>В </a:t>
            </a:r>
            <a:r>
              <a:rPr lang="ru-RU" sz="1800" b="1" i="1" dirty="0" smtClean="0">
                <a:solidFill>
                  <a:srgbClr val="002060"/>
                </a:solidFill>
              </a:rPr>
              <a:t>Болгарии</a:t>
            </a:r>
            <a:r>
              <a:rPr lang="ru-RU" sz="1800" i="1" dirty="0" smtClean="0">
                <a:solidFill>
                  <a:srgbClr val="002060"/>
                </a:solidFill>
              </a:rPr>
              <a:t> в новогоднюю ночь после застолья молодёжь делает палочки из кизила (сурвачки). Сурвачка украшается красной ниточкой, головками чеснока, орехами, монетками, черносливом и сухофруктами. С сурвачками отправляются по гостям, заходят в дома и «стучат» ими по спине хозяев. Такие «побои» сулят удачу.</a:t>
            </a:r>
            <a:endParaRPr lang="ru-RU" sz="18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sp>
        <p:nvSpPr>
          <p:cNvPr id="6" name="Содержимое 5"/>
          <p:cNvSpPr>
            <a:spLocks noGrp="1"/>
          </p:cNvSpPr>
          <p:nvPr>
            <p:ph sz="half" idx="2"/>
          </p:nvPr>
        </p:nvSpPr>
        <p:spPr>
          <a:xfrm>
            <a:off x="4270916" y="1092820"/>
            <a:ext cx="4799931" cy="6124844"/>
          </a:xfrm>
        </p:spPr>
        <p:txBody>
          <a:bodyPr>
            <a:normAutofit fontScale="92500" lnSpcReduction="10000"/>
          </a:bodyPr>
          <a:lstStyle/>
          <a:p>
            <a:pPr algn="just">
              <a:buNone/>
            </a:pP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В 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Колумбии</a:t>
            </a: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главный герой новогоднего карнавала — 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Старый год</a:t>
            </a: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— разгуливает на высоких ходулях и рассказывает детям смешные истории. 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Папа </a:t>
            </a:r>
            <a:r>
              <a:rPr lang="ru-RU" b="1" i="1" dirty="0" err="1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Паскуаль</a:t>
            </a: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— колумбийский Дед Мороз — устраивает фейерверки</a:t>
            </a:r>
            <a:r>
              <a:rPr lang="ru-RU" dirty="0" smtClean="0">
                <a:latin typeface="Arial" pitchFamily="34" charset="0"/>
                <a:cs typeface="Arial" pitchFamily="34" charset="0"/>
              </a:rPr>
              <a:t>;</a:t>
            </a:r>
          </a:p>
          <a:p>
            <a:pPr algn="just">
              <a:buNone/>
            </a:pP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На </a:t>
            </a:r>
            <a:r>
              <a:rPr lang="ru-RU" b="1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Кубе</a:t>
            </a: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перед наступлением Нового года наполняют все кувшины, вёдра, тазы и миски водой и в полночь воду выливают из окон. Так уходящему году желают светлого, как вода, пути;</a:t>
            </a:r>
          </a:p>
          <a:p>
            <a:pPr algn="just">
              <a:buNone/>
            </a:pPr>
            <a:r>
              <a:rPr lang="ru-RU" sz="2100" i="1" dirty="0" smtClean="0">
                <a:solidFill>
                  <a:srgbClr val="002060"/>
                </a:solidFill>
              </a:rPr>
              <a:t>В </a:t>
            </a:r>
            <a:r>
              <a:rPr lang="ru-RU" sz="2100" b="1" i="1" dirty="0" smtClean="0">
                <a:solidFill>
                  <a:srgbClr val="002060"/>
                </a:solidFill>
              </a:rPr>
              <a:t>Японии</a:t>
            </a:r>
            <a:r>
              <a:rPr lang="ru-RU" sz="2100" i="1" dirty="0" smtClean="0">
                <a:solidFill>
                  <a:srgbClr val="002060"/>
                </a:solidFill>
              </a:rPr>
              <a:t> в новогоднюю ночь 108 раз звонят в колокола. Каждый удар колокола соответствует одному из пороков. Всего их шесть: жадность, глупость, злость, легкомыслие, нерешительность и зависть, однако у каждого порока есть 18 различных оттенков, что в сумме и составляет 108.</a:t>
            </a:r>
            <a:endParaRPr lang="ru-RU" sz="2100" i="1" dirty="0" smtClean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 algn="just">
              <a:buNone/>
            </a:pPr>
            <a:endParaRPr lang="ru-RU" dirty="0">
              <a:latin typeface="Arial" pitchFamily="34" charset="0"/>
              <a:cs typeface="Arial" pitchFamily="34" charset="0"/>
            </a:endParaRPr>
          </a:p>
        </p:txBody>
      </p:sp>
      <p:pic>
        <p:nvPicPr>
          <p:cNvPr id="7170" name="Picture 2" descr="C:\Users\Пользователь\Desktop\656383-1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44893" y="105520"/>
            <a:ext cx="1554693" cy="103498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9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672042" y="304801"/>
            <a:ext cx="6997914" cy="743711"/>
          </a:xfrm>
        </p:spPr>
        <p:txBody>
          <a:bodyPr>
            <a:normAutofit/>
          </a:bodyPr>
          <a:lstStyle/>
          <a:p>
            <a:pPr lvl="0"/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        Современные традиции  праздника  в России</a:t>
            </a:r>
            <a:endParaRPr lang="ru-RU" sz="28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-1" y="1004868"/>
            <a:ext cx="4560426" cy="4238292"/>
          </a:xfrm>
        </p:spPr>
        <p:txBody>
          <a:bodyPr>
            <a:normAutofit fontScale="62500" lnSpcReduction="20000"/>
          </a:bodyPr>
          <a:lstStyle/>
          <a:p>
            <a:pPr algn="just">
              <a:buNone/>
            </a:pPr>
            <a:r>
              <a:rPr lang="ru-RU" sz="29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Современный  праздник Новый год принято отмечать в  кругу семьи, среди родственников, близких и друзей. Весь декабрь идёт подготовка к новогодней ночи. Дома и центральные площади городов украшают  настоящими елями, которые наряжают самодельными игрушками и шарами, фигурками Деда мороза и Снегурочки. Люди готовят друг другу подарки –сюрпризы, придумывают особенное меню для праздничного стола, собирают гостей.</a:t>
            </a:r>
          </a:p>
          <a:p>
            <a:pPr algn="just">
              <a:buNone/>
            </a:pPr>
            <a:r>
              <a:rPr lang="ru-RU" sz="29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</a:t>
            </a:r>
          </a:p>
          <a:p>
            <a:endParaRPr lang="ru-RU" dirty="0"/>
          </a:p>
        </p:txBody>
      </p:sp>
      <p:sp>
        <p:nvSpPr>
          <p:cNvPr id="7" name="TextBox 6"/>
          <p:cNvSpPr txBox="1"/>
          <p:nvPr/>
        </p:nvSpPr>
        <p:spPr>
          <a:xfrm>
            <a:off x="444309" y="5243159"/>
            <a:ext cx="7183407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ru-RU" i="1" dirty="0" smtClean="0">
                <a:solidFill>
                  <a:srgbClr val="002060"/>
                </a:solidFill>
              </a:rPr>
              <a:t>А в новогоднюю ночь в 00:00 под бой курантов  каждый человек загадывает  заветное желание и  выпивает бокал самого новогоднего напитка- шампанского. Поздравляет всех людей вокруг с наступлением Нового года, дарит  пожелания достатка , благополучия  родным и близким людям! Дарит приготовленные подарки!</a:t>
            </a:r>
            <a:endParaRPr lang="ru-RU" dirty="0"/>
          </a:p>
        </p:txBody>
      </p:sp>
      <p:pic>
        <p:nvPicPr>
          <p:cNvPr id="8194" name="Picture 2" descr="C:\Users\Пользователь\Desktop\konkursy-i-razvlecheniya-na-novyj-2016-god-novogodnie-igry-i-razvlecheniya7.jpg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671665" y="793902"/>
            <a:ext cx="5234367" cy="3925775"/>
          </a:xfrm>
          <a:prstGeom prst="ellipse">
            <a:avLst/>
          </a:prstGeom>
          <a:ln w="190500" cap="rnd">
            <a:solidFill>
              <a:srgbClr val="C8C6BD"/>
            </a:solidFill>
            <a:prstDash val="solid"/>
          </a:ln>
          <a:effectLst>
            <a:outerShdw blurRad="127000" algn="bl" rotWithShape="0">
              <a:srgbClr val="000000"/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000000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195" name="Picture 3" descr="C:\Users\Пользователь\Desktop\6bd8407bf6d5ceee8602e3fad4c3511f_1.jpg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64923" y="5069711"/>
            <a:ext cx="1946237" cy="2148724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outerShdw blurRad="36195" dist="12700" dir="11400000" algn="tl" rotWithShape="0">
              <a:srgbClr val="000000">
                <a:alpha val="33000"/>
              </a:srgbClr>
            </a:outerShdw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0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737022" y="417138"/>
            <a:ext cx="6920448" cy="839837"/>
          </a:xfrm>
        </p:spPr>
        <p:txBody>
          <a:bodyPr>
            <a:normAutofit/>
          </a:bodyPr>
          <a:lstStyle/>
          <a:p>
            <a:pPr lvl="0"/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           Моё 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письмо Деду </a:t>
            </a: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Морозу и   Санта-Клаусу</a:t>
            </a:r>
            <a:endParaRPr lang="ru-RU" sz="28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sp>
        <p:nvSpPr>
          <p:cNvPr id="4" name="Текст 3"/>
          <p:cNvSpPr txBox="1">
            <a:spLocks noGrp="1"/>
          </p:cNvSpPr>
          <p:nvPr>
            <p:ph sz="half" idx="1"/>
          </p:nvPr>
        </p:nvSpPr>
        <p:spPr>
          <a:xfrm>
            <a:off x="585216" y="1070517"/>
            <a:ext cx="3696852" cy="5854939"/>
          </a:xfrm>
        </p:spPr>
        <p:txBody>
          <a:bodyPr>
            <a:normAutofit/>
          </a:bodyPr>
          <a:lstStyle/>
          <a:p>
            <a:pPr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</a:t>
            </a:r>
          </a:p>
          <a:p>
            <a:pPr>
              <a:buNone/>
            </a:pPr>
            <a:endParaRPr lang="ru-RU" sz="18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  <a:p>
            <a:pPr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В предверии  2017года я написала и отправила письма в резеденции Деда Мороза и Санта-Клауса. Немного рассказала о себе. Пожелала Деду Морозу Счастливого Нового Года, а Санте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Счастливого Рождества. Попросила немного рассказать о себе, </a:t>
            </a:r>
            <a:r>
              <a:rPr lang="ru-RU" sz="1800" i="1" dirty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</a:t>
            </a:r>
            <a:r>
              <a:rPr lang="ru-RU" sz="1800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этом году я жду ответа. </a:t>
            </a:r>
            <a:endParaRPr lang="ru-RU" sz="1800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pic>
        <p:nvPicPr>
          <p:cNvPr id="1026" name="Picture 2" descr="F:\DCIM\Camera\IMG_20161218_212013_1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3" cstate="print"/>
          <a:stretch>
            <a:fillRect/>
          </a:stretch>
        </p:blipFill>
        <p:spPr bwMode="auto">
          <a:xfrm>
            <a:off x="4552626" y="1084940"/>
            <a:ext cx="4399857" cy="5555154"/>
          </a:xfrm>
          <a:prstGeom prst="round2DiagRect">
            <a:avLst>
              <a:gd name="adj1" fmla="val 16667"/>
              <a:gd name="adj2" fmla="val 0"/>
            </a:avLst>
          </a:prstGeom>
          <a:ln w="88900" cap="sq">
            <a:solidFill>
              <a:srgbClr val="FFFFFF"/>
            </a:soli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</p:pic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 txBox="1">
            <a:spLocks noGrp="1"/>
          </p:cNvSpPr>
          <p:nvPr>
            <p:ph type="title"/>
          </p:nvPr>
        </p:nvSpPr>
        <p:spPr>
          <a:xfrm>
            <a:off x="672042" y="353569"/>
            <a:ext cx="6997914" cy="954107"/>
          </a:xfrm>
        </p:spPr>
        <p:txBody>
          <a:bodyPr wrap="square">
            <a:spAutoFit/>
          </a:bodyPr>
          <a:lstStyle/>
          <a:p>
            <a:pPr lvl="0"/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          Что </a:t>
            </a:r>
            <a:r>
              <a:rPr lang="ru-RU" sz="2800" b="1" dirty="0">
                <a:solidFill>
                  <a:srgbClr val="002060"/>
                </a:solidFill>
                <a:latin typeface="Monotype Corsiva" pitchFamily="66" charset="0"/>
              </a:rPr>
              <a:t>думают о Дед Морозе и Санта-Клаусе </a:t>
            </a: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/>
            </a:r>
            <a:b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</a:br>
            <a:r>
              <a:rPr lang="ru-RU" sz="2800" b="1" dirty="0" smtClean="0">
                <a:solidFill>
                  <a:srgbClr val="002060"/>
                </a:solidFill>
                <a:latin typeface="Monotype Corsiva" pitchFamily="66" charset="0"/>
              </a:rPr>
              <a:t>                                    современные дети?</a:t>
            </a:r>
            <a:endParaRPr lang="ru-RU" sz="2800" b="1" dirty="0">
              <a:solidFill>
                <a:srgbClr val="002060"/>
              </a:solidFill>
              <a:latin typeface="Monotype Corsiva" pitchFamily="66" charset="0"/>
            </a:endParaRPr>
          </a:p>
        </p:txBody>
      </p:sp>
      <p:graphicFrame>
        <p:nvGraphicFramePr>
          <p:cNvPr id="4" name="Объект 3"/>
          <p:cNvGraphicFramePr>
            <a:graphicFrameLocks noGrp="1"/>
          </p:cNvGraphicFramePr>
          <p:nvPr>
            <p:ph sz="half" idx="1"/>
            <p:extLst>
              <p:ext uri="{D42A27DB-BD31-4B8C-83A1-F6EECF244321}">
                <p14:modId xmlns:p14="http://schemas.microsoft.com/office/powerpoint/2010/main" val="2214172899"/>
              </p:ext>
            </p:extLst>
          </p:nvPr>
        </p:nvGraphicFramePr>
        <p:xfrm>
          <a:off x="671513" y="1987296"/>
          <a:ext cx="3405187" cy="379171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Содержимое 5"/>
          <p:cNvGraphicFramePr>
            <a:graphicFrameLocks noGrp="1"/>
          </p:cNvGraphicFramePr>
          <p:nvPr>
            <p:ph sz="half" idx="2"/>
          </p:nvPr>
        </p:nvGraphicFramePr>
        <p:xfrm>
          <a:off x="4864608" y="2097024"/>
          <a:ext cx="3742943" cy="342595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sp>
        <p:nvSpPr>
          <p:cNvPr id="7" name="TextBox 6"/>
          <p:cNvSpPr txBox="1"/>
          <p:nvPr/>
        </p:nvSpPr>
        <p:spPr>
          <a:xfrm>
            <a:off x="548640" y="5937504"/>
            <a:ext cx="877824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       Опрос прошли 45 ребят нашей школы в возрасте 10-12 лет.</a:t>
            </a:r>
            <a:endParaRPr lang="ru-RU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  <p:graphicFrame>
        <p:nvGraphicFramePr>
          <p:cNvPr id="11" name="Диаграмма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14172899"/>
              </p:ext>
            </p:extLst>
          </p:nvPr>
        </p:nvGraphicFramePr>
        <p:xfrm>
          <a:off x="354521" y="1710690"/>
          <a:ext cx="3790759" cy="393420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2" name="Содержимое 4"/>
          <p:cNvGraphicFramePr>
            <a:graphicFrameLocks/>
          </p:cNvGraphicFramePr>
          <p:nvPr/>
        </p:nvGraphicFramePr>
        <p:xfrm>
          <a:off x="671513" y="2060448"/>
          <a:ext cx="3405187" cy="358444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sp>
        <p:nvSpPr>
          <p:cNvPr id="13" name="TextBox 12"/>
          <p:cNvSpPr txBox="1"/>
          <p:nvPr/>
        </p:nvSpPr>
        <p:spPr>
          <a:xfrm>
            <a:off x="524256" y="1158240"/>
            <a:ext cx="9083040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Опрос :</a:t>
            </a:r>
          </a:p>
          <a:p>
            <a:pPr marL="342900" indent="-342900">
              <a:buAutoNum type="arabicPeriod"/>
            </a:pP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Верите ли Вы в Дед Мороза ?      3. Пишете ли Вы письмо Деду Морозу ? </a:t>
            </a:r>
          </a:p>
          <a:p>
            <a:pPr marL="342900" indent="-342900">
              <a:buAutoNum type="arabicPeriod"/>
            </a:pPr>
            <a:r>
              <a:rPr lang="ru-RU" i="1" dirty="0" smtClean="0">
                <a:solidFill>
                  <a:srgbClr val="002060"/>
                </a:solidFill>
                <a:latin typeface="Arial" pitchFamily="34" charset="0"/>
                <a:cs typeface="Arial" pitchFamily="34" charset="0"/>
              </a:rPr>
              <a:t>Верите ли Вы  в Санта Клауса ?    4. Пишете ли вы письмо Санте?</a:t>
            </a:r>
            <a:endParaRPr lang="ru-RU" i="1" dirty="0">
              <a:solidFill>
                <a:srgbClr val="002060"/>
              </a:solidFill>
              <a:latin typeface="Arial" pitchFamily="34" charset="0"/>
              <a:cs typeface="Arial" pitchFamily="34" charset="0"/>
            </a:endParaRPr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72041" y="460324"/>
            <a:ext cx="7437638" cy="732856"/>
          </a:xfrm>
        </p:spPr>
        <p:txBody>
          <a:bodyPr/>
          <a:lstStyle/>
          <a:p>
            <a:pPr algn="ctr"/>
            <a:r>
              <a:rPr lang="ru-RU" i="1" dirty="0" smtClean="0">
                <a:solidFill>
                  <a:srgbClr val="002060"/>
                </a:solidFill>
              </a:rPr>
              <a:t>Вывод:</a:t>
            </a:r>
            <a:endParaRPr lang="ru-RU" i="1" dirty="0">
              <a:solidFill>
                <a:srgbClr val="002060"/>
              </a:solidFill>
            </a:endParaRPr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783554" y="1263562"/>
            <a:ext cx="7437638" cy="5036695"/>
          </a:xfrm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У каждого народа свои обычаи и традиции, свои праздники и герои. Дед Мороз и Санта-Клаус – оба добродушные и весёлые герои, которые дарят нам новогодние праздники, новогоднее настроение, подарки и исполняют наши мечты.</a:t>
            </a:r>
            <a:r>
              <a:rPr lang="ru-RU" sz="1800" i="1" dirty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endParaRPr lang="ru-RU" sz="1800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r>
              <a:rPr lang="ru-RU" sz="1800" i="1" dirty="0" smtClean="0">
                <a:solidFill>
                  <a:srgbClr val="00206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Дед Мороз и Санта-Клаус стали символом Нового Года!</a:t>
            </a:r>
          </a:p>
          <a:p>
            <a:pPr marL="0" indent="0" algn="ctr">
              <a:buNone/>
            </a:pPr>
            <a:endParaRPr lang="ru-RU" sz="1800" i="1" dirty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1800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 algn="ctr">
              <a:buNone/>
            </a:pPr>
            <a:endParaRPr lang="ru-RU" sz="1800" i="1" dirty="0" smtClean="0">
              <a:solidFill>
                <a:srgbClr val="00206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9218" name="Picture 2" descr="C:\Users\Пользователь\Desktop\file211_9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00575" y="3308468"/>
            <a:ext cx="6093406" cy="3881474"/>
          </a:xfrm>
          <a:prstGeom prst="roundRect">
            <a:avLst>
              <a:gd name="adj" fmla="val 11111"/>
            </a:avLst>
          </a:prstGeom>
          <a:ln w="190500" cap="rnd">
            <a:solidFill>
              <a:srgbClr val="C8C6BD"/>
            </a:solidFill>
            <a:prstDash val="solid"/>
          </a:ln>
          <a:effectLst>
            <a:outerShdw blurRad="101600" dist="50800" dir="7200000" algn="tl" rotWithShape="0">
              <a:srgbClr val="000000">
                <a:alpha val="45000"/>
              </a:srgbClr>
            </a:outerShdw>
          </a:effectLst>
          <a:scene3d>
            <a:camera prst="perspectiveFront" fov="5400000"/>
            <a:lightRig rig="threePt" dir="t">
              <a:rot lat="0" lon="0" rev="19200000"/>
            </a:lightRig>
          </a:scene3d>
          <a:sp3d extrusionH="25400">
            <a:bevelT w="304800" h="152400" prst="hardEdge"/>
            <a:extrusionClr>
              <a:srgbClr val="FFFFFF"/>
            </a:extrusion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53781561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page1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Содержимое 6" descr="large.jpeg"/>
          <p:cNvPicPr>
            <a:picLocks noGrp="1" noChangeAspect="1"/>
          </p:cNvPicPr>
          <p:nvPr>
            <p:ph sz="half" idx="1"/>
          </p:nvPr>
        </p:nvPicPr>
        <p:blipFill>
          <a:blip r:embed="rId3" cstate="print"/>
          <a:stretch>
            <a:fillRect/>
          </a:stretch>
        </p:blipFill>
        <p:spPr>
          <a:xfrm>
            <a:off x="5165638" y="1364050"/>
            <a:ext cx="3949085" cy="211972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4879" y="4578673"/>
            <a:ext cx="3856765" cy="2566502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11" name="Рисунок 10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0176" y="1096421"/>
            <a:ext cx="4351362" cy="308007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pic>
        <p:nvPicPr>
          <p:cNvPr id="9" name="Рисунок 8"/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71141" y="3813205"/>
            <a:ext cx="4542325" cy="347771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  <p:sp>
        <p:nvSpPr>
          <p:cNvPr id="12" name="TextBox 11"/>
          <p:cNvSpPr txBox="1"/>
          <p:nvPr/>
        </p:nvSpPr>
        <p:spPr>
          <a:xfrm>
            <a:off x="1260088" y="390291"/>
            <a:ext cx="7872337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sz="2000" i="1" dirty="0" smtClean="0"/>
              <a:t>Новый Год – любимый и семейный праздник!</a:t>
            </a:r>
            <a:endParaRPr lang="ru-RU" sz="2000" i="1" dirty="0"/>
          </a:p>
        </p:txBody>
      </p:sp>
    </p:spTree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672042" y="147316"/>
            <a:ext cx="6997913" cy="362350"/>
          </a:xfrm>
        </p:spPr>
        <p:txBody>
          <a:bodyPr>
            <a:normAutofit fontScale="90000"/>
          </a:bodyPr>
          <a:lstStyle/>
          <a:p>
            <a:endParaRPr lang="ru-RU" dirty="0"/>
          </a:p>
        </p:txBody>
      </p:sp>
      <p:sp>
        <p:nvSpPr>
          <p:cNvPr id="10" name="Объект 9"/>
          <p:cNvSpPr>
            <a:spLocks noGrp="1"/>
          </p:cNvSpPr>
          <p:nvPr>
            <p:ph idx="1"/>
          </p:nvPr>
        </p:nvSpPr>
        <p:spPr>
          <a:xfrm>
            <a:off x="672041" y="884420"/>
            <a:ext cx="7272746" cy="5775065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ru-RU" sz="4800" dirty="0" smtClean="0"/>
          </a:p>
          <a:p>
            <a:pPr marL="0" indent="0">
              <a:buNone/>
            </a:pPr>
            <a:endParaRPr lang="ru-RU" sz="4800" dirty="0"/>
          </a:p>
          <a:p>
            <a:pPr marL="0" indent="0" algn="ctr">
              <a:buNone/>
            </a:pPr>
            <a:r>
              <a:rPr lang="ru-RU" sz="4800" i="1" dirty="0" smtClean="0">
                <a:solidFill>
                  <a:srgbClr val="00206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Спасибо за внимание!</a:t>
            </a:r>
            <a:endParaRPr lang="ru-RU" sz="4800" i="1" dirty="0">
              <a:solidFill>
                <a:srgbClr val="00206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144306940"/>
      </p:ext>
    </p:extLst>
  </p:cSld>
  <p:clrMapOvr>
    <a:masterClrMapping/>
  </p:clrMapOvr>
  <mc:AlternateContent xmlns:mc="http://schemas.openxmlformats.org/markup-compatibility/2006">
    <mc:Choice xmlns:p15="http://schemas.microsoft.com/office/powerpoint/2012/main" Requires="p15">
      <p:transition xmlns:p14="http://schemas.microsoft.com/office/powerpoint/2010/main" spd="slow" p14:dur="3250">
        <p15:prstTrans prst="origami"/>
      </p:transition>
    </mc:Choice>
    <mc:Fallback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Грань">
  <a:themeElements>
    <a:clrScheme name="Синий II">
      <a:dk1>
        <a:sysClr val="windowText" lastClr="000000"/>
      </a:dk1>
      <a:lt1>
        <a:sysClr val="window" lastClr="FFFFFF"/>
      </a:lt1>
      <a:dk2>
        <a:srgbClr val="335B74"/>
      </a:dk2>
      <a:lt2>
        <a:srgbClr val="DFE3E5"/>
      </a:lt2>
      <a:accent1>
        <a:srgbClr val="1CADE4"/>
      </a:accent1>
      <a:accent2>
        <a:srgbClr val="2683C6"/>
      </a:accent2>
      <a:accent3>
        <a:srgbClr val="27CED7"/>
      </a:accent3>
      <a:accent4>
        <a:srgbClr val="42BA97"/>
      </a:accent4>
      <a:accent5>
        <a:srgbClr val="3E8853"/>
      </a:accent5>
      <a:accent6>
        <a:srgbClr val="62A39F"/>
      </a:accent6>
      <a:hlink>
        <a:srgbClr val="6EAC1C"/>
      </a:hlink>
      <a:folHlink>
        <a:srgbClr val="B26B02"/>
      </a:folHlink>
    </a:clrScheme>
    <a:fontScheme name="Грань">
      <a:majorFont>
        <a:latin typeface="Trebuchet MS"/>
        <a:ea typeface=""/>
        <a:cs typeface=""/>
        <a:font script="Jpan" typeface="メイリオ"/>
        <a:font script="Hang" typeface="맑은 고딕"/>
        <a:font script="Hans" typeface="方正姚体"/>
        <a:font script="Hant" typeface="微軟正黑體"/>
        <a:font script="Arab" typeface="Tahoma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Trebuchet MS"/>
        <a:ea typeface=""/>
        <a:cs typeface=""/>
        <a:font script="Jpan" typeface="メイリオ"/>
        <a:font script="Hang" typeface="HY그래픽M"/>
        <a:font script="Hans" typeface="华文新魏"/>
        <a:font script="Hant" typeface="微軟正黑體"/>
        <a:font script="Arab" typeface="Tahoma"/>
        <a:font script="Hebr" typeface="Gisha"/>
        <a:font script="Thai" typeface="Iris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Грань">
      <a:fillStyleLst>
        <a:solidFill>
          <a:schemeClr val="phClr"/>
        </a:solidFill>
        <a:gradFill rotWithShape="1">
          <a:gsLst>
            <a:gs pos="0">
              <a:schemeClr val="phClr">
                <a:tint val="65000"/>
                <a:lumMod val="110000"/>
              </a:schemeClr>
            </a:gs>
            <a:gs pos="88000">
              <a:schemeClr val="phClr">
                <a:tint val="9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6000"/>
                <a:lumMod val="100000"/>
              </a:schemeClr>
            </a:gs>
            <a:gs pos="78000">
              <a:schemeClr val="phClr">
                <a:shade val="94000"/>
                <a:lumMod val="94000"/>
              </a:schemeClr>
            </a:gs>
          </a:gsLst>
          <a:lin ang="5400000" scaled="0"/>
        </a:gradFill>
      </a:fillStyleLst>
      <a:lnStyleLst>
        <a:ln w="12700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254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l"/>
          </a:scene3d>
          <a:sp3d prstMaterial="plastic">
            <a:bevelT w="0" h="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lumMod val="104000"/>
              </a:schemeClr>
            </a:gs>
            <a:gs pos="94000">
              <a:schemeClr val="phClr">
                <a:shade val="96000"/>
                <a:lumMod val="82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0000"/>
                <a:lumMod val="110000"/>
              </a:schemeClr>
            </a:gs>
            <a:gs pos="100000">
              <a:schemeClr val="phClr">
                <a:shade val="94000"/>
                <a:lumMod val="96000"/>
              </a:schemeClr>
            </a:gs>
          </a:gsLst>
          <a:path path="circle">
            <a:fillToRect l="50000" t="50000" r="100000" b="10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acet" id="{C0C680CD-088A-49FC-A102-D699147F32B2}" vid="{CFBC31BA-B70F-4F30-BCAA-4F3011E16C4D}"/>
    </a:ext>
  </a:extLst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Facet</Template>
  <TotalTime>940</TotalTime>
  <Words>994</Words>
  <Application>Microsoft Office PowerPoint</Application>
  <PresentationFormat>Произвольный</PresentationFormat>
  <Paragraphs>72</Paragraphs>
  <Slides>17</Slides>
  <Notes>9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12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17</vt:i4>
      </vt:variant>
    </vt:vector>
  </HeadingPairs>
  <TitlesOfParts>
    <vt:vector size="30" baseType="lpstr">
      <vt:lpstr>Microsoft YaHei</vt:lpstr>
      <vt:lpstr>Arial</vt:lpstr>
      <vt:lpstr>Calibri</vt:lpstr>
      <vt:lpstr>Liberation Sans</vt:lpstr>
      <vt:lpstr>Liberation Serif</vt:lpstr>
      <vt:lpstr>Mangal</vt:lpstr>
      <vt:lpstr>Monotype Corsiva</vt:lpstr>
      <vt:lpstr>Segoe UI</vt:lpstr>
      <vt:lpstr>Tahoma</vt:lpstr>
      <vt:lpstr>Times New Roman</vt:lpstr>
      <vt:lpstr>Trebuchet MS</vt:lpstr>
      <vt:lpstr>Wingdings 3</vt:lpstr>
      <vt:lpstr>Грань</vt:lpstr>
      <vt:lpstr>Проект по английскому языку  по теме                                «Сходства и различия                 Санта-Клауса                                                          и        Деда Мороза»                                      Выполнила:               ученица 5 «Г» класса             Кочегарова   Ольга                Руководитель:         Скворцова С.Ю.               г. Н. Новгород, 2017 </vt:lpstr>
      <vt:lpstr>                    Проблема и цель проекта.</vt:lpstr>
      <vt:lpstr>В  каких  странах  ждут  Деда   Мороза,  а в каких   Санта-Клауса?</vt:lpstr>
      <vt:lpstr>Происхождение Деда Мороза</vt:lpstr>
      <vt:lpstr>Родиной  Деда Мороза является место, где всегда холодно, это Северный Полюс , он очень далеко от России !  Поэтому у нас есть резиденция  Деда Мороза   -   Великий Устюг на слиянии рек Юга и Сухоны.</vt:lpstr>
      <vt:lpstr>Происхождение   Санта-Клауса</vt:lpstr>
      <vt:lpstr>Современный Санта Клаус живёт в Лапландии, на финской части которой расположена гора Корватунтури, формой похожая на ухо. Его резиденция находится у подножия этой  горы  - деревня Санта Клауса в Кухмо.</vt:lpstr>
      <vt:lpstr>                          Как выглядит Дед Мороз?</vt:lpstr>
      <vt:lpstr>                     Как выглядит Санта-Клаус?</vt:lpstr>
      <vt:lpstr>Презентация PowerPoint</vt:lpstr>
      <vt:lpstr>                     Традиции праздника в разных странах.</vt:lpstr>
      <vt:lpstr>        Современные традиции  праздника  в России</vt:lpstr>
      <vt:lpstr>           Моё письмо Деду Морозу и   Санта-Клаусу</vt:lpstr>
      <vt:lpstr>          Что думают о Дед Морозе и Санта-Клаусе                                      современные дети?</vt:lpstr>
      <vt:lpstr>Вывод:</vt:lpstr>
      <vt:lpstr>Презентация PowerPoint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Larisa</dc:creator>
  <cp:lastModifiedBy>Larisa</cp:lastModifiedBy>
  <cp:revision>126</cp:revision>
  <dcterms:created xsi:type="dcterms:W3CDTF">2017-03-06T20:36:06Z</dcterms:created>
  <dcterms:modified xsi:type="dcterms:W3CDTF">2017-04-14T20:17:26Z</dcterms:modified>
</cp:coreProperties>
</file>