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71" r:id="rId12"/>
    <p:sldId id="267" r:id="rId13"/>
    <p:sldId id="268" r:id="rId14"/>
    <p:sldId id="279" r:id="rId15"/>
    <p:sldId id="273" r:id="rId16"/>
    <p:sldId id="274" r:id="rId17"/>
    <p:sldId id="275" r:id="rId18"/>
    <p:sldId id="276" r:id="rId19"/>
    <p:sldId id="277" r:id="rId20"/>
    <p:sldId id="278" r:id="rId21"/>
    <p:sldId id="269" r:id="rId22"/>
    <p:sldId id="272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3D007A"/>
    <a:srgbClr val="660033"/>
    <a:srgbClr val="0033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-1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Обращаешь </a:t>
            </a:r>
            <a:r>
              <a:rPr lang="ru-RU" dirty="0" smtClean="0"/>
              <a:t>ли ты </a:t>
            </a:r>
            <a:r>
              <a:rPr lang="ru-RU" dirty="0"/>
              <a:t>внимание на рекламу?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Обращаешь литы внимание на рекламу?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По ТВ</c:v>
                </c:pt>
                <c:pt idx="1">
                  <c:v>На радио</c:v>
                </c:pt>
                <c:pt idx="2">
                  <c:v>На улице</c:v>
                </c:pt>
                <c:pt idx="3">
                  <c:v>В журналах</c:v>
                </c:pt>
                <c:pt idx="4">
                  <c:v>В интернете</c:v>
                </c:pt>
                <c:pt idx="5">
                  <c:v>В компьютерных играх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</c:v>
                </c:pt>
                <c:pt idx="1">
                  <c:v>3</c:v>
                </c:pt>
                <c:pt idx="2">
                  <c:v>5</c:v>
                </c:pt>
                <c:pt idx="3">
                  <c:v>6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Как ты относишься </a:t>
            </a:r>
            <a:r>
              <a:rPr lang="ru-RU" dirty="0" smtClean="0"/>
              <a:t>к </a:t>
            </a:r>
            <a:r>
              <a:rPr lang="ru-RU" dirty="0"/>
              <a:t>рекламе?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 ты относишься к этой рекламе?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Мне нравится, всегда внимательно смотрю</c:v>
                </c:pt>
                <c:pt idx="1">
                  <c:v>Мне не нравится, она раздражает</c:v>
                </c:pt>
                <c:pt idx="2">
                  <c:v>Свой вариант ответа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12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Какой, по твоему мнению, должна быть идеальная ДЕТСКАЯ реклама?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Яркой, цветной</c:v>
                </c:pt>
                <c:pt idx="1">
                  <c:v>С большим количеством героев</c:v>
                </c:pt>
                <c:pt idx="2">
                  <c:v>Смешной, весёлой</c:v>
                </c:pt>
                <c:pt idx="3">
                  <c:v>С мультяшками</c:v>
                </c:pt>
                <c:pt idx="4">
                  <c:v>Познавательной</c:v>
                </c:pt>
                <c:pt idx="5">
                  <c:v>Со знакомой, детской мелодией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</c:v>
                </c:pt>
                <c:pt idx="1">
                  <c:v>1</c:v>
                </c:pt>
                <c:pt idx="2">
                  <c:v>6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Тебе когда-нибудь хотелось получить товар из детской рекламы?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8</c:v>
                </c:pt>
                <c:pt idx="1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Просил ли ты родителей о покупке этого товара?</c:v>
                </c:pt>
              </c:strCache>
            </c:strRef>
          </c:tx>
          <c:cat>
            <c:strRef>
              <c:f>Лист1!$A$2:$A$5</c:f>
              <c:strCache>
                <c:ptCount val="3"/>
                <c:pt idx="0">
                  <c:v>да, и мне покупали</c:v>
                </c:pt>
                <c:pt idx="1">
                  <c:v>да, но мне отказали</c:v>
                </c:pt>
                <c:pt idx="2">
                  <c:v>нет, не просил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Если тебе не покупают товар, который ты просишь после просмотра рекламы, возникает ли у тебя чувство обиды на родителей?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2"/>
        <c:delete val="1"/>
      </c:legendEntry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601BF00-DCD8-4213-A184-1E0CD3F5721B}" type="datetimeFigureOut">
              <a:rPr lang="ru-RU" smtClean="0"/>
              <a:pPr/>
              <a:t>14.04.2017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6B53860-9616-49A8-922E-AE3467DE96D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image" Target="../media/image5.jpeg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image" Target="../media/image39.jpeg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9" y="260648"/>
            <a:ext cx="8496944" cy="4664809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1400" dirty="0" smtClean="0"/>
              <a:t>МАОУ «Школа № 44 с углублённым изучением отдельных предметов»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/>
              <a:t>Проект </a:t>
            </a:r>
            <a:br>
              <a:rPr lang="ru-RU" sz="4400" dirty="0" smtClean="0"/>
            </a:br>
            <a:r>
              <a:rPr lang="ru-RU" sz="4400" dirty="0" smtClean="0"/>
              <a:t>по английскому языку</a:t>
            </a:r>
            <a:br>
              <a:rPr lang="ru-RU" sz="4400" dirty="0" smtClean="0"/>
            </a:br>
            <a:r>
              <a:rPr lang="ru-RU" sz="4400" dirty="0" smtClean="0"/>
              <a:t> по теме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</a:t>
            </a:r>
            <a:r>
              <a:rPr lang="ru-RU" dirty="0" smtClean="0">
                <a:solidFill>
                  <a:srgbClr val="002060"/>
                </a:solidFill>
              </a:rPr>
              <a:t>Реклама и дети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5" y="4653136"/>
            <a:ext cx="6770613" cy="2160240"/>
          </a:xfrm>
        </p:spPr>
        <p:txBody>
          <a:bodyPr>
            <a:normAutofit fontScale="62500" lnSpcReduction="20000"/>
          </a:bodyPr>
          <a:lstStyle/>
          <a:p>
            <a:pPr algn="r"/>
            <a:r>
              <a:rPr lang="ru-RU" dirty="0" smtClean="0"/>
              <a:t>Выполнил:</a:t>
            </a:r>
          </a:p>
          <a:p>
            <a:pPr algn="r"/>
            <a:r>
              <a:rPr lang="ru-RU" dirty="0" smtClean="0"/>
              <a:t>Ученик 5 «Б» класса</a:t>
            </a:r>
          </a:p>
          <a:p>
            <a:pPr algn="r"/>
            <a:r>
              <a:rPr lang="ru-RU" dirty="0" smtClean="0"/>
              <a:t>Крапивин Артём</a:t>
            </a:r>
          </a:p>
          <a:p>
            <a:pPr algn="r"/>
            <a:r>
              <a:rPr lang="ru-RU" dirty="0" smtClean="0"/>
              <a:t>Руководитель:</a:t>
            </a:r>
          </a:p>
          <a:p>
            <a:pPr algn="r"/>
            <a:r>
              <a:rPr lang="ru-RU" dirty="0" smtClean="0"/>
              <a:t>Скворцова Светлана Юрьевна</a:t>
            </a:r>
          </a:p>
          <a:p>
            <a:pPr algn="r"/>
            <a:endParaRPr lang="ru-RU" dirty="0" smtClean="0"/>
          </a:p>
          <a:p>
            <a:pPr algn="ctr"/>
            <a:r>
              <a:rPr lang="ru-RU" dirty="0" smtClean="0"/>
              <a:t>Г. Нижний Новгород</a:t>
            </a:r>
          </a:p>
          <a:p>
            <a:pPr algn="ctr"/>
            <a:r>
              <a:rPr lang="ru-RU" dirty="0" smtClean="0"/>
              <a:t>2017 год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338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1268760"/>
            <a:ext cx="7128792" cy="23762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i="1" dirty="0" smtClean="0">
                <a:solidFill>
                  <a:srgbClr val="66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И РЕКЛАМА</a:t>
            </a:r>
            <a:endParaRPr lang="ru-RU" sz="7200" b="1" i="1" dirty="0">
              <a:solidFill>
                <a:srgbClr val="6600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://flatcast.web.tr/images/imported/2014/01/513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293096"/>
            <a:ext cx="224713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mg-fotki.yandex.ru/get/6409/47407354.715/0_eb1a9_aad1ac21_ori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086821"/>
            <a:ext cx="1329188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mg-fotki.yandex.ru/get/6440/47407354.bef/0_122bef_40196cf2_ori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453806"/>
            <a:ext cx="1800000" cy="212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801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https://im3-tub-ru.yandex.net/i?id=ba057c437304f5d93c7d78d6eff45c63&amp;n=33&amp;h=215&amp;w=3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static.wixstatic.com/media/f02a2b_69507a63f8973fddef33b6ec11d40005.png_srz_965_645_85_22_0.50_1.20_0.00_png_sr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6768752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11960" y="44624"/>
            <a:ext cx="4932040" cy="2448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3D0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АКТУАЛЬНОСТЬ ПРОЕКТА</a:t>
            </a:r>
            <a:r>
              <a:rPr lang="ru-RU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ru-RU" sz="2000" b="1" i="1" dirty="0">
                <a:solidFill>
                  <a:srgbClr val="CC3300"/>
                </a:solidFill>
              </a:rPr>
              <a:t>Дети сегодня, хотят они того или нет, сталкиваются с большим количеством рекламы. Реклама есть везде: в телевизоре, на улице, в автотранспорте, в магазинах. Огромная часть рекламы составляется именно для детей.</a:t>
            </a:r>
            <a:endParaRPr lang="ru-RU" sz="2000" i="1" dirty="0">
              <a:solidFill>
                <a:srgbClr val="CC33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3573016"/>
            <a:ext cx="5472608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ПРОБЛЕМА:</a:t>
            </a:r>
          </a:p>
          <a:p>
            <a:pPr algn="ctr"/>
            <a:r>
              <a:rPr lang="ru-RU" sz="2000" b="1" i="1" dirty="0" smtClean="0">
                <a:solidFill>
                  <a:srgbClr val="003300"/>
                </a:solidFill>
              </a:rPr>
              <a:t>Ребенок, в отличие от взрослого человека, не способен критически оценивать получаемую информацию, не может понять, что реклама не всегда бывает достоверной и правдивой. И поэтому требует у родителей купить широко разрекламированный товар. </a:t>
            </a:r>
            <a:endParaRPr lang="ru-RU" sz="2000" b="1" i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554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4" name="Picture 8" descr="https://im3-tub-ru.yandex.net/i?id=ba057c437304f5d93c7d78d6eff45c63&amp;n=33&amp;h=215&amp;w=3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pngimg.com/upload/tv_PNG47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04741"/>
            <a:ext cx="3600400" cy="260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304741"/>
            <a:ext cx="3347199" cy="18281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3D0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ПРОЕКТА:</a:t>
            </a:r>
          </a:p>
          <a:p>
            <a:pPr algn="ctr"/>
            <a:r>
              <a:rPr lang="ru-RU" sz="2800" b="1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Изучение влияния рекламы на детей</a:t>
            </a:r>
            <a:endParaRPr lang="ru-RU" sz="2800" b="1" i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108" name="Picture 12" descr="http://3.bp.blogspot.com/-fnSzWeiFRuw/URZgWKUhNXI/AAAAAAAAth4/Li6F0ET6w4M/s1600/clipart-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5636">
            <a:off x="393858" y="2866251"/>
            <a:ext cx="774756" cy="1589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http://pngimg.com/upload/ice_cream_PNG508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6691">
            <a:off x="1120575" y="2961934"/>
            <a:ext cx="816140" cy="1928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http://g02.s.alicdn.com/kf/UT8a3UuXktaXXcUQpbXs/Lays-Potato-Chips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2749">
            <a:off x="4864214" y="237146"/>
            <a:ext cx="1238981" cy="173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http://xn--80ajaeud3bjq.xn--p1ai/upload/iblock/5b4/5b44522764f7509e996ba39e89940d7f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160" y="1294991"/>
            <a:ext cx="2134009" cy="213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http://marsicecream.ru/wp-content/uploads/2013/12/1_s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727" y="2558332"/>
            <a:ext cx="2085886" cy="2205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6" name="Picture 30" descr="http://pngimg.com/upload/small/hot_dog_PNG1020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954" y="4869160"/>
            <a:ext cx="2161382" cy="1388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8" name="Picture 32" descr="http://www.pngall.com/wp-content/uploads/2016/04/Coca-Cola-PNG-Pictur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0080">
            <a:off x="6726849" y="136587"/>
            <a:ext cx="1816178" cy="1816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3844923" y="3114750"/>
            <a:ext cx="4785934" cy="35088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ПРОЕКТА:</a:t>
            </a:r>
            <a:endParaRPr lang="ru-RU" sz="3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Определить, что такое реклама.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b="1" i="1" dirty="0" smtClean="0">
                <a:solidFill>
                  <a:srgbClr val="3D0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Выявить   особенности </a:t>
            </a:r>
            <a:r>
              <a:rPr lang="ru-RU" sz="2800" b="1" i="1" dirty="0">
                <a:solidFill>
                  <a:srgbClr val="3D0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детского восприятия.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ru-RU" sz="2800" b="1" i="1" dirty="0">
                <a:solidFill>
                  <a:srgbClr val="3D00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Установить, как эти особенности используются в рекламе.</a:t>
            </a:r>
          </a:p>
        </p:txBody>
      </p:sp>
    </p:spTree>
    <p:extLst>
      <p:ext uri="{BB962C8B-B14F-4D97-AF65-F5344CB8AC3E}">
        <p14:creationId xmlns:p14="http://schemas.microsoft.com/office/powerpoint/2010/main" val="57879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saormoda.ru/prefix/996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regionmedia-rostov.ru/uploads/wpid-kak-tv-reklama-no-tolko-luc_35718_p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9" y="116632"/>
            <a:ext cx="8928991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5157192"/>
            <a:ext cx="8783270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Реклама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это </a:t>
            </a:r>
            <a:r>
              <a:rPr lang="ru-RU" sz="2800" b="1" dirty="0">
                <a:solidFill>
                  <a:srgbClr val="002060"/>
                </a:solidFill>
              </a:rPr>
              <a:t>распространение информации о товарах и услугах с целью привлечения внимания к ним.</a:t>
            </a:r>
          </a:p>
        </p:txBody>
      </p:sp>
    </p:spTree>
    <p:extLst>
      <p:ext uri="{BB962C8B-B14F-4D97-AF65-F5344CB8AC3E}">
        <p14:creationId xmlns:p14="http://schemas.microsoft.com/office/powerpoint/2010/main" val="178325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 descr="http://i73.beon.ru/81/79/1117981/70/32586870/gelsvtum01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www.templestudy.com/wp-content/uploads/2008/07/facsimil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424936" cy="503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5373216"/>
            <a:ext cx="8784976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003300"/>
                </a:solidFill>
              </a:rPr>
              <a:t>Первой рекламой в письменном виде считают хранящийся в Лондоне египетский папирус, где сообщается о продаже раба.</a:t>
            </a:r>
          </a:p>
        </p:txBody>
      </p:sp>
    </p:spTree>
    <p:extLst>
      <p:ext uri="{BB962C8B-B14F-4D97-AF65-F5344CB8AC3E}">
        <p14:creationId xmlns:p14="http://schemas.microsoft.com/office/powerpoint/2010/main" val="20008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http://saormoda.ru/prefix/996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pandia.ru/text/77/325/images/12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5368">
            <a:off x="6926166" y="434438"/>
            <a:ext cx="2022268" cy="109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barfik.com/wp-content/uploads/2014/10/pechatnaya-reklama-foto-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83351">
            <a:off x="321480" y="459016"/>
            <a:ext cx="1799316" cy="1177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img.relax.ru/32040/9507984323936161_1e5fdaf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636" y="210561"/>
            <a:ext cx="1811368" cy="1194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://live4fun.ru/data/old_pictures/s3img_12398122_78333_1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9072"/>
            <a:ext cx="1077334" cy="135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http://pictureloop.ru/images/909545_alpen-gold-reklama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451" y="5063340"/>
            <a:ext cx="2585222" cy="1399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http://nova-idea.ru/images/phocagallery/thumbs/phoca_thumb_l_880-reklama-zhvachki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383" y="4365104"/>
            <a:ext cx="1367509" cy="207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11760" y="1724889"/>
            <a:ext cx="4392488" cy="30238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800000"/>
                </a:solidFill>
              </a:rPr>
              <a:t>Реклама в России </a:t>
            </a:r>
            <a:r>
              <a:rPr lang="ru-RU" sz="2800" b="1" dirty="0" smtClean="0">
                <a:solidFill>
                  <a:srgbClr val="800000"/>
                </a:solidFill>
              </a:rPr>
              <a:t>прошла </a:t>
            </a:r>
            <a:r>
              <a:rPr lang="ru-RU" sz="2800" b="1" dirty="0">
                <a:solidFill>
                  <a:srgbClr val="800000"/>
                </a:solidFill>
              </a:rPr>
              <a:t>путь от первых единичных появлений </a:t>
            </a:r>
            <a:r>
              <a:rPr lang="ru-RU" sz="2800" b="1" dirty="0" smtClean="0">
                <a:solidFill>
                  <a:srgbClr val="800000"/>
                </a:solidFill>
              </a:rPr>
              <a:t>до проникновения </a:t>
            </a:r>
            <a:r>
              <a:rPr lang="ru-RU" sz="2800" b="1" dirty="0">
                <a:solidFill>
                  <a:srgbClr val="800000"/>
                </a:solidFill>
              </a:rPr>
              <a:t>практически во все сферы жизнедеятельности человека</a:t>
            </a:r>
            <a:r>
              <a:rPr lang="ru-RU" sz="2800" b="1" dirty="0" smtClean="0">
                <a:solidFill>
                  <a:srgbClr val="800000"/>
                </a:solidFill>
              </a:rPr>
              <a:t>.</a:t>
            </a:r>
            <a:endParaRPr lang="ru-RU" sz="2800" b="1" dirty="0">
              <a:solidFill>
                <a:srgbClr val="800000"/>
              </a:solidFill>
            </a:endParaRPr>
          </a:p>
        </p:txBody>
      </p:sp>
      <p:pic>
        <p:nvPicPr>
          <p:cNvPr id="3074" name="Picture 2" descr="http://odinvite.ru/wp-content/uploads/2014/01/2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1469">
            <a:off x="6048326" y="4786348"/>
            <a:ext cx="1283817" cy="186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s309229.userapi.com/v309229504/6337/5Pjz18gv2Vg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8365" y="2201150"/>
            <a:ext cx="1847176" cy="134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meetmarket.ru/wp-content/uploads/2011/11/ede69e41132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880727"/>
            <a:ext cx="1236854" cy="173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ilovefreebies.ru/wp-content/uploads/2016/10/millicano6_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8" y="2646702"/>
            <a:ext cx="2005388" cy="132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91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saormoda.ru/prefix/996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el-ab.ru/foto11.png?i=17189&amp;k=deti-i-televizor-fot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332656"/>
            <a:ext cx="7018948" cy="470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373216"/>
            <a:ext cx="7632848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>
                <a:solidFill>
                  <a:srgbClr val="C00000"/>
                </a:solidFill>
              </a:rPr>
              <a:t>Сегодня дети – один из наиболее активных  и важных объектов рекламного воздействия. </a:t>
            </a:r>
          </a:p>
        </p:txBody>
      </p:sp>
    </p:spTree>
    <p:extLst>
      <p:ext uri="{BB962C8B-B14F-4D97-AF65-F5344CB8AC3E}">
        <p14:creationId xmlns:p14="http://schemas.microsoft.com/office/powerpoint/2010/main" val="428751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s://im3-tub-ru.yandex.net/i?id=ba057c437304f5d93c7d78d6eff45c63&amp;n=33&amp;h=215&amp;w=3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5517232"/>
            <a:ext cx="8424936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003300"/>
                </a:solidFill>
              </a:rPr>
              <a:t>Рекламные ролики подрывают здоровый образ жизни детей. </a:t>
            </a:r>
            <a:r>
              <a:rPr lang="ru-RU" sz="2400" b="1" dirty="0" smtClean="0">
                <a:solidFill>
                  <a:srgbClr val="003300"/>
                </a:solidFill>
              </a:rPr>
              <a:t>Это </a:t>
            </a:r>
            <a:r>
              <a:rPr lang="ru-RU" sz="2400" b="1" dirty="0">
                <a:solidFill>
                  <a:srgbClr val="003300"/>
                </a:solidFill>
              </a:rPr>
              <a:t>отражается на работе желудка и ведет к болезням.</a:t>
            </a:r>
          </a:p>
        </p:txBody>
      </p:sp>
      <p:pic>
        <p:nvPicPr>
          <p:cNvPr id="5" name="Picture 6" descr="http://www.strana.co.il/XXXcicuilkjvkhasjkasihdchakbchQQkjcvlkhzvhzlhasdfWWW/560x420/6282016164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58" y="156586"/>
            <a:ext cx="7267534" cy="54506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106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http://saormoda.ru/prefix/996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img0.liveinternet.ru/images/attach/c/0/121/453/121453632_3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-40417"/>
            <a:ext cx="1944216" cy="2342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rabota-internet.net/3arabokotnov/cc/ccx/bi3nec/iphone_PNG572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-236579"/>
            <a:ext cx="2664296" cy="26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www.clipartkid.com/images/176/computer-monitor-png-clipart-panda-free-clipart-images-7yXyaV-clipar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-45693"/>
            <a:ext cx="2473410" cy="247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img-fotki.yandex.ru/get/9114/209040611.2d/0_a634d_b937534c_XL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2411"/>
            <a:ext cx="2160240" cy="288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Picture 12" descr="http://www.playcast.ru/uploads/2016/11/04/2041455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1130">
            <a:off x="7550656" y="2210250"/>
            <a:ext cx="1110134" cy="1602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http://pngimg.com/upload/watches_PNG9879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762" y="1204797"/>
            <a:ext cx="2118466" cy="2118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07904" y="3799946"/>
            <a:ext cx="5328592" cy="2736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2060"/>
                </a:solidFill>
              </a:rPr>
              <a:t>Р</a:t>
            </a:r>
            <a:r>
              <a:rPr lang="ru-RU" sz="2800" b="1" dirty="0" smtClean="0">
                <a:solidFill>
                  <a:srgbClr val="002060"/>
                </a:solidFill>
              </a:rPr>
              <a:t>еклама влияет на </a:t>
            </a:r>
            <a:r>
              <a:rPr lang="ru-RU" sz="2800" b="1" dirty="0">
                <a:solidFill>
                  <a:srgbClr val="002060"/>
                </a:solidFill>
              </a:rPr>
              <a:t>отношения в семье, когда ребенок не хочет мириться с невозможностью родителей купить атрибуты «красивой жизни</a:t>
            </a:r>
            <a:r>
              <a:rPr lang="ru-RU" sz="2800" b="1" dirty="0" smtClean="0">
                <a:solidFill>
                  <a:srgbClr val="002060"/>
                </a:solidFill>
              </a:rPr>
              <a:t>»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11280" name="Picture 16" descr="http://s1.maminklub.lv/cache/40/9d/409d7a268c967edcc857dd1adbdbff0d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799946"/>
            <a:ext cx="3692621" cy="2221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9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8" descr="https://im3-tub-ru.yandex.net/i?id=ba057c437304f5d93c7d78d6eff45c63&amp;n=33&amp;h=215&amp;w=3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ttp://redroof-boston.com/Portals/Boston/Images/iStock_people_boy_laugh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56991"/>
            <a:ext cx="3482846" cy="23150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5949280"/>
            <a:ext cx="8856984" cy="6067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Реклама меняет потребности и вкусы детей в худшую сторону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2068" name="Picture 20" descr="http://odamochka.info/uploads/posts/2015-06/1434968254_enfan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945" y="3344416"/>
            <a:ext cx="3322188" cy="23276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ьная выноска 2"/>
          <p:cNvSpPr/>
          <p:nvPr/>
        </p:nvSpPr>
        <p:spPr>
          <a:xfrm>
            <a:off x="827584" y="116632"/>
            <a:ext cx="3240360" cy="288032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5364088" y="116632"/>
            <a:ext cx="3312368" cy="2880320"/>
          </a:xfrm>
          <a:prstGeom prst="wedgeEllipse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74" name="Picture 26" descr="http://kaprina.ru/wp-content/uploads/2014/09/kisloe-molok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2795" y="234395"/>
            <a:ext cx="878802" cy="878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 descr="http://www.dpol4.ru/img/picture/Nov/07/35f4c8e73e5847fbb8b4c288f54b812b/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33854">
            <a:off x="5721147" y="730436"/>
            <a:ext cx="821333" cy="41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 descr="http://www.dpol4.ru/img/picture/Nov/07/35f4c8e73e5847fbb8b4c288f54b812b/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861720"/>
            <a:ext cx="540000" cy="81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0" name="Picture 32" descr="http://clipartmania.ru/uploads/gallery/main/347/misc-food-23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224" y="1265035"/>
            <a:ext cx="1041186" cy="516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http://pngimg.com/upload/cheese_PNG1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0159" y="1909341"/>
            <a:ext cx="557721" cy="711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6" name="Picture 38" descr="https://avatanplus.com/files/resources/original/5728b5883397715477051c1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565" y="123955"/>
            <a:ext cx="1304739" cy="80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http://i01.i.aliimg.com/photo/v1/50007220189/Pringles_Potato_Chips_Wholesal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139" y="1749779"/>
            <a:ext cx="1008112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https://avatanplus.com/files/resources/original/58528609273d4159025b93c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304" y="783650"/>
            <a:ext cx="1154468" cy="103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6" name="Picture 48" descr="http://overgraph.ru/images/1396782_klipart-komputer-png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23" y="986153"/>
            <a:ext cx="1056084" cy="73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0" name="Picture 52" descr="http://www.studia-vasin.ru/images/Contact/mobile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707" y="925065"/>
            <a:ext cx="867532" cy="867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2" name="Picture 54" descr="http://pngimg.com/upload/football_PNG108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8845" y="1358831"/>
            <a:ext cx="720080" cy="691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4" name="Picture 56" descr="http://2.bp.blogspot.com/-yW0Wm3uJH0k/UoX-f8h2siI/AAAAAAAAI-E/1t63bj1BC4w/s1600/33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913" y="1912133"/>
            <a:ext cx="1040251" cy="83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8" name="Picture 60" descr="http://ism.tj/upload/medialibrary/f47/610x..2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118" y="1821445"/>
            <a:ext cx="1024355" cy="96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0" name="Picture 62" descr="http://kuklodel.com/class/lessonspring/images/607990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398190"/>
            <a:ext cx="2233642" cy="2174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01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http://saormoda.ru/prefix/996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idivbiz.ru/wp-content/uploads/2016/02/investicionnoe-strahovanie-gizni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6632"/>
            <a:ext cx="8352928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5661248"/>
            <a:ext cx="68407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Из рекламы ребенок видит, что все в жизни достается легко</a:t>
            </a:r>
            <a:endParaRPr lang="ru-RU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87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://saormoda.ru/prefix/9966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" y="31617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www.oriflame-one.ru/ori/pages/sensitive-optifres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2918494" cy="16896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http://lineberger.ru/wp-content/uploads/2013/05/bio_balance_sit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53383"/>
            <a:ext cx="2286518" cy="18761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1520" y="5517232"/>
            <a:ext cx="8642970" cy="1152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660033"/>
                </a:solidFill>
              </a:rPr>
              <a:t>Положительные моменты влияния </a:t>
            </a:r>
          </a:p>
          <a:p>
            <a:pPr algn="ctr"/>
            <a:r>
              <a:rPr lang="ru-RU" sz="3200" b="1" dirty="0" smtClean="0">
                <a:solidFill>
                  <a:srgbClr val="660033"/>
                </a:solidFill>
              </a:rPr>
              <a:t>рекламы на детей</a:t>
            </a:r>
            <a:endParaRPr lang="ru-RU" sz="3200" b="1" dirty="0">
              <a:solidFill>
                <a:srgbClr val="660033"/>
              </a:solidFill>
            </a:endParaRPr>
          </a:p>
        </p:txBody>
      </p:sp>
      <p:pic>
        <p:nvPicPr>
          <p:cNvPr id="1026" name="Picture 2" descr="http://izent.ru/i/ps/2015/11/144868463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60" y="3573016"/>
            <a:ext cx="2916324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sostav.ru/blogs/images/feeds/4/746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231" y="2398741"/>
            <a:ext cx="3157259" cy="18943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s10934.vkontakte.ru/u25974950/-14/z_5cc78fa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5" y="74184"/>
            <a:ext cx="2087691" cy="29227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unicef.by/uploads/models/2015/01/unicef_being_fit_is_easy_board_0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9" y="2166536"/>
            <a:ext cx="3751059" cy="18869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31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17581" y="404664"/>
            <a:ext cx="7570843" cy="5832648"/>
          </a:xfrm>
        </p:spPr>
        <p:txBody>
          <a:bodyPr/>
          <a:lstStyle/>
          <a:p>
            <a:r>
              <a:rPr lang="ru-RU" sz="1200" dirty="0" smtClean="0">
                <a:effectLst/>
              </a:rPr>
              <a:t>                                                                АНКЕТА</a:t>
            </a:r>
            <a:br>
              <a:rPr lang="ru-RU" sz="1200" dirty="0" smtClean="0">
                <a:effectLst/>
              </a:rPr>
            </a:br>
            <a:r>
              <a:rPr lang="ru-RU" sz="1200" dirty="0">
                <a:effectLst/>
              </a:rPr>
              <a:t/>
            </a:r>
            <a:br>
              <a:rPr lang="ru-RU" sz="1200" dirty="0">
                <a:effectLst/>
              </a:rPr>
            </a:br>
            <a:r>
              <a:rPr lang="ru-RU" sz="1200" dirty="0" smtClean="0">
                <a:effectLst/>
              </a:rPr>
              <a:t/>
            </a:r>
            <a:br>
              <a:rPr lang="ru-RU" sz="1200" dirty="0" smtClean="0">
                <a:effectLst/>
              </a:rPr>
            </a:br>
            <a:r>
              <a:rPr lang="ru-RU" sz="1200" dirty="0" smtClean="0">
                <a:effectLst/>
              </a:rPr>
              <a:t>1.Обращаешь </a:t>
            </a:r>
            <a:r>
              <a:rPr lang="ru-RU" sz="1200" dirty="0">
                <a:effectLst/>
              </a:rPr>
              <a:t>ли ты внимание на рекламу: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По ТВ                                                      _ДА     _НЕТ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На радио                                              _ДА   _НЕТ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На улице                                              _ДА  _НЕТ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В журналах                                         _ДА   _НЕТ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В интернете                                        _ДА  _НЕТ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На компьютерных играх                  _ДА  _НЕТ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2.Как ты относишься к этой рекламе: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__Мне  нравится, всегда внимательно смотрю её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__Мне не нравится</a:t>
            </a:r>
            <a:r>
              <a:rPr lang="en-US" sz="1200" dirty="0">
                <a:effectLst/>
              </a:rPr>
              <a:t>, </a:t>
            </a:r>
            <a:r>
              <a:rPr lang="en-US" sz="1200" dirty="0" err="1">
                <a:effectLst/>
              </a:rPr>
              <a:t>она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раз</a:t>
            </a:r>
            <a:r>
              <a:rPr lang="ru-RU" sz="1200" dirty="0" err="1">
                <a:effectLst/>
              </a:rPr>
              <a:t>дражает</a:t>
            </a:r>
            <a:r>
              <a:rPr lang="ru-RU" sz="1200" dirty="0">
                <a:effectLst/>
              </a:rPr>
              <a:t/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__Свой вариант ответа  _______________________________________________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3.Какой, по твоему мнению, должна быть идеальная ДЕТСКАЯ реклама 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(выбери </a:t>
            </a:r>
            <a:r>
              <a:rPr lang="ru-RU" sz="1200" u="sng" dirty="0">
                <a:effectLst/>
              </a:rPr>
              <a:t>ОДИН</a:t>
            </a:r>
            <a:r>
              <a:rPr lang="ru-RU" sz="1200" dirty="0">
                <a:effectLst/>
              </a:rPr>
              <a:t> вариант ответа)</a:t>
            </a:r>
            <a:r>
              <a:rPr lang="en-US" sz="1200" dirty="0">
                <a:effectLst/>
              </a:rPr>
              <a:t>?</a:t>
            </a:r>
            <a:r>
              <a:rPr lang="ru-RU" sz="1200" dirty="0">
                <a:effectLst/>
              </a:rPr>
              <a:t/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__Яркой, цветной.                                                                                                                       __С </a:t>
            </a:r>
            <a:r>
              <a:rPr lang="ru-RU" sz="1200" dirty="0" err="1">
                <a:effectLst/>
              </a:rPr>
              <a:t>мультяшками</a:t>
            </a:r>
            <a:r>
              <a:rPr lang="ru-RU" sz="1200" dirty="0">
                <a:effectLst/>
              </a:rPr>
              <a:t/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__С большим количеством героев.                                                                                     __</a:t>
            </a:r>
            <a:r>
              <a:rPr lang="ru-RU" sz="1200" dirty="0" err="1">
                <a:effectLst/>
              </a:rPr>
              <a:t>Позновательной</a:t>
            </a:r>
            <a:r>
              <a:rPr lang="ru-RU" sz="1200" dirty="0">
                <a:effectLst/>
              </a:rPr>
              <a:t> 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__Смешной, весёлой.                                                                                  __Со знакомой, детской мелодией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4.Тебе когда-нибудь, хотелось получить товар из ДЕТСКОЙ рекламы?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__Да     __нет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5.Просил ли ты родителей о покупке этого товара?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__Да, и мне покупали                                __Да, но мне отказали                      __нет, не просил.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6.Если тебе не покупают товар, который ты просишь после просмотра рекламы, возникают ли у тебя чувство обиды на РОДИТЕЛЕЙ?</a:t>
            </a:r>
            <a:br>
              <a:rPr lang="ru-RU" sz="1200" dirty="0">
                <a:effectLst/>
              </a:rPr>
            </a:br>
            <a:r>
              <a:rPr lang="ru-RU" sz="1200" dirty="0">
                <a:effectLst/>
              </a:rPr>
              <a:t>__ДА                                                                 __нет </a:t>
            </a:r>
          </a:p>
        </p:txBody>
      </p:sp>
    </p:spTree>
    <p:extLst>
      <p:ext uri="{BB962C8B-B14F-4D97-AF65-F5344CB8AC3E}">
        <p14:creationId xmlns:p14="http://schemas.microsoft.com/office/powerpoint/2010/main" val="373942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404664"/>
            <a:ext cx="7488832" cy="5832648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517074368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608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15641658"/>
              </p:ext>
            </p:extLst>
          </p:nvPr>
        </p:nvGraphicFramePr>
        <p:xfrm>
          <a:off x="1143000" y="731838"/>
          <a:ext cx="6741368" cy="5073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904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69238736"/>
              </p:ext>
            </p:extLst>
          </p:nvPr>
        </p:nvGraphicFramePr>
        <p:xfrm>
          <a:off x="467544" y="188640"/>
          <a:ext cx="7848872" cy="648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754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48821646"/>
              </p:ext>
            </p:extLst>
          </p:nvPr>
        </p:nvGraphicFramePr>
        <p:xfrm>
          <a:off x="1619672" y="1124744"/>
          <a:ext cx="6072336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733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23925502"/>
              </p:ext>
            </p:extLst>
          </p:nvPr>
        </p:nvGraphicFramePr>
        <p:xfrm>
          <a:off x="1143000" y="731838"/>
          <a:ext cx="7101408" cy="5937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99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75066460"/>
              </p:ext>
            </p:extLst>
          </p:nvPr>
        </p:nvGraphicFramePr>
        <p:xfrm>
          <a:off x="1143000" y="731838"/>
          <a:ext cx="7029400" cy="5865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243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https://im3-tub-ru.yandex.net/i?id=ba057c437304f5d93c7d78d6eff45c63&amp;n=33&amp;h=215&amp;w=34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1ul.ru/upload/file/publication/rek_230cf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0"/>
            <a:ext cx="640871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4.bp.blogspot.com/-f2j00fSC2nc/UiFxHOMY9dI/AAAAAAAAAwY/uxhZskn73t8/s1600/stick_figure_standing_on_exclamation_mark_1600_cl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89140"/>
            <a:ext cx="2448271" cy="4846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059832" y="4997432"/>
            <a:ext cx="5832647" cy="17439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</a:rPr>
              <a:t>Необходимо контролировать просмотр рекламы детьми!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6" name="Picture 4" descr="http://top-pics.ru/images/341428_rebenok-multik-pn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95619"/>
            <a:ext cx="1800000" cy="148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653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voron-xak.ru/wp-content/uploads/2015/11/skagi-reklame-n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0"/>
            <a:ext cx="5328592" cy="328498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TextBox 4"/>
          <p:cNvSpPr txBox="1"/>
          <p:nvPr/>
        </p:nvSpPr>
        <p:spPr>
          <a:xfrm>
            <a:off x="1043608" y="3501008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Спасибо за внимание</a:t>
            </a:r>
          </a:p>
          <a:p>
            <a:pPr algn="ctr"/>
            <a:r>
              <a:rPr lang="ru-RU" sz="2000" dirty="0" smtClean="0"/>
              <a:t> </a:t>
            </a:r>
            <a:r>
              <a:rPr lang="ru-RU" sz="3200" dirty="0" smtClean="0"/>
              <a:t>и пусть реклама вам не мешает!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36088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980</TotalTime>
  <Words>363</Words>
  <Application>Microsoft Office PowerPoint</Application>
  <PresentationFormat>Экран (4:3)</PresentationFormat>
  <Paragraphs>41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МАОУ «Школа № 44 с углублённым изучением отдельных предметов»  Проект  по английскому языку  по теме  «Реклама и дети»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                АНКЕТА   1.Обращаешь ли ты внимание на рекламу: По ТВ                                                      _ДА     _НЕТ На радио                                              _ДА   _НЕТ На улице                                              _ДА  _НЕТ В журналах                                         _ДА   _НЕТ В интернете                                        _ДА  _НЕТ На компьютерных играх                  _ДА  _НЕТ 2.Как ты относишься к этой рекламе: __Мне  нравится, всегда внимательно смотрю её __Мне не нравится, она раздражает __Свой вариант ответа  _______________________________________________ 3.Какой, по твоему мнению, должна быть идеальная ДЕТСКАЯ реклама  (выбери ОДИН вариант ответа)? __Яркой, цветной.                                                                                                                       __С мультяшками __С большим количеством героев.                                                                                     __Позновательной  __Смешной, весёлой.                                                                                  __Со знакомой, детской мелодией 4.Тебе когда-нибудь, хотелось получить товар из ДЕТСКОЙ рекламы? __Да     __нет 5.Просил ли ты родителей о покупке этого товара? __Да, и мне покупали                                __Да, но мне отказали                      __нет, не просил. 6.Если тебе не покупают товар, который ты просишь после просмотра рекламы, возникают ли у тебя чувство обиды на РОДИТЕЛЕЙ? __ДА                                                                 __нет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75</cp:revision>
  <cp:lastPrinted>2017-04-10T09:16:00Z</cp:lastPrinted>
  <dcterms:created xsi:type="dcterms:W3CDTF">2017-01-21T13:48:21Z</dcterms:created>
  <dcterms:modified xsi:type="dcterms:W3CDTF">2017-04-14T04:22:33Z</dcterms:modified>
</cp:coreProperties>
</file>