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2" r:id="rId2"/>
    <p:sldId id="280" r:id="rId3"/>
    <p:sldId id="259" r:id="rId4"/>
    <p:sldId id="260" r:id="rId5"/>
    <p:sldId id="277" r:id="rId6"/>
    <p:sldId id="269" r:id="rId7"/>
    <p:sldId id="268" r:id="rId8"/>
    <p:sldId id="270" r:id="rId9"/>
    <p:sldId id="271" r:id="rId10"/>
    <p:sldId id="263" r:id="rId11"/>
    <p:sldId id="264" r:id="rId12"/>
    <p:sldId id="258" r:id="rId13"/>
    <p:sldId id="274" r:id="rId14"/>
    <p:sldId id="281" r:id="rId15"/>
    <p:sldId id="282" r:id="rId16"/>
    <p:sldId id="284" r:id="rId17"/>
    <p:sldId id="285" r:id="rId18"/>
    <p:sldId id="286" r:id="rId19"/>
    <p:sldId id="287" r:id="rId20"/>
    <p:sldId id="288" r:id="rId21"/>
    <p:sldId id="291" r:id="rId22"/>
    <p:sldId id="289" r:id="rId23"/>
    <p:sldId id="290" r:id="rId24"/>
    <p:sldId id="29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A0075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7152" autoAdjust="0"/>
  </p:normalViewPr>
  <p:slideViewPr>
    <p:cSldViewPr>
      <p:cViewPr>
        <p:scale>
          <a:sx n="64" d="100"/>
          <a:sy n="64" d="100"/>
        </p:scale>
        <p:origin x="-730" y="41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79%20&#1083;&#1077;&#1090;%20&#1050;&#1050;\&#1076;&#1080;&#1072;&#1075;&#1088;&#1072;&#1084;&#1084;&#1072;%20&#1085;&#1072;&#1089;&#1077;&#1083;&#1077;&#1085;&#1080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/>
              <a:t>Население края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9900"/>
              </a:solidFill>
            </c:spPr>
          </c:dPt>
          <c:dPt>
            <c:idx val="1"/>
            <c:bubble3D val="0"/>
            <c:spPr>
              <a:solidFill>
                <a:srgbClr val="FF3399"/>
              </a:solidFill>
            </c:spPr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2000" b="1">
                      <a:solidFill>
                        <a:sysClr val="windowText" lastClr="000000"/>
                      </a:solidFill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Лист1!$A$7:$A$8</c:f>
              <c:strCache>
                <c:ptCount val="2"/>
                <c:pt idx="0">
                  <c:v>Городское</c:v>
                </c:pt>
                <c:pt idx="1">
                  <c:v>Сельское </c:v>
                </c:pt>
              </c:strCache>
            </c:strRef>
          </c:cat>
          <c:val>
            <c:numRef>
              <c:f>Лист1!$B$7:$B$8</c:f>
              <c:numCache>
                <c:formatCode>0.00%</c:formatCode>
                <c:ptCount val="2"/>
                <c:pt idx="0">
                  <c:v>0.54320000000000002</c:v>
                </c:pt>
                <c:pt idx="1">
                  <c:v>0.45679999999999998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9B95A-2534-43E5-8F39-8C866B504533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2C537-C778-4123-B054-02CABF27AB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96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Гимном Краснодарского края является произведение на стихи полкового священника отца </a:t>
            </a:r>
            <a:r>
              <a:rPr lang="ru-RU" dirty="0" err="1" smtClean="0"/>
              <a:t>Констанина</a:t>
            </a:r>
            <a:r>
              <a:rPr lang="ru-RU" dirty="0" smtClean="0"/>
              <a:t> Образцова, положенное на народную музыку в обработке профессора Виктора Захарченко (Закон Краснодарского края «О символах Краснодарского края» от 5 мая 1995 года №</a:t>
            </a:r>
            <a:r>
              <a:rPr lang="ru-RU" baseline="0" dirty="0" smtClean="0"/>
              <a:t> </a:t>
            </a:r>
            <a:r>
              <a:rPr lang="ru-RU" dirty="0" smtClean="0"/>
              <a:t>5-КЗ принят 24 марта 1995 года Законодательным Собранием Краснодарского края, глава 3, статья 16).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Историческая справка:</a:t>
            </a:r>
            <a:endParaRPr lang="ru-RU" dirty="0" smtClean="0"/>
          </a:p>
          <a:p>
            <a:r>
              <a:rPr lang="ru-RU" dirty="0" smtClean="0"/>
              <a:t>Народная песня «Ты, Кубань, Ты наша Родина», написана в 1914 году на русско-турецком фронте. Была посвящена казакам 1-го Кавказского казачьего полка в память боевой их славы в первой мировой войне. Автор слов - полковой священник Константин Образцов.</a:t>
            </a:r>
          </a:p>
          <a:p>
            <a:r>
              <a:rPr lang="ru-RU" dirty="0" smtClean="0"/>
              <a:t>Песня сразу привлекла внимание воинов. Военные песни их репертуара, как правило, описывали картины походов, сражений, где участвовали казаки. А в новой песне нет ничего батального, внешнего, описательного. Свое содержание, чувства она передает по-человечески просто, задушевно и в то же время мудро, величаво.</a:t>
            </a:r>
          </a:p>
          <a:p>
            <a:r>
              <a:rPr lang="ru-RU" dirty="0" smtClean="0"/>
              <a:t>Текст песни написан в виде приветственного послания, коллективного письма на Кубань. Казаки вспоминают  станицы вольные: родной отцовский дом  и бьются насмерть с «врагом-басурманином», чтоб жила их святая родина.</a:t>
            </a:r>
          </a:p>
          <a:p>
            <a:r>
              <a:rPr lang="ru-RU" dirty="0" smtClean="0"/>
              <a:t>Сначала песня исполнялась в небольшом кругу фронтовиков. Через год-два ее запели все кубанские подразделения действующей армии. В период гражданской войны она была официальным гимном Кубанской рады. И в годы Великой Отечественной песня поднимала боевой дух казаков и вместе с ними прошла победный путь от берегов Кубани до Эльбы. Ее слышали в Польше, Румынии, Болгарии, Венгрии, Германии.</a:t>
            </a:r>
          </a:p>
          <a:p>
            <a:r>
              <a:rPr lang="ru-RU" dirty="0" smtClean="0"/>
              <a:t>В настоящее время песня олицетворяет собою Кубань.</a:t>
            </a:r>
          </a:p>
          <a:p>
            <a:r>
              <a:rPr lang="ru-RU" dirty="0" smtClean="0"/>
              <a:t>В марте 1995 года Законодательное Собрание Краснодарского края утвердило ее в качестве гимна Краснодарского края.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Большую роль играл экономический фактор. В результате политики индустриализации ко второй половине 30-х годов на Дону и Северном Кавказе была создана мощная промышленная база. Азово-Черноморский край к этому времени тоже преобразился, и его экономикой стало невозможно руководить из одного административного центра. Руководство признавалось, что «край чрезвычайно большой был и для руководства трудный»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 144 районов – 61 район отошел в Ростовскую область, остальные в Краснодарский край, в том числе и Адыгея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Край богат разнообразными водными объектами, ценными в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рыбохозяйственном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отношении. К ним относятся более 500 рек общей протяженностью около 14 тыс. км, 6 водохранилищ площадью 59,1 тыс. га. С северо-запада Краснодарский край омывают воды Азовского и с юго-запада - Черного морей.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Вначале нажать на слово «северная», потом после просмотра нажать на «южная»</a:t>
            </a:r>
          </a:p>
          <a:p>
            <a:r>
              <a:rPr lang="ru-RU" dirty="0" smtClean="0"/>
              <a:t>После просмотра ландшафта местности Кубани нажать на стрелку в правом нижнем углу, просмотр презентации продолжится.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Общая площадь земель в крае составляет 7546,6 тыс. га. 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Распределение земельного фонда по угодьям (тыс. га): </a:t>
            </a:r>
          </a:p>
          <a:p>
            <a:pPr lvl="1">
              <a:buFont typeface="Wingdings" pitchFamily="2" charset="2"/>
              <a:buChar char="§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сельскохозяйственные угодья, всего - 4724,5 тыс. га; </a:t>
            </a:r>
          </a:p>
          <a:p>
            <a:pPr lvl="1">
              <a:buFont typeface="Wingdings" pitchFamily="2" charset="2"/>
              <a:buChar char="§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земли под поверхностными водами - 388,5 тыс. га; </a:t>
            </a:r>
          </a:p>
          <a:p>
            <a:pPr lvl="1">
              <a:buFont typeface="Wingdings" pitchFamily="2" charset="2"/>
              <a:buChar char="§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болота - 183,8 тыс. га; </a:t>
            </a:r>
          </a:p>
          <a:p>
            <a:pPr lvl="1">
              <a:buFont typeface="Wingdings" pitchFamily="2" charset="2"/>
              <a:buChar char="§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земли под лесами и древесно-кустарниковой растительностью - 1703,1 тыс. га; </a:t>
            </a:r>
          </a:p>
          <a:p>
            <a:pPr lvl="1">
              <a:buFont typeface="Wingdings" pitchFamily="2" charset="2"/>
              <a:buChar char="§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другие угодья - 548,6 тыс. га.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 картинки- появляются автоматически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КРАСНОДАР - административный центр Краснодарского края. Крупный экономический и культурный центр Северного Кавказа и Южного федерального округа, центр историко-географической области Кубань. Неофициально именуется столицей Кубани, а также южной столицей России. Население — 853 848 человек (2016 год).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2C537-C778-4123-B054-02CABF27ABF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gif"/><Relationship Id="rId5" Type="http://schemas.openxmlformats.org/officeDocument/2006/relationships/image" Target="../media/image3.gi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6.gi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6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9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6.gif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1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gif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1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gif"/><Relationship Id="rId5" Type="http://schemas.openxmlformats.org/officeDocument/2006/relationships/image" Target="../media/image3.gif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6.gif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3" Type="http://schemas.openxmlformats.org/officeDocument/2006/relationships/image" Target="../media/image3.gif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9.png"/><Relationship Id="rId10" Type="http://schemas.openxmlformats.org/officeDocument/2006/relationships/image" Target="../media/image26.png"/><Relationship Id="rId4" Type="http://schemas.openxmlformats.org/officeDocument/2006/relationships/image" Target="../media/image6.gif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3.gif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gif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7858148" y="285728"/>
            <a:ext cx="1027575" cy="642942"/>
            <a:chOff x="7858148" y="285728"/>
            <a:chExt cx="1027575" cy="642942"/>
          </a:xfrm>
        </p:grpSpPr>
        <p:sp>
          <p:nvSpPr>
            <p:cNvPr id="13" name="Овал 12"/>
            <p:cNvSpPr/>
            <p:nvPr/>
          </p:nvSpPr>
          <p:spPr>
            <a:xfrm>
              <a:off x="8001024" y="571480"/>
              <a:ext cx="642942" cy="3571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 descr="министерство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8148" y="285728"/>
              <a:ext cx="1027575" cy="642942"/>
            </a:xfrm>
            <a:prstGeom prst="rect">
              <a:avLst/>
            </a:prstGeom>
          </p:spPr>
        </p:pic>
      </p:grp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643050"/>
            <a:ext cx="7772400" cy="214313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80 лет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n w="11430"/>
                <a:solidFill>
                  <a:srgbClr val="EA007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КРАСНОДАРСКОМУ </a:t>
            </a:r>
            <a:r>
              <a:rPr lang="ru-RU" sz="5400" b="1" dirty="0" smtClean="0">
                <a:ln w="11430"/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КРАЮ</a:t>
            </a:r>
            <a:endParaRPr lang="ru-RU" sz="5400" b="1" dirty="0">
              <a:ln w="11430"/>
              <a:solidFill>
                <a:srgbClr val="00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5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одзаголовок 9"/>
          <p:cNvSpPr txBox="1">
            <a:spLocks/>
          </p:cNvSpPr>
          <p:nvPr/>
        </p:nvSpPr>
        <p:spPr>
          <a:xfrm>
            <a:off x="928662" y="214296"/>
            <a:ext cx="6286544" cy="6429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letter_i_in_a_red_circle_clip_art_13305.jpg">
            <a:hlinkClick r:id="" action="ppaction://noaction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58214" y="5000636"/>
            <a:ext cx="452426" cy="452426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Безымянный.png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C6C3C2"/>
              </a:clrFrom>
              <a:clrTo>
                <a:srgbClr val="C6C3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6072206"/>
            <a:ext cx="505798" cy="505798"/>
          </a:xfrm>
          <a:prstGeom prst="ellipse">
            <a:avLst/>
          </a:prstGeom>
        </p:spPr>
      </p:pic>
      <p:pic>
        <p:nvPicPr>
          <p:cNvPr id="11" name="Содержимое 8" descr="kubanflag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4282" y="285728"/>
            <a:ext cx="952500" cy="561975"/>
          </a:xfrm>
          <a:prstGeom prst="rect">
            <a:avLst/>
          </a:prstGeom>
        </p:spPr>
      </p:pic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71538" y="214290"/>
            <a:ext cx="4900618" cy="79690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ГИМН   КУБАНИ</a:t>
            </a:r>
            <a:endParaRPr lang="ru-RU" b="1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Содержимое 10" descr="kuban.pn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571472" y="1142984"/>
            <a:ext cx="3286148" cy="3297069"/>
          </a:xfr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5072066" y="857232"/>
            <a:ext cx="3714776" cy="56436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«ТЫ, КУБАНЬ, ТЫ, НАША РОДИНА» </a:t>
            </a:r>
            <a:endParaRPr lang="ru-RU" sz="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Ты, Кубань, ты, наша родина,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Вековой наш богатырь!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Многоводная, раздольная,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Разлилась ты вдаль и вширь.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 далеких стран полуденных,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 заморской стороны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Бьем челом тебе, родимая,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Твои верные сыны.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 тебе здесь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вспоминаючи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Песню дружно мы поем,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 твои станицы вольные,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 родной отцовский дом.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 тебе здесь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вспоминаючи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о матери родной,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врага на басурманина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Мы идем на смертный бой.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 тебе здесь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вспоминаючи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 тебя ль не постоять,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 твою ли славу старую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Жизнь свою ли не отдать?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Мы, как дань свою покорную,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 прославленных знамен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Шлем тебе, Кубань родимая,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 сырой земли поклон.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5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7" name="Рисунок 6" descr="министерств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43834" y="214290"/>
            <a:ext cx="1255925" cy="714380"/>
          </a:xfrm>
          <a:prstGeom prst="rect">
            <a:avLst/>
          </a:prstGeom>
        </p:spPr>
      </p:pic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358214" y="6215082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28596" y="4286256"/>
            <a:ext cx="45005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Стихи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полкового священника отца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Констанина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Образцова,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Музыка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народная  в обработке профессора Виктора Захарченко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марте 1995 года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Законодательное Собрание Краснодарского края утвердило ее в качестве гимна Краснодарского края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285852" y="274638"/>
            <a:ext cx="607223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80 лет Краснодарскому краю</a:t>
            </a:r>
            <a:endParaRPr lang="ru-RU" b="1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 </a:t>
            </a:r>
          </a:p>
          <a:p>
            <a:pPr marL="0" indent="0"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Рисунок 10" descr="министерств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00958" y="285728"/>
            <a:ext cx="1255925" cy="714380"/>
          </a:xfrm>
          <a:prstGeom prst="rect">
            <a:avLst/>
          </a:prstGeom>
        </p:spPr>
      </p:pic>
      <p:pic>
        <p:nvPicPr>
          <p:cNvPr id="15" name="Содержимое 8" descr="kubanfla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357166"/>
            <a:ext cx="952500" cy="561975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zPa8Wyx2Wy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224" y="1428736"/>
            <a:ext cx="7429552" cy="4786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одержимое 6" descr="Азово-Черноморский_край_(1934-1937)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9996" y="285728"/>
            <a:ext cx="4950013" cy="5807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10" name="Рисунок 9" descr="министерств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43834" y="214290"/>
            <a:ext cx="1255925" cy="714380"/>
          </a:xfrm>
          <a:prstGeom prst="rect">
            <a:avLst/>
          </a:prstGeom>
        </p:spPr>
      </p:pic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 </a:t>
            </a:r>
          </a:p>
          <a:p>
            <a:pPr marL="0" indent="0"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Рисунок 10" descr="министерств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0958" y="285728"/>
            <a:ext cx="1255925" cy="714380"/>
          </a:xfrm>
          <a:prstGeom prst="rect">
            <a:avLst/>
          </a:prstGeom>
        </p:spPr>
      </p:pic>
      <p:pic>
        <p:nvPicPr>
          <p:cNvPr id="15" name="Содержимое 8" descr="kubanfla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357166"/>
            <a:ext cx="952500" cy="561975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516893_html_m796a016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919141"/>
            <a:ext cx="8429684" cy="5143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Содержимое 6" descr="Азово-Черноморский_край_(1934-1937)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33408" y="654378"/>
            <a:ext cx="7194976" cy="5645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11" name="Рисунок 10" descr="министерств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43834" y="214290"/>
            <a:ext cx="1255925" cy="714380"/>
          </a:xfrm>
          <a:prstGeom prst="rect">
            <a:avLst/>
          </a:prstGeom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7" name="Рисунок 6" descr="министерств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00958" y="285728"/>
            <a:ext cx="1255925" cy="714380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azov-sea.jpg"/>
          <p:cNvPicPr>
            <a:picLocks noChangeAspect="1"/>
          </p:cNvPicPr>
          <p:nvPr/>
        </p:nvPicPr>
        <p:blipFill>
          <a:blip r:embed="rId7" cstate="print"/>
          <a:srcRect l="3571" t="2551" r="1786" b="3061"/>
          <a:stretch>
            <a:fillRect/>
          </a:stretch>
        </p:blipFill>
        <p:spPr>
          <a:xfrm>
            <a:off x="484588" y="3472132"/>
            <a:ext cx="4031420" cy="2814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5a264839ea0aaff85fe6e413cdae97e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2054" y="1340768"/>
            <a:ext cx="4024324" cy="28170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714348" y="5429264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Азовское море, Ейск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00892" y="342900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Черное  море Анапа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Содержимое 11" descr="img2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547664" y="485865"/>
            <a:ext cx="5551925" cy="5586341"/>
          </a:xfrm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5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7" name="Рисунок 6" descr="министерств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00958" y="285728"/>
            <a:ext cx="1255925" cy="714380"/>
          </a:xfrm>
          <a:prstGeom prst="rect">
            <a:avLst/>
          </a:prstGeom>
        </p:spPr>
      </p:pic>
      <p:sp>
        <p:nvSpPr>
          <p:cNvPr id="9" name="Стрелка вправо 8">
            <a:hlinkClick r:id="rId8" action="ppaction://hlinksldjump"/>
          </p:cNvPr>
          <p:cNvSpPr/>
          <p:nvPr/>
        </p:nvSpPr>
        <p:spPr>
          <a:xfrm>
            <a:off x="8001024" y="6072206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29256" y="2000240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северная</a:t>
            </a:r>
            <a:endParaRPr lang="ru-RU" sz="2400" b="1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43570" y="4071942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южная</a:t>
            </a:r>
            <a:endParaRPr lang="ru-RU" sz="2400" b="1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vskritie-zamkov-avto-dverei-krasnodarskii-krai-masterskaya-galina-b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0"/>
            <a:ext cx="8643998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5986466" y="0"/>
            <a:ext cx="3157534" cy="86836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КАРТА КРАЯ</a:t>
            </a:r>
            <a:endParaRPr lang="ru-RU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2215340" y="2999578"/>
            <a:ext cx="5286412" cy="1588"/>
          </a:xfrm>
          <a:prstGeom prst="straightConnector1">
            <a:avLst/>
          </a:prstGeom>
          <a:ln w="76200">
            <a:solidFill>
              <a:srgbClr val="EA0075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3757098" y="1815010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327 КМ</a:t>
            </a:r>
            <a:endParaRPr lang="ru-RU" sz="3200" b="1" dirty="0">
              <a:ln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57158" y="3357562"/>
            <a:ext cx="8286808" cy="1588"/>
          </a:xfrm>
          <a:prstGeom prst="straightConnector1">
            <a:avLst/>
          </a:prstGeom>
          <a:ln w="76200">
            <a:solidFill>
              <a:srgbClr val="EA0075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86380" y="2714620"/>
            <a:ext cx="150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360 КМ</a:t>
            </a:r>
            <a:endParaRPr lang="ru-RU" sz="3200" b="1" dirty="0">
              <a:ln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Рисунок 25" descr="Krasnodar-kr-geo-stub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929586" y="785794"/>
            <a:ext cx="760169" cy="72541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00034" y="4000504"/>
            <a:ext cx="4000528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75,5 тыс. кв. км</a:t>
            </a:r>
            <a:endParaRPr lang="ru-RU" sz="6600" b="1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Стрелка вправо 27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мка 1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6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7" name="Рисунок 6" descr="министерств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00958" y="285728"/>
            <a:ext cx="1255925" cy="714380"/>
          </a:xfrm>
          <a:prstGeom prst="rect">
            <a:avLst/>
          </a:prstGeom>
        </p:spPr>
      </p:pic>
      <p:pic>
        <p:nvPicPr>
          <p:cNvPr id="12" name="Рисунок 11" descr="564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5735" y="3881829"/>
            <a:ext cx="4768675" cy="2583286"/>
          </a:xfrm>
          <a:prstGeom prst="rect">
            <a:avLst/>
          </a:prstGeom>
        </p:spPr>
      </p:pic>
      <p:graphicFrame>
        <p:nvGraphicFramePr>
          <p:cNvPr id="14" name="Содержимое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92991147"/>
              </p:ext>
            </p:extLst>
          </p:nvPr>
        </p:nvGraphicFramePr>
        <p:xfrm>
          <a:off x="1403648" y="1556792"/>
          <a:ext cx="6336704" cy="2828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86776" y="6286520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500166" y="274638"/>
            <a:ext cx="5715040" cy="79690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НАЦИОНАЛЬНОСТИ КУБАНИ</a:t>
            </a:r>
            <a:endParaRPr lang="ru-RU" sz="3200" b="1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7" name="Рисунок 6" descr="министерство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0958" y="285728"/>
            <a:ext cx="1255925" cy="714380"/>
          </a:xfrm>
          <a:prstGeom prst="rect">
            <a:avLst/>
          </a:prstGeom>
        </p:spPr>
      </p:pic>
      <p:pic>
        <p:nvPicPr>
          <p:cNvPr id="9" name="Рисунок 8" descr="ккк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1285860"/>
            <a:ext cx="1714500" cy="2533650"/>
          </a:xfrm>
          <a:prstGeom prst="rect">
            <a:avLst/>
          </a:prstGeom>
        </p:spPr>
      </p:pic>
      <p:pic>
        <p:nvPicPr>
          <p:cNvPr id="11" name="Рисунок 10" descr="щщщ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5140" y="1214422"/>
            <a:ext cx="1838325" cy="2676525"/>
          </a:xfrm>
          <a:prstGeom prst="rect">
            <a:avLst/>
          </a:prstGeom>
        </p:spPr>
      </p:pic>
      <p:pic>
        <p:nvPicPr>
          <p:cNvPr id="12" name="Рисунок 11" descr="Копия 874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71472" y="4000504"/>
            <a:ext cx="1733333" cy="2309420"/>
          </a:xfrm>
          <a:prstGeom prst="rect">
            <a:avLst/>
          </a:prstGeom>
        </p:spPr>
      </p:pic>
      <p:pic>
        <p:nvPicPr>
          <p:cNvPr id="13" name="Рисунок 12" descr="costume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2F4E6"/>
              </a:clrFrom>
              <a:clrTo>
                <a:srgbClr val="F2F4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16" y="4143380"/>
            <a:ext cx="1595438" cy="2051734"/>
          </a:xfrm>
          <a:prstGeom prst="rect">
            <a:avLst/>
          </a:prstGeom>
        </p:spPr>
      </p:pic>
      <p:pic>
        <p:nvPicPr>
          <p:cNvPr id="14" name="Рисунок 13" descr="0_3cc7f_1fc15db2_xl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57422" y="1571612"/>
            <a:ext cx="1785950" cy="2225939"/>
          </a:xfrm>
          <a:prstGeom prst="rect">
            <a:avLst/>
          </a:prstGeom>
        </p:spPr>
      </p:pic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358214" y="6215082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6DCECFA83B969224904128208896_15e4a349ba6.3_w7pmIM7yoWIK1d52TLClw2oTIUeuuVI7LcbKMGR1XXXwNmyHXHtSBgnkZYPpMvXd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0298" y="4000504"/>
            <a:ext cx="1905000" cy="2209800"/>
          </a:xfrm>
          <a:prstGeom prst="rect">
            <a:avLst/>
          </a:prstGeom>
        </p:spPr>
      </p:pic>
      <p:pic>
        <p:nvPicPr>
          <p:cNvPr id="17" name="Рисунок 16" descr="hello_html_m1dc2c8a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7073" r="10120"/>
          <a:stretch>
            <a:fillRect/>
          </a:stretch>
        </p:blipFill>
        <p:spPr>
          <a:xfrm>
            <a:off x="4071934" y="1357298"/>
            <a:ext cx="2428892" cy="2590795"/>
          </a:xfrm>
          <a:prstGeom prst="rect">
            <a:avLst/>
          </a:prstGeom>
        </p:spPr>
      </p:pic>
      <p:pic>
        <p:nvPicPr>
          <p:cNvPr id="18" name="Рисунок 17" descr="1128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882186"/>
            <a:ext cx="1704972" cy="226441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Содержимое 8" descr="krasnodar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000100" y="1357298"/>
            <a:ext cx="7215238" cy="4810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5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7" name="Рисунок 6" descr="министерств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43834" y="285728"/>
            <a:ext cx="1255925" cy="714380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358214" y="6215082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smtClean="0">
                <a:ln w="11430"/>
                <a:solidFill>
                  <a:srgbClr val="EA007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столица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n w="11430"/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КУБАНИ</a:t>
            </a:r>
            <a:endParaRPr lang="ru-RU" b="1" dirty="0">
              <a:ln w="11430"/>
              <a:solidFill>
                <a:srgbClr val="00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hbqwfenbz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00101" y="1357298"/>
            <a:ext cx="7215238" cy="48577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00166" y="5500702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Население — 853 848 человек (2016 год)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85720" y="285728"/>
            <a:ext cx="8572560" cy="6215106"/>
          </a:xfrm>
          <a:prstGeom prst="roundRect">
            <a:avLst>
              <a:gd name="adj" fmla="val 502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ГУБЕРНАТОР    КУБАНИ</a:t>
            </a:r>
            <a:endParaRPr lang="ru-RU" sz="3200" b="1" dirty="0">
              <a:ln w="11430"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news-2016-I3lSLh42c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1538" y="1071546"/>
            <a:ext cx="6616325" cy="4410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47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Содержимое 8" descr="kubanfla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85728"/>
            <a:ext cx="952500" cy="561975"/>
          </a:xfrm>
          <a:prstGeom prst="rect">
            <a:avLst/>
          </a:prstGeom>
        </p:spPr>
      </p:pic>
      <p:pic>
        <p:nvPicPr>
          <p:cNvPr id="7" name="Рисунок 6" descr="министерство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00958" y="285728"/>
            <a:ext cx="1255925" cy="714380"/>
          </a:xfrm>
          <a:prstGeom prst="rect">
            <a:avLst/>
          </a:prstGeom>
        </p:spPr>
      </p:pic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358214" y="6215082"/>
            <a:ext cx="571504" cy="35719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00100" y="5643578"/>
            <a:ext cx="664373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>
                  <a:solidFill>
                    <a:srgbClr val="EA0075"/>
                  </a:solidFill>
                </a:ln>
                <a:solidFill>
                  <a:srgbClr val="EA007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Вениамин Иванович Кондратьев</a:t>
            </a:r>
            <a:endParaRPr lang="ru-RU" sz="3200" b="1" dirty="0">
              <a:ln w="11430">
                <a:solidFill>
                  <a:srgbClr val="EA0075"/>
                </a:solidFill>
              </a:ln>
              <a:solidFill>
                <a:srgbClr val="EA007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Светлана Донченко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610340" cy="425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950913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56455"/>
            <a:ext cx="12557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7944" y="1628800"/>
            <a:ext cx="4464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Кубань родная, нежно воспеваю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Великую красу твоей земли!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Земли святой от края и до края!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Моря, леса, поля, мой край, твои!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160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Светлана Донченко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 самый в жизни искренний восторг</a:t>
            </a:r>
            <a:b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Здесь дарят всем простые 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ЧЕЛОВЕКИ!</a:t>
            </a: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(«Старинных улиц трепет вековой»)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7922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6" y="238546"/>
            <a:ext cx="12557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810517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Петренко Валентина Александровна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Сборники стихотворений: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ru-RU" dirty="0">
                <a:latin typeface="Times New Roman"/>
              </a:rPr>
              <a:t>Алмазная россыпь стихов,</a:t>
            </a:r>
            <a:endParaRPr lang="ru-RU" dirty="0"/>
          </a:p>
          <a:p>
            <a:pPr lvl="0" algn="just"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ru-RU" dirty="0">
                <a:latin typeface="Times New Roman"/>
              </a:rPr>
              <a:t>Частушки – душа народа,</a:t>
            </a:r>
            <a:endParaRPr lang="ru-RU" dirty="0"/>
          </a:p>
          <a:p>
            <a:pPr lvl="0" algn="just"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ru-RU" dirty="0">
                <a:latin typeface="Times New Roman"/>
              </a:rPr>
              <a:t>У нас у всех была…и есть, и будет Родина одна!</a:t>
            </a:r>
            <a:endParaRPr lang="ru-RU" dirty="0"/>
          </a:p>
          <a:p>
            <a:pPr lvl="0" algn="just"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ru-RU" dirty="0">
                <a:latin typeface="Times New Roman"/>
              </a:rPr>
              <a:t>Души моей чистейший бриллиант,</a:t>
            </a:r>
            <a:endParaRPr lang="ru-RU" dirty="0"/>
          </a:p>
          <a:p>
            <a:pPr lvl="0" algn="just"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ru-RU" dirty="0">
                <a:latin typeface="Times New Roman"/>
              </a:rPr>
              <a:t>Радуга жизни,</a:t>
            </a:r>
            <a:endParaRPr lang="ru-RU" dirty="0"/>
          </a:p>
          <a:p>
            <a:pPr lvl="0" algn="just">
              <a:lnSpc>
                <a:spcPct val="107000"/>
              </a:lnSpc>
              <a:spcAft>
                <a:spcPts val="800"/>
              </a:spcAft>
              <a:buBlip>
                <a:blip r:embed="rId2"/>
              </a:buBlip>
            </a:pPr>
            <a:r>
              <a:rPr lang="ru-RU" dirty="0">
                <a:latin typeface="Times New Roman"/>
              </a:rPr>
              <a:t>Стихов моих плетутся кружева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12557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497468"/>
      </p:ext>
    </p:extLst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52" y="980728"/>
            <a:ext cx="7296811" cy="54726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55" y="181272"/>
            <a:ext cx="12557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670782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</a:br>
            <a:r>
              <a:rPr lang="ru-RU" b="1" dirty="0" err="1" smtClean="0">
                <a:solidFill>
                  <a:srgbClr val="C00000"/>
                </a:solidFill>
                <a:latin typeface="Times New Roman"/>
                <a:ea typeface="Calibri"/>
              </a:rPr>
              <a:t>Гречаная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Татьяна Андреевна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946540" cy="429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1412776"/>
            <a:ext cx="3744416" cy="4024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Люблю тебя, мой край родной.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Люблю тебя всем сердцем и душой.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воздух твой, чарующий покой,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Люблю тебя и летом, и зимой.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175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94646"/>
            <a:ext cx="12557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993336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Слесаренко Валентина Александровна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2066"/>
            <a:ext cx="3819960" cy="506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781" y="1628800"/>
            <a:ext cx="396118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5571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356253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86678"/>
            <a:ext cx="5294266" cy="413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 descr="C:\Users\Татьяна\Desktop\ВСЁ ПО КЛАССУ\22.02.17 фото\DSC089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52936"/>
            <a:ext cx="4570532" cy="3528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33634"/>
            <a:ext cx="125571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72280"/>
      </p:ext>
    </p:extLst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Дейневич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Александр Васильевич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Презентация книги «Там за поворотом»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422" y="1844824"/>
            <a:ext cx="3248025" cy="4657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36" y="54721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7" y="40431"/>
            <a:ext cx="125571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41593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Владимир Нестеренко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56330"/>
            <a:ext cx="3456384" cy="40433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2000" y="3152001"/>
            <a:ext cx="367240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8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FF"/>
                </a:solidFill>
                <a:latin typeface="Comic Sans MS"/>
                <a:ea typeface="Times New Roman"/>
                <a:cs typeface="Arial"/>
              </a:rPr>
              <a:t>Кто родился на </a:t>
            </a:r>
            <a:endParaRPr lang="ru-RU" sz="2800" b="1" dirty="0" smtClean="0">
              <a:solidFill>
                <a:srgbClr val="0000FF"/>
              </a:solidFill>
              <a:latin typeface="Comic Sans MS"/>
              <a:ea typeface="Times New Roman"/>
              <a:cs typeface="Arial"/>
            </a:endParaRPr>
          </a:p>
          <a:p>
            <a:pPr fontAlgn="base">
              <a:lnSpc>
                <a:spcPts val="1800"/>
              </a:lnSpc>
              <a:spcAft>
                <a:spcPts val="0"/>
              </a:spcAft>
            </a:pPr>
            <a:endParaRPr lang="ru-RU" sz="2800" b="1" dirty="0">
              <a:solidFill>
                <a:srgbClr val="0000FF"/>
              </a:solidFill>
              <a:latin typeface="Comic Sans MS"/>
              <a:ea typeface="Times New Roman"/>
              <a:cs typeface="Arial"/>
            </a:endParaRPr>
          </a:p>
          <a:p>
            <a:pPr fontAlgn="base">
              <a:lnSpc>
                <a:spcPts val="18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FF"/>
                </a:solidFill>
                <a:latin typeface="Comic Sans MS"/>
                <a:ea typeface="Times New Roman"/>
                <a:cs typeface="Arial"/>
              </a:rPr>
              <a:t>Кубани</a:t>
            </a:r>
            <a:r>
              <a:rPr lang="ru-RU" sz="2800" b="1" dirty="0">
                <a:solidFill>
                  <a:srgbClr val="0000FF"/>
                </a:solidFill>
                <a:latin typeface="Comic Sans MS"/>
                <a:ea typeface="Times New Roman"/>
                <a:cs typeface="Arial"/>
              </a:rPr>
              <a:t>, скажет – </a:t>
            </a:r>
            <a:endParaRPr lang="ru-RU" sz="2800" b="1" dirty="0" smtClean="0">
              <a:solidFill>
                <a:srgbClr val="0000FF"/>
              </a:solidFill>
              <a:latin typeface="Comic Sans MS"/>
              <a:ea typeface="Times New Roman"/>
              <a:cs typeface="Arial"/>
            </a:endParaRPr>
          </a:p>
          <a:p>
            <a:pPr fontAlgn="base">
              <a:lnSpc>
                <a:spcPts val="1800"/>
              </a:lnSpc>
              <a:spcAft>
                <a:spcPts val="0"/>
              </a:spcAft>
            </a:pPr>
            <a:endParaRPr lang="ru-RU" sz="2800" b="1" dirty="0">
              <a:solidFill>
                <a:srgbClr val="0000FF"/>
              </a:solidFill>
              <a:latin typeface="Comic Sans MS"/>
              <a:ea typeface="Times New Roman"/>
              <a:cs typeface="Arial"/>
            </a:endParaRPr>
          </a:p>
          <a:p>
            <a:pPr fontAlgn="base">
              <a:lnSpc>
                <a:spcPts val="18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FF"/>
                </a:solidFill>
                <a:latin typeface="Comic Sans MS"/>
                <a:ea typeface="Times New Roman"/>
                <a:cs typeface="Arial"/>
              </a:rPr>
              <a:t>края </a:t>
            </a:r>
            <a:r>
              <a:rPr lang="ru-RU" sz="2800" b="1" dirty="0">
                <a:solidFill>
                  <a:srgbClr val="0000FF"/>
                </a:solidFill>
                <a:latin typeface="Comic Sans MS"/>
                <a:ea typeface="Times New Roman"/>
                <a:cs typeface="Arial"/>
              </a:rPr>
              <a:t>нет милей</a:t>
            </a:r>
            <a:endParaRPr lang="ru-RU" sz="2800" dirty="0">
              <a:solidFill>
                <a:srgbClr val="0000FF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5571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753472"/>
      </p:ext>
    </p:extLst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Кронид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Обойщиков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31161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79912" y="2553376"/>
            <a:ext cx="489654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Отчий 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край! Вишнёвые рассветы,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Двух морей и неба синева.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тебя кубанские поэты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Сохранили лучшие слова.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944563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5571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011718"/>
      </p:ext>
    </p:extLst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Спасибо всем за внимание!!!</a:t>
            </a:r>
            <a:endParaRPr lang="ru-RU" sz="6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843138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575</Words>
  <Application>Microsoft Office PowerPoint</Application>
  <PresentationFormat>Экран (4:3)</PresentationFormat>
  <Paragraphs>99</Paragraphs>
  <Slides>24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80 лет  КРАСНОДАРСКОМУ КРАЮ</vt:lpstr>
      <vt:lpstr>ГИМН   КУБАНИ</vt:lpstr>
      <vt:lpstr>80 лет Краснодарскому краю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КАРТА КРАЯ</vt:lpstr>
      <vt:lpstr>Презентация PowerPoint</vt:lpstr>
      <vt:lpstr>НАЦИОНАЛЬНОСТИ КУБАНИ</vt:lpstr>
      <vt:lpstr>КРАСНОДАР - столица КУБАНИ</vt:lpstr>
      <vt:lpstr>ГУБЕРНАТОР    КУБАНИ</vt:lpstr>
      <vt:lpstr>Светлана Донченко</vt:lpstr>
      <vt:lpstr>Светлана Донченко</vt:lpstr>
      <vt:lpstr>Петренко Валентина Александровна</vt:lpstr>
      <vt:lpstr>Презентация PowerPoint</vt:lpstr>
      <vt:lpstr> Гречаная Татьяна Андреевна</vt:lpstr>
      <vt:lpstr>Слесаренко Валентина Александровна</vt:lpstr>
      <vt:lpstr>Презентация PowerPoint</vt:lpstr>
      <vt:lpstr>Дейневич Александр Васильевич</vt:lpstr>
      <vt:lpstr>Владимир Нестеренко</vt:lpstr>
      <vt:lpstr>Кронид Обойщиков</vt:lpstr>
      <vt:lpstr>Презентация PowerPoint</vt:lpstr>
    </vt:vector>
  </TitlesOfParts>
  <Company>МБДОУ "ДС №8"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79 лет Краснодарскому краю</dc:title>
  <dc:subject>кубановедение</dc:subject>
  <dc:creator>Алейник Н.В.</dc:creator>
  <cp:lastModifiedBy>Пользователь Windows</cp:lastModifiedBy>
  <cp:revision>176</cp:revision>
  <dcterms:created xsi:type="dcterms:W3CDTF">2016-09-10T19:50:21Z</dcterms:created>
  <dcterms:modified xsi:type="dcterms:W3CDTF">2017-04-18T18:54:31Z</dcterms:modified>
  <cp:category>презентация</cp:category>
</cp:coreProperties>
</file>