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  <p:sldId id="288" r:id="rId3"/>
    <p:sldId id="257" r:id="rId4"/>
    <p:sldId id="283" r:id="rId5"/>
    <p:sldId id="282" r:id="rId6"/>
    <p:sldId id="292" r:id="rId7"/>
    <p:sldId id="293" r:id="rId8"/>
    <p:sldId id="294" r:id="rId9"/>
    <p:sldId id="295" r:id="rId10"/>
    <p:sldId id="289" r:id="rId11"/>
    <p:sldId id="290" r:id="rId12"/>
    <p:sldId id="291" r:id="rId13"/>
    <p:sldId id="264" r:id="rId14"/>
    <p:sldId id="263" r:id="rId15"/>
    <p:sldId id="268" r:id="rId16"/>
    <p:sldId id="280" r:id="rId17"/>
    <p:sldId id="270" r:id="rId18"/>
    <p:sldId id="269" r:id="rId19"/>
    <p:sldId id="296" r:id="rId20"/>
    <p:sldId id="297" r:id="rId21"/>
    <p:sldId id="298" r:id="rId22"/>
    <p:sldId id="301" r:id="rId23"/>
    <p:sldId id="302" r:id="rId24"/>
    <p:sldId id="306" r:id="rId25"/>
    <p:sldId id="299" r:id="rId26"/>
    <p:sldId id="281" r:id="rId27"/>
    <p:sldId id="305" r:id="rId28"/>
    <p:sldId id="304" r:id="rId29"/>
    <p:sldId id="303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21.04.2017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21.04.2017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21.04.2017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21.04.2017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21.04.2017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476672"/>
            <a:ext cx="6118448" cy="1800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русского языка</a:t>
            </a:r>
            <a:br>
              <a:rPr lang="ru-RU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во 2 классе</a:t>
            </a:r>
            <a:endParaRPr lang="ru-RU" sz="48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348880"/>
            <a:ext cx="5652120" cy="4239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173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692696"/>
            <a:ext cx="6478488" cy="4176464"/>
          </a:xfrm>
        </p:spPr>
        <p:txBody>
          <a:bodyPr>
            <a:normAutofit/>
          </a:bodyPr>
          <a:lstStyle/>
          <a:p>
            <a:pPr algn="ctr"/>
            <a:r>
              <a:rPr lang="ru-RU" sz="5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Девиз урока</a:t>
            </a:r>
            <a:br>
              <a:rPr lang="ru-RU" sz="5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Прозвенел </a:t>
            </a:r>
            <a:r>
              <a:rPr lang="ru-RU" sz="4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звонок</a:t>
            </a:r>
            <a:r>
              <a:rPr lang="ru-RU" sz="4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Начался </a:t>
            </a:r>
            <a:r>
              <a:rPr lang="ru-RU" sz="4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урок.</a:t>
            </a:r>
            <a:r>
              <a:rPr lang="ru-RU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Будем мы </a:t>
            </a:r>
            <a:r>
              <a:rPr lang="ru-RU" sz="4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трудиться,</a:t>
            </a:r>
            <a:br>
              <a:rPr lang="ru-RU" sz="4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Хорошо </a:t>
            </a:r>
            <a:r>
              <a:rPr lang="ru-RU" sz="4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учиться</a:t>
            </a:r>
            <a:r>
              <a:rPr lang="ru-RU" sz="4800" dirty="0" smtClean="0">
                <a:solidFill>
                  <a:srgbClr val="00B050"/>
                </a:solidFill>
              </a:rPr>
              <a:t>.</a:t>
            </a:r>
            <a:endParaRPr lang="ru-RU" sz="4800" dirty="0">
              <a:solidFill>
                <a:srgbClr val="00B05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1859360" cy="2040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381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9672" y="692696"/>
            <a:ext cx="6838528" cy="792088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rgbClr val="0070C0"/>
                </a:solidFill>
              </a:rPr>
              <a:t>Чистописание</a:t>
            </a:r>
            <a:endParaRPr lang="ru-RU" sz="48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834" y="1844824"/>
            <a:ext cx="5471840" cy="4106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82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283" y="404663"/>
            <a:ext cx="6728945" cy="5544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337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1124744"/>
            <a:ext cx="6118448" cy="1728192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rgbClr val="0070C0"/>
                </a:solidFill>
              </a:rPr>
              <a:t>Словарный диктант</a:t>
            </a:r>
            <a:endParaRPr lang="ru-RU" sz="48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773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059832" y="274638"/>
            <a:ext cx="4864968" cy="1143000"/>
          </a:xfrm>
        </p:spPr>
        <p:txBody>
          <a:bodyPr/>
          <a:lstStyle/>
          <a:p>
            <a:pPr eaLnBrk="1" hangingPunct="1"/>
            <a:r>
              <a:rPr lang="ru-RU" sz="6000" b="1" dirty="0" smtClean="0">
                <a:solidFill>
                  <a:srgbClr val="FF0000"/>
                </a:solidFill>
              </a:rPr>
              <a:t>сос</a:t>
            </a:r>
            <a:r>
              <a:rPr lang="ru-RU" sz="6000" b="1" dirty="0" smtClean="0">
                <a:solidFill>
                  <a:srgbClr val="6600CC"/>
                </a:solidFill>
              </a:rPr>
              <a:t>е</a:t>
            </a:r>
            <a:r>
              <a:rPr lang="ru-RU" sz="6000" b="1" dirty="0" smtClean="0">
                <a:solidFill>
                  <a:srgbClr val="FF0000"/>
                </a:solidFill>
              </a:rPr>
              <a:t>д</a:t>
            </a:r>
            <a:r>
              <a:rPr lang="ru-RU" sz="6000" b="1" dirty="0" smtClean="0">
                <a:solidFill>
                  <a:srgbClr val="6600CC"/>
                </a:solidFill>
              </a:rPr>
              <a:t>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ru-RU" sz="3600" b="1" smtClean="0">
                <a:solidFill>
                  <a:srgbClr val="6600CC"/>
                </a:solidFill>
              </a:rPr>
              <a:t>     </a:t>
            </a:r>
            <a:endParaRPr lang="ru-RU" sz="4000" b="1" smtClean="0">
              <a:solidFill>
                <a:srgbClr val="6600CC"/>
              </a:solidFill>
            </a:endParaRPr>
          </a:p>
        </p:txBody>
      </p:sp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8" y="1557338"/>
            <a:ext cx="7620000" cy="509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04813"/>
            <a:ext cx="2338387" cy="144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9214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628775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endParaRPr lang="ru-RU" sz="6000" b="1" u="sng" dirty="0" smtClean="0">
              <a:solidFill>
                <a:srgbClr val="6600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ru-RU" sz="3600" b="1" smtClean="0">
                <a:solidFill>
                  <a:srgbClr val="6600CC"/>
                </a:solidFill>
              </a:rPr>
              <a:t>     </a:t>
            </a:r>
            <a:r>
              <a:rPr lang="ru-RU" sz="9600" b="1" smtClean="0">
                <a:solidFill>
                  <a:srgbClr val="3399FF"/>
                </a:solidFill>
              </a:rPr>
              <a:t>СПАС</a:t>
            </a:r>
            <a:r>
              <a:rPr lang="ru-RU" sz="9600" b="1" smtClean="0">
                <a:solidFill>
                  <a:srgbClr val="00B050"/>
                </a:solidFill>
              </a:rPr>
              <a:t>ИБО</a:t>
            </a:r>
          </a:p>
        </p:txBody>
      </p:sp>
    </p:spTree>
    <p:extLst>
      <p:ext uri="{BB962C8B-B14F-4D97-AF65-F5344CB8AC3E}">
        <p14:creationId xmlns:p14="http://schemas.microsoft.com/office/powerpoint/2010/main" val="2493495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6000" b="1" dirty="0" smtClean="0">
                <a:solidFill>
                  <a:srgbClr val="FF0000"/>
                </a:solidFill>
              </a:rPr>
              <a:t>сто</a:t>
            </a:r>
            <a:r>
              <a:rPr lang="ru-RU" sz="6000" b="1" dirty="0" smtClean="0">
                <a:solidFill>
                  <a:srgbClr val="6600CC"/>
                </a:solidFill>
              </a:rPr>
              <a:t>лица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ru-RU" sz="3600" b="1" smtClean="0">
                <a:solidFill>
                  <a:srgbClr val="6600CC"/>
                </a:solidFill>
              </a:rPr>
              <a:t>     </a:t>
            </a:r>
            <a:endParaRPr lang="ru-RU" sz="4000" b="1" smtClean="0">
              <a:solidFill>
                <a:srgbClr val="6600CC"/>
              </a:solidFill>
            </a:endParaRPr>
          </a:p>
        </p:txBody>
      </p:sp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916113"/>
            <a:ext cx="5472113" cy="273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590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6000" b="1" dirty="0" smtClean="0">
                <a:solidFill>
                  <a:srgbClr val="6600CC"/>
                </a:solidFill>
              </a:rPr>
              <a:t>СУ</a:t>
            </a:r>
            <a:r>
              <a:rPr lang="ru-RU" sz="6000" b="1" dirty="0" smtClean="0">
                <a:solidFill>
                  <a:srgbClr val="FF0000"/>
                </a:solidFill>
              </a:rPr>
              <a:t>ББ</a:t>
            </a:r>
            <a:r>
              <a:rPr lang="ru-RU" sz="6000" b="1" dirty="0" smtClean="0">
                <a:solidFill>
                  <a:srgbClr val="6600CC"/>
                </a:solidFill>
              </a:rPr>
              <a:t>ОТА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endParaRPr lang="ru-RU" sz="4000" b="1" smtClean="0">
              <a:solidFill>
                <a:srgbClr val="6600CC"/>
              </a:solidFill>
            </a:endParaRPr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1700213"/>
            <a:ext cx="4578350" cy="457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80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15816" y="548680"/>
            <a:ext cx="5974432" cy="1512168"/>
          </a:xfrm>
        </p:spPr>
        <p:txBody>
          <a:bodyPr>
            <a:normAutofit/>
          </a:bodyPr>
          <a:lstStyle/>
          <a:p>
            <a:r>
              <a:rPr lang="ru-RU" sz="6600" b="1" dirty="0" smtClean="0">
                <a:solidFill>
                  <a:srgbClr val="0070C0"/>
                </a:solidFill>
              </a:rPr>
              <a:t>С</a:t>
            </a:r>
            <a:r>
              <a:rPr lang="ru-RU" sz="6600" b="1" dirty="0" smtClean="0">
                <a:solidFill>
                  <a:srgbClr val="00B050"/>
                </a:solidFill>
              </a:rPr>
              <a:t>О</a:t>
            </a:r>
            <a:r>
              <a:rPr lang="ru-RU" sz="6600" b="1" dirty="0" smtClean="0">
                <a:solidFill>
                  <a:srgbClr val="0070C0"/>
                </a:solidFill>
              </a:rPr>
              <a:t>РОКА</a:t>
            </a:r>
            <a:endParaRPr lang="ru-RU" sz="66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276872"/>
            <a:ext cx="4464496" cy="3167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780928"/>
            <a:ext cx="3119438" cy="192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7461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933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2" name="Picture 4" descr="http://1.bp.blogspot.com/-D5PuqWL7y-s/VRmHvvx7PhI/AAAAAAAAGeU/WTQGjeUkNB4/s1600/%D0%A0%D0%B8%D1%81%D1%83%D0%BD%D0%BE%D0%B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76672"/>
            <a:ext cx="6341908" cy="4965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266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88641"/>
            <a:ext cx="8136904" cy="864095"/>
          </a:xfrm>
        </p:spPr>
        <p:txBody>
          <a:bodyPr>
            <a:noAutofit/>
          </a:bodyPr>
          <a:lstStyle/>
          <a:p>
            <a:pPr algn="ctr"/>
            <a:r>
              <a:rPr lang="ru-RU" sz="6600" b="1" dirty="0" smtClean="0">
                <a:solidFill>
                  <a:srgbClr val="0070C0"/>
                </a:solidFill>
              </a:rPr>
              <a:t>Т</a:t>
            </a:r>
            <a:r>
              <a:rPr lang="ru-RU" sz="6600" b="1" dirty="0" smtClean="0">
                <a:solidFill>
                  <a:srgbClr val="00B050"/>
                </a:solidFill>
              </a:rPr>
              <a:t>Е</a:t>
            </a:r>
            <a:r>
              <a:rPr lang="ru-RU" sz="6600" b="1" dirty="0" smtClean="0">
                <a:solidFill>
                  <a:srgbClr val="0070C0"/>
                </a:solidFill>
              </a:rPr>
              <a:t>Л</a:t>
            </a:r>
            <a:r>
              <a:rPr lang="ru-RU" sz="6600" b="1" dirty="0" smtClean="0">
                <a:solidFill>
                  <a:srgbClr val="00B050"/>
                </a:solidFill>
              </a:rPr>
              <a:t>Е</a:t>
            </a:r>
            <a:r>
              <a:rPr lang="ru-RU" sz="6600" b="1" dirty="0" smtClean="0">
                <a:solidFill>
                  <a:srgbClr val="0070C0"/>
                </a:solidFill>
              </a:rPr>
              <a:t>ФОН</a:t>
            </a:r>
            <a:endParaRPr lang="ru-RU" sz="66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340768"/>
            <a:ext cx="5466184" cy="4099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600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424936" cy="6097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0192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56945"/>
            <a:ext cx="5184576" cy="476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089" y="1340768"/>
            <a:ext cx="2807593" cy="3114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259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864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9792" y="260648"/>
            <a:ext cx="5686400" cy="1296143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Тема урока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2132856"/>
            <a:ext cx="7704856" cy="3505944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rgbClr val="0070C0"/>
                </a:solidFill>
              </a:rPr>
              <a:t>Написание разделительного мягкого и твёрдого знаков. </a:t>
            </a:r>
            <a:r>
              <a:rPr lang="ru-RU" sz="4800" b="1" dirty="0" smtClean="0">
                <a:solidFill>
                  <a:srgbClr val="00B050"/>
                </a:solidFill>
              </a:rPr>
              <a:t>2 урок.</a:t>
            </a:r>
            <a:endParaRPr lang="ru-RU" sz="4800" b="1" dirty="0">
              <a:solidFill>
                <a:srgbClr val="00B050"/>
              </a:solidFill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4624"/>
            <a:ext cx="2617664" cy="2199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82357"/>
            <a:ext cx="1511300" cy="187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3181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52402" y="476673"/>
            <a:ext cx="6305797" cy="1296143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Цель урока: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772816"/>
            <a:ext cx="6400800" cy="3865984"/>
          </a:xfrm>
        </p:spPr>
        <p:txBody>
          <a:bodyPr/>
          <a:lstStyle/>
          <a:p>
            <a:pPr algn="l"/>
            <a:r>
              <a:rPr lang="ru-RU" sz="4800" b="1" dirty="0" smtClean="0">
                <a:solidFill>
                  <a:srgbClr val="0070C0"/>
                </a:solidFill>
              </a:rPr>
              <a:t>Узнать секрет…</a:t>
            </a:r>
          </a:p>
          <a:p>
            <a:pPr algn="l"/>
            <a:r>
              <a:rPr lang="ru-RU" sz="4800" b="1" dirty="0">
                <a:solidFill>
                  <a:srgbClr val="00B050"/>
                </a:solidFill>
              </a:rPr>
              <a:t>в</a:t>
            </a:r>
            <a:r>
              <a:rPr lang="ru-RU" sz="4800" b="1" dirty="0" smtClean="0">
                <a:solidFill>
                  <a:srgbClr val="00B050"/>
                </a:solidFill>
              </a:rPr>
              <a:t> написании разделительных ь и ъ. </a:t>
            </a:r>
            <a:endParaRPr lang="ru-RU" sz="4800" b="1" dirty="0">
              <a:solidFill>
                <a:srgbClr val="00B050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9945"/>
            <a:ext cx="1828875" cy="1535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04664"/>
            <a:ext cx="1511300" cy="187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6648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404664"/>
            <a:ext cx="7630616" cy="936103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00B050"/>
                </a:solidFill>
              </a:rPr>
              <a:t>Упр. 118. с. 110</a:t>
            </a:r>
            <a:endParaRPr lang="ru-RU" sz="4800" b="1" dirty="0">
              <a:solidFill>
                <a:srgbClr val="00B05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484784"/>
            <a:ext cx="4999906" cy="4999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0326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15816" y="404665"/>
            <a:ext cx="5396136" cy="83721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Проверь!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2348880"/>
            <a:ext cx="6440760" cy="3289920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0070C0"/>
                </a:solidFill>
              </a:rPr>
              <a:t>В</a:t>
            </a:r>
            <a:r>
              <a:rPr lang="ru-RU" sz="4800" b="1" dirty="0" smtClean="0">
                <a:solidFill>
                  <a:srgbClr val="00B050"/>
                </a:solidFill>
              </a:rPr>
              <a:t>ь</a:t>
            </a:r>
            <a:r>
              <a:rPr lang="ru-RU" sz="4800" b="1" dirty="0" smtClean="0">
                <a:solidFill>
                  <a:srgbClr val="FF0000"/>
                </a:solidFill>
              </a:rPr>
              <a:t>ю</a:t>
            </a:r>
            <a:r>
              <a:rPr lang="ru-RU" sz="4800" b="1" dirty="0" smtClean="0">
                <a:solidFill>
                  <a:srgbClr val="0070C0"/>
                </a:solidFill>
              </a:rPr>
              <a:t>га, комп</a:t>
            </a:r>
            <a:r>
              <a:rPr lang="ru-RU" sz="4800" b="1" dirty="0" smtClean="0">
                <a:solidFill>
                  <a:srgbClr val="00B050"/>
                </a:solidFill>
              </a:rPr>
              <a:t>ь</a:t>
            </a:r>
            <a:r>
              <a:rPr lang="ru-RU" sz="4800" b="1" dirty="0" smtClean="0">
                <a:solidFill>
                  <a:srgbClr val="FF0000"/>
                </a:solidFill>
              </a:rPr>
              <a:t>ю</a:t>
            </a:r>
            <a:r>
              <a:rPr lang="ru-RU" sz="4800" b="1" dirty="0" smtClean="0">
                <a:solidFill>
                  <a:srgbClr val="0070C0"/>
                </a:solidFill>
              </a:rPr>
              <a:t>тер</a:t>
            </a:r>
            <a:endParaRPr lang="ru-RU" sz="4800" b="1" dirty="0">
              <a:solidFill>
                <a:srgbClr val="0070C0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119440"/>
            <a:ext cx="3561690" cy="589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231750"/>
            <a:ext cx="1512168" cy="304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06" y="302868"/>
            <a:ext cx="1511300" cy="187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568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4" y="14051"/>
            <a:ext cx="918051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1506537" cy="187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924944"/>
            <a:ext cx="2255837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2520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332657"/>
            <a:ext cx="7556376" cy="936104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00B050"/>
                </a:solidFill>
              </a:rPr>
              <a:t>Упр. 119. с. 111</a:t>
            </a:r>
            <a:endParaRPr lang="ru-RU" sz="4800" b="1" dirty="0">
              <a:solidFill>
                <a:srgbClr val="00B05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628800"/>
            <a:ext cx="3637434" cy="4781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4569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76673"/>
            <a:ext cx="7774632" cy="864095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Проверь!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08104" y="1556792"/>
            <a:ext cx="2808312" cy="4082008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0070C0"/>
                </a:solidFill>
              </a:rPr>
              <a:t>пр</a:t>
            </a:r>
            <a:r>
              <a:rPr lang="ru-RU" sz="4800" b="1" dirty="0" smtClean="0">
                <a:solidFill>
                  <a:srgbClr val="FF0000"/>
                </a:solidFill>
              </a:rPr>
              <a:t>и</a:t>
            </a:r>
            <a:r>
              <a:rPr lang="ru-RU" sz="4800" b="1" dirty="0" smtClean="0">
                <a:solidFill>
                  <a:srgbClr val="0070C0"/>
                </a:solidFill>
              </a:rPr>
              <a:t>езд</a:t>
            </a:r>
          </a:p>
          <a:p>
            <a:r>
              <a:rPr lang="ru-RU" sz="4800" b="1" dirty="0" smtClean="0">
                <a:solidFill>
                  <a:srgbClr val="0070C0"/>
                </a:solidFill>
              </a:rPr>
              <a:t>п</a:t>
            </a:r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r>
              <a:rPr lang="ru-RU" sz="4800" b="1" dirty="0" smtClean="0">
                <a:solidFill>
                  <a:srgbClr val="0070C0"/>
                </a:solidFill>
              </a:rPr>
              <a:t>езд</a:t>
            </a:r>
          </a:p>
          <a:p>
            <a:r>
              <a:rPr lang="ru-RU" sz="4800" b="1" dirty="0" smtClean="0">
                <a:solidFill>
                  <a:srgbClr val="0070C0"/>
                </a:solidFill>
              </a:rPr>
              <a:t>пр</a:t>
            </a:r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r>
              <a:rPr lang="ru-RU" sz="4800" b="1" dirty="0" smtClean="0">
                <a:solidFill>
                  <a:srgbClr val="0070C0"/>
                </a:solidFill>
              </a:rPr>
              <a:t>езд</a:t>
            </a:r>
          </a:p>
          <a:p>
            <a:r>
              <a:rPr lang="ru-RU" sz="4800" b="1" dirty="0" smtClean="0">
                <a:solidFill>
                  <a:srgbClr val="0070C0"/>
                </a:solidFill>
              </a:rPr>
              <a:t>в</a:t>
            </a:r>
            <a:r>
              <a:rPr lang="ru-RU" sz="4800" b="1" dirty="0" smtClean="0">
                <a:solidFill>
                  <a:srgbClr val="FF0000"/>
                </a:solidFill>
              </a:rPr>
              <a:t>ы</a:t>
            </a:r>
            <a:r>
              <a:rPr lang="ru-RU" sz="4800" b="1" dirty="0" smtClean="0">
                <a:solidFill>
                  <a:srgbClr val="0070C0"/>
                </a:solidFill>
              </a:rPr>
              <a:t>езд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1240709"/>
            <a:ext cx="3123220" cy="437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ru-RU" sz="4800" b="1" dirty="0">
                <a:solidFill>
                  <a:srgbClr val="0070C0"/>
                </a:solidFill>
              </a:rPr>
              <a:t>О</a:t>
            </a:r>
            <a:r>
              <a:rPr lang="ru-RU" sz="4800" b="1" dirty="0">
                <a:solidFill>
                  <a:srgbClr val="FF0000"/>
                </a:solidFill>
              </a:rPr>
              <a:t>б</a:t>
            </a:r>
            <a:r>
              <a:rPr lang="ru-RU" sz="4800" b="1" dirty="0">
                <a:solidFill>
                  <a:srgbClr val="00B050"/>
                </a:solidFill>
              </a:rPr>
              <a:t>ъ</a:t>
            </a:r>
            <a:r>
              <a:rPr lang="ru-RU" sz="4800" b="1" dirty="0">
                <a:solidFill>
                  <a:srgbClr val="0070C0"/>
                </a:solidFill>
              </a:rPr>
              <a:t>езд</a:t>
            </a:r>
          </a:p>
          <a:p>
            <a:pPr lvl="0" algn="ctr">
              <a:spcBef>
                <a:spcPct val="20000"/>
              </a:spcBef>
            </a:pPr>
            <a:r>
              <a:rPr lang="ru-RU" sz="4800" b="1" dirty="0">
                <a:solidFill>
                  <a:srgbClr val="FF0000"/>
                </a:solidFill>
              </a:rPr>
              <a:t>В</a:t>
            </a:r>
            <a:r>
              <a:rPr lang="ru-RU" sz="4800" b="1" dirty="0">
                <a:solidFill>
                  <a:srgbClr val="00B050"/>
                </a:solidFill>
              </a:rPr>
              <a:t>ъ</a:t>
            </a:r>
            <a:r>
              <a:rPr lang="ru-RU" sz="4800" b="1" dirty="0">
                <a:solidFill>
                  <a:srgbClr val="0070C0"/>
                </a:solidFill>
              </a:rPr>
              <a:t>езд</a:t>
            </a:r>
          </a:p>
          <a:p>
            <a:pPr lvl="0" algn="ctr">
              <a:spcBef>
                <a:spcPct val="20000"/>
              </a:spcBef>
            </a:pPr>
            <a:r>
              <a:rPr lang="ru-RU" sz="4800" b="1" dirty="0">
                <a:solidFill>
                  <a:srgbClr val="0070C0"/>
                </a:solidFill>
              </a:rPr>
              <a:t>По</a:t>
            </a:r>
            <a:r>
              <a:rPr lang="ru-RU" sz="4800" b="1" dirty="0">
                <a:solidFill>
                  <a:srgbClr val="FF0000"/>
                </a:solidFill>
              </a:rPr>
              <a:t>д</a:t>
            </a:r>
            <a:r>
              <a:rPr lang="ru-RU" sz="4800" b="1" dirty="0">
                <a:solidFill>
                  <a:srgbClr val="00B050"/>
                </a:solidFill>
              </a:rPr>
              <a:t>ъ</a:t>
            </a:r>
            <a:r>
              <a:rPr lang="ru-RU" sz="4800" b="1" dirty="0">
                <a:solidFill>
                  <a:srgbClr val="0070C0"/>
                </a:solidFill>
              </a:rPr>
              <a:t>езд</a:t>
            </a:r>
          </a:p>
          <a:p>
            <a:pPr lvl="0" algn="ctr">
              <a:spcBef>
                <a:spcPct val="20000"/>
              </a:spcBef>
            </a:pPr>
            <a:r>
              <a:rPr lang="ru-RU" sz="4800" b="1" dirty="0">
                <a:solidFill>
                  <a:srgbClr val="FF0000"/>
                </a:solidFill>
              </a:rPr>
              <a:t>С</a:t>
            </a:r>
            <a:r>
              <a:rPr lang="ru-RU" sz="4800" b="1" dirty="0">
                <a:solidFill>
                  <a:srgbClr val="00B050"/>
                </a:solidFill>
              </a:rPr>
              <a:t>ъ</a:t>
            </a:r>
            <a:r>
              <a:rPr lang="ru-RU" sz="4800" b="1" dirty="0">
                <a:solidFill>
                  <a:srgbClr val="0070C0"/>
                </a:solidFill>
              </a:rPr>
              <a:t>езд</a:t>
            </a:r>
          </a:p>
          <a:p>
            <a:pPr lvl="0" algn="ctr">
              <a:spcBef>
                <a:spcPct val="20000"/>
              </a:spcBef>
            </a:pPr>
            <a:r>
              <a:rPr lang="ru-RU" sz="4800" b="1" dirty="0">
                <a:solidFill>
                  <a:srgbClr val="0070C0"/>
                </a:solidFill>
              </a:rPr>
              <a:t>о</a:t>
            </a:r>
            <a:r>
              <a:rPr lang="ru-RU" sz="4800" b="1" dirty="0">
                <a:solidFill>
                  <a:srgbClr val="FF0000"/>
                </a:solidFill>
              </a:rPr>
              <a:t>т</a:t>
            </a:r>
            <a:r>
              <a:rPr lang="ru-RU" sz="4800" b="1" dirty="0">
                <a:solidFill>
                  <a:srgbClr val="00B050"/>
                </a:solidFill>
              </a:rPr>
              <a:t>ъ</a:t>
            </a:r>
            <a:r>
              <a:rPr lang="ru-RU" sz="4800" b="1" dirty="0">
                <a:solidFill>
                  <a:srgbClr val="0070C0"/>
                </a:solidFill>
              </a:rPr>
              <a:t>езд</a:t>
            </a: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340768"/>
            <a:ext cx="1066800" cy="6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424" y="2170599"/>
            <a:ext cx="80850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10" y="3140968"/>
            <a:ext cx="1066800" cy="6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985961" y="5001493"/>
            <a:ext cx="80850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913" y="3973950"/>
            <a:ext cx="80850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40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5739362" y="1772815"/>
            <a:ext cx="106680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41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084" y="2606749"/>
            <a:ext cx="1066800" cy="6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42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860" y="3388048"/>
            <a:ext cx="1066800" cy="6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43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208123"/>
            <a:ext cx="1066800" cy="6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44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1164" y="1401093"/>
            <a:ext cx="127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45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228" y="2236293"/>
            <a:ext cx="127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46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1910" y="3171130"/>
            <a:ext cx="127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47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918" y="4025561"/>
            <a:ext cx="127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48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115" y="5047212"/>
            <a:ext cx="127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49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228" y="1783909"/>
            <a:ext cx="127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50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695" y="2665329"/>
            <a:ext cx="127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51" name="Picture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0388" y="3448373"/>
            <a:ext cx="127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52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2204" y="4244935"/>
            <a:ext cx="127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871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18051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398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856984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924944"/>
            <a:ext cx="1474713" cy="658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437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548681"/>
            <a:ext cx="6118448" cy="1224135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Итог урока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2204864"/>
            <a:ext cx="6656784" cy="3433936"/>
          </a:xfrm>
        </p:spPr>
        <p:txBody>
          <a:bodyPr>
            <a:normAutofit/>
          </a:bodyPr>
          <a:lstStyle/>
          <a:p>
            <a:pPr algn="l"/>
            <a:r>
              <a:rPr lang="ru-RU" sz="4800" b="1" dirty="0" smtClean="0">
                <a:solidFill>
                  <a:srgbClr val="0070C0"/>
                </a:solidFill>
              </a:rPr>
              <a:t>Разделительный </a:t>
            </a:r>
            <a:r>
              <a:rPr lang="ru-RU" sz="4800" b="1" dirty="0" smtClean="0">
                <a:solidFill>
                  <a:srgbClr val="FF0000"/>
                </a:solidFill>
              </a:rPr>
              <a:t>ь</a:t>
            </a:r>
            <a:r>
              <a:rPr lang="ru-RU" sz="4800" b="1" dirty="0" smtClean="0">
                <a:solidFill>
                  <a:srgbClr val="0070C0"/>
                </a:solidFill>
              </a:rPr>
              <a:t> пишется в </a:t>
            </a:r>
            <a:r>
              <a:rPr lang="ru-RU" sz="4800" b="1" dirty="0" smtClean="0">
                <a:solidFill>
                  <a:srgbClr val="00B050"/>
                </a:solidFill>
              </a:rPr>
              <a:t>…</a:t>
            </a:r>
            <a:r>
              <a:rPr lang="ru-RU" sz="4800" b="1" dirty="0">
                <a:solidFill>
                  <a:srgbClr val="0070C0"/>
                </a:solidFill>
              </a:rPr>
              <a:t> </a:t>
            </a:r>
            <a:r>
              <a:rPr lang="ru-RU" sz="4800" b="1" dirty="0" smtClean="0">
                <a:solidFill>
                  <a:srgbClr val="0070C0"/>
                </a:solidFill>
              </a:rPr>
              <a:t> перед   буквами </a:t>
            </a:r>
            <a:r>
              <a:rPr lang="ru-RU" sz="4800" b="1" dirty="0" smtClean="0">
                <a:solidFill>
                  <a:srgbClr val="00B050"/>
                </a:solidFill>
              </a:rPr>
              <a:t>…..</a:t>
            </a:r>
            <a:endParaRPr lang="ru-RU" sz="4800" b="1" dirty="0">
              <a:solidFill>
                <a:srgbClr val="00B050"/>
              </a:solidFill>
            </a:endParaRP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78277"/>
            <a:ext cx="1511300" cy="187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1016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95736" y="548681"/>
            <a:ext cx="6262464" cy="1224135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Итог урока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2204864"/>
            <a:ext cx="6656784" cy="3433936"/>
          </a:xfrm>
        </p:spPr>
        <p:txBody>
          <a:bodyPr>
            <a:normAutofit/>
          </a:bodyPr>
          <a:lstStyle/>
          <a:p>
            <a:pPr algn="l"/>
            <a:r>
              <a:rPr lang="ru-RU" sz="4800" b="1" dirty="0" smtClean="0">
                <a:solidFill>
                  <a:srgbClr val="0070C0"/>
                </a:solidFill>
              </a:rPr>
              <a:t>Разделительный </a:t>
            </a:r>
            <a:r>
              <a:rPr lang="ru-RU" sz="4800" b="1" dirty="0" smtClean="0">
                <a:solidFill>
                  <a:srgbClr val="FF0000"/>
                </a:solidFill>
              </a:rPr>
              <a:t>ь</a:t>
            </a:r>
            <a:r>
              <a:rPr lang="ru-RU" sz="4800" b="1" dirty="0" smtClean="0">
                <a:solidFill>
                  <a:srgbClr val="0070C0"/>
                </a:solidFill>
              </a:rPr>
              <a:t> пишется в </a:t>
            </a:r>
            <a:r>
              <a:rPr lang="ru-RU" sz="4800" b="1" dirty="0" smtClean="0">
                <a:solidFill>
                  <a:srgbClr val="00B050"/>
                </a:solidFill>
              </a:rPr>
              <a:t>корне</a:t>
            </a:r>
            <a:r>
              <a:rPr lang="ru-RU" sz="4800" b="1" dirty="0" smtClean="0">
                <a:solidFill>
                  <a:srgbClr val="0070C0"/>
                </a:solidFill>
              </a:rPr>
              <a:t>  перед   буквами </a:t>
            </a:r>
            <a:r>
              <a:rPr lang="ru-RU" sz="4800" b="1" dirty="0" smtClean="0">
                <a:solidFill>
                  <a:srgbClr val="00B050"/>
                </a:solidFill>
              </a:rPr>
              <a:t>е, ё, ю, я, и</a:t>
            </a:r>
            <a:endParaRPr lang="ru-RU" sz="4800" b="1" dirty="0">
              <a:solidFill>
                <a:srgbClr val="00B050"/>
              </a:solidFill>
            </a:endParaRP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78277"/>
            <a:ext cx="1511300" cy="187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7894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548681"/>
            <a:ext cx="7918648" cy="1224135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Итог урока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2204864"/>
            <a:ext cx="6656784" cy="3433936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4800" b="1" dirty="0" smtClean="0">
                <a:solidFill>
                  <a:srgbClr val="0070C0"/>
                </a:solidFill>
              </a:rPr>
              <a:t>Разделительный ъ пишется после </a:t>
            </a:r>
            <a:r>
              <a:rPr lang="ru-RU" sz="4800" b="1" dirty="0" smtClean="0">
                <a:solidFill>
                  <a:srgbClr val="00B050"/>
                </a:solidFill>
              </a:rPr>
              <a:t>…</a:t>
            </a:r>
            <a:r>
              <a:rPr lang="ru-RU" sz="4800" b="1" dirty="0" smtClean="0">
                <a:solidFill>
                  <a:srgbClr val="0070C0"/>
                </a:solidFill>
              </a:rPr>
              <a:t>, оканчивающейся на </a:t>
            </a:r>
            <a:r>
              <a:rPr lang="ru-RU" sz="4800" b="1" dirty="0" smtClean="0">
                <a:solidFill>
                  <a:srgbClr val="00B050"/>
                </a:solidFill>
              </a:rPr>
              <a:t>….</a:t>
            </a:r>
            <a:r>
              <a:rPr lang="ru-RU" sz="4800" b="1" dirty="0" smtClean="0">
                <a:solidFill>
                  <a:srgbClr val="0070C0"/>
                </a:solidFill>
              </a:rPr>
              <a:t> , перед   буквами </a:t>
            </a:r>
            <a:r>
              <a:rPr lang="ru-RU" sz="4800" b="1" dirty="0" smtClean="0">
                <a:solidFill>
                  <a:srgbClr val="00B050"/>
                </a:solidFill>
              </a:rPr>
              <a:t>…..</a:t>
            </a:r>
            <a:endParaRPr lang="ru-RU" sz="4800" b="1" dirty="0">
              <a:solidFill>
                <a:srgbClr val="00B050"/>
              </a:solidFill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04664"/>
            <a:ext cx="1828800" cy="153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2355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548681"/>
            <a:ext cx="7918648" cy="1224135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Итог урока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1772816"/>
            <a:ext cx="6656784" cy="3865984"/>
          </a:xfrm>
        </p:spPr>
        <p:txBody>
          <a:bodyPr>
            <a:noAutofit/>
          </a:bodyPr>
          <a:lstStyle/>
          <a:p>
            <a:pPr algn="l"/>
            <a:r>
              <a:rPr lang="ru-RU" sz="4800" b="1" dirty="0" smtClean="0">
                <a:solidFill>
                  <a:srgbClr val="0070C0"/>
                </a:solidFill>
              </a:rPr>
              <a:t>Разделительный ъ пишется после </a:t>
            </a:r>
            <a:r>
              <a:rPr lang="ru-RU" sz="4800" b="1" dirty="0" smtClean="0">
                <a:solidFill>
                  <a:srgbClr val="00B050"/>
                </a:solidFill>
              </a:rPr>
              <a:t>приставки</a:t>
            </a:r>
            <a:r>
              <a:rPr lang="ru-RU" sz="4800" b="1" dirty="0" smtClean="0">
                <a:solidFill>
                  <a:srgbClr val="0070C0"/>
                </a:solidFill>
              </a:rPr>
              <a:t>, оканчивающейся на </a:t>
            </a:r>
            <a:r>
              <a:rPr lang="ru-RU" sz="4800" b="1" dirty="0" smtClean="0">
                <a:solidFill>
                  <a:srgbClr val="00B050"/>
                </a:solidFill>
              </a:rPr>
              <a:t>согласный</a:t>
            </a:r>
            <a:r>
              <a:rPr lang="ru-RU" sz="4800" b="1" dirty="0" smtClean="0">
                <a:solidFill>
                  <a:srgbClr val="0070C0"/>
                </a:solidFill>
              </a:rPr>
              <a:t> , перед   буквами </a:t>
            </a:r>
            <a:r>
              <a:rPr lang="ru-RU" sz="4800" b="1" dirty="0" smtClean="0">
                <a:solidFill>
                  <a:srgbClr val="00B050"/>
                </a:solidFill>
              </a:rPr>
              <a:t>е, ё ю, я.</a:t>
            </a:r>
            <a:endParaRPr lang="ru-RU" sz="4800" b="1" dirty="0">
              <a:solidFill>
                <a:srgbClr val="00B050"/>
              </a:solidFill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04664"/>
            <a:ext cx="1828800" cy="153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9608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116</TotalTime>
  <Words>135</Words>
  <Application>Microsoft Office PowerPoint</Application>
  <PresentationFormat>Экран (4:3)</PresentationFormat>
  <Paragraphs>39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Эркер</vt:lpstr>
      <vt:lpstr>Урок русского языка  во 2 классе</vt:lpstr>
      <vt:lpstr>Девиз урока Прозвенел звонок, Начался урок. Будем мы трудиться, Хорошо учиться.</vt:lpstr>
      <vt:lpstr>Чистописание</vt:lpstr>
      <vt:lpstr>Презентация PowerPoint</vt:lpstr>
      <vt:lpstr>Словарный диктант</vt:lpstr>
      <vt:lpstr>соседка</vt:lpstr>
      <vt:lpstr>Презентация PowerPoint</vt:lpstr>
      <vt:lpstr>столица</vt:lpstr>
      <vt:lpstr>СУББОТА</vt:lpstr>
      <vt:lpstr>СОРОКА</vt:lpstr>
      <vt:lpstr>Презентация PowerPoint</vt:lpstr>
      <vt:lpstr>Презентация PowerPoint</vt:lpstr>
      <vt:lpstr>ТЕЛЕФОН</vt:lpstr>
      <vt:lpstr>Презентация PowerPoint</vt:lpstr>
      <vt:lpstr>Презентация PowerPoint</vt:lpstr>
      <vt:lpstr>Презентация PowerPoint</vt:lpstr>
      <vt:lpstr>Тема урока</vt:lpstr>
      <vt:lpstr>Цель урока:</vt:lpstr>
      <vt:lpstr>Упр. 118. с. 110</vt:lpstr>
      <vt:lpstr>Проверь!</vt:lpstr>
      <vt:lpstr>Презентация PowerPoint</vt:lpstr>
      <vt:lpstr>Упр. 119. с. 111</vt:lpstr>
      <vt:lpstr>Проверь!</vt:lpstr>
      <vt:lpstr>Презентация PowerPoint</vt:lpstr>
      <vt:lpstr>Презентация PowerPoint</vt:lpstr>
      <vt:lpstr>Итог урока</vt:lpstr>
      <vt:lpstr>Итог урока</vt:lpstr>
      <vt:lpstr>Итог урока</vt:lpstr>
      <vt:lpstr>Итог урока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17</cp:revision>
  <dcterms:created xsi:type="dcterms:W3CDTF">2017-04-20T05:54:06Z</dcterms:created>
  <dcterms:modified xsi:type="dcterms:W3CDTF">2017-04-21T15:38:05Z</dcterms:modified>
</cp:coreProperties>
</file>