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1"/>
  </p:notesMasterIdLst>
  <p:sldIdLst>
    <p:sldId id="256" r:id="rId2"/>
    <p:sldId id="280" r:id="rId3"/>
    <p:sldId id="279" r:id="rId4"/>
    <p:sldId id="258" r:id="rId5"/>
    <p:sldId id="263" r:id="rId6"/>
    <p:sldId id="259" r:id="rId7"/>
    <p:sldId id="281" r:id="rId8"/>
    <p:sldId id="264" r:id="rId9"/>
    <p:sldId id="266" r:id="rId10"/>
    <p:sldId id="267" r:id="rId11"/>
    <p:sldId id="261" r:id="rId12"/>
    <p:sldId id="268" r:id="rId13"/>
    <p:sldId id="269" r:id="rId14"/>
    <p:sldId id="276" r:id="rId15"/>
    <p:sldId id="277" r:id="rId16"/>
    <p:sldId id="271" r:id="rId17"/>
    <p:sldId id="275" r:id="rId18"/>
    <p:sldId id="272" r:id="rId19"/>
    <p:sldId id="282" r:id="rId2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8A02CDD4-14DE-4121-9021-83C2A736E57D}" type="datetimeFigureOut">
              <a:rPr lang="ru-RU"/>
              <a:pPr>
                <a:defRPr/>
              </a:pPr>
              <a:t>27.11.2012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E611E90F-99FB-44B5-91C7-49AA17E2564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51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E0C3040-2D25-4FE7-B0F2-542568EA3007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02463B-DB5C-4538-AF53-2E422DDFF419}" type="datetime1">
              <a:rPr lang="ru-RU"/>
              <a:pPr>
                <a:defRPr/>
              </a:pPr>
              <a:t>27.11.2012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http://aida.ucoz.ru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22E0D2-8AD0-45F6-951F-322356DA65B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A64E98-6705-44D5-AFC0-65BEFAD95BC8}" type="datetime1">
              <a:rPr lang="ru-RU"/>
              <a:pPr>
                <a:defRPr/>
              </a:pPr>
              <a:t>27.11.2012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http://aida.ucoz.ru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0FA95D-7F01-4054-AB3A-0A2B41DA5DF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3ED994-D426-4250-ACAD-559793454F12}" type="datetime1">
              <a:rPr lang="ru-RU"/>
              <a:pPr>
                <a:defRPr/>
              </a:pPr>
              <a:t>27.11.2012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http://aida.ucoz.ru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5DB823-BA89-48A9-B7F8-3E72F0E8C96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E9B494-6708-4133-BD71-BB9515EFC55B}" type="datetime1">
              <a:rPr lang="ru-RU"/>
              <a:pPr>
                <a:defRPr/>
              </a:pPr>
              <a:t>27.11.2012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http://aida.ucoz.ru</a:t>
            </a: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9F9C8F-6166-42CA-9A89-1058FFA6D14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415B19-33F2-45BA-B231-AE3F01B2A72F}" type="datetime1">
              <a:rPr lang="ru-RU"/>
              <a:pPr>
                <a:defRPr/>
              </a:pPr>
              <a:t>27.11.2012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http://aida.ucoz.ru</a:t>
            </a: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F09A20-7B55-4F6D-B8FE-0E23C04FC73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7DD725-B207-4AAA-9D05-F711E251C709}" type="datetime1">
              <a:rPr lang="ru-RU"/>
              <a:pPr>
                <a:defRPr/>
              </a:pPr>
              <a:t>27.11.2012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http://aida.ucoz.ru</a:t>
            </a: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874102-B559-496D-A582-5CAFA4729DE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659CAB-F15D-4D72-A41C-E15FC40DD748}" type="datetime1">
              <a:rPr lang="ru-RU"/>
              <a:pPr>
                <a:defRPr/>
              </a:pPr>
              <a:t>27.11.2012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http://aida.ucoz.ru</a:t>
            </a: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BD4FE5-3E3E-422B-B045-936D02F84C7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63CD7B-01CB-47FA-9F9A-EF11C4A1E0B6}" type="datetime1">
              <a:rPr lang="ru-RU"/>
              <a:pPr>
                <a:defRPr/>
              </a:pPr>
              <a:t>27.11.2012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http://aida.ucoz.ru</a:t>
            </a: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791B8F-5C0F-4831-A75F-F4BAC085389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5D6066-E13F-4177-93D6-B8B30F59ECB5}" type="datetime1">
              <a:rPr lang="ru-RU"/>
              <a:pPr>
                <a:defRPr/>
              </a:pPr>
              <a:t>27.11.2012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http://aida.ucoz.ru</a:t>
            </a: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576318-262D-436D-8F0C-16EEC837150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A67215-A00E-4961-86C6-A7B2A1D46D83}" type="datetime1">
              <a:rPr lang="ru-RU"/>
              <a:pPr>
                <a:defRPr/>
              </a:pPr>
              <a:t>27.11.2012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http://aida.ucoz.ru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3A8446-B42F-481B-A57C-1D0A769C6A8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76F2DD-A1BD-4025-A778-2C0783B689B8}" type="datetime1">
              <a:rPr lang="ru-RU"/>
              <a:pPr>
                <a:defRPr/>
              </a:pPr>
              <a:t>27.11.2012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http://aida.ucoz.ru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328D7E-9BF0-4F1F-B893-CBC0DE1B7E5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F4F6014-7269-4802-B7C9-1F1DB5FA351A}" type="datetime1">
              <a:rPr lang="ru-RU"/>
              <a:pPr>
                <a:defRPr/>
              </a:pPr>
              <a:t>27.11.2012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/>
              <a:t>http://aida.ucoz.ru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324B694-D270-419D-850F-23ED2757F27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gif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.wav"/><Relationship Id="rId6" Type="http://schemas.openxmlformats.org/officeDocument/2006/relationships/image" Target="../media/image17.png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20.gi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w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gif"/><Relationship Id="rId3" Type="http://schemas.openxmlformats.org/officeDocument/2006/relationships/image" Target="../media/image26.gif"/><Relationship Id="rId7" Type="http://schemas.openxmlformats.org/officeDocument/2006/relationships/image" Target="../media/image30.gi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gif"/><Relationship Id="rId5" Type="http://schemas.openxmlformats.org/officeDocument/2006/relationships/image" Target="../media/image28.gif"/><Relationship Id="rId4" Type="http://schemas.openxmlformats.org/officeDocument/2006/relationships/image" Target="../media/image27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wmf"/><Relationship Id="rId2" Type="http://schemas.openxmlformats.org/officeDocument/2006/relationships/image" Target="../media/image32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wm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w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ctrTitle"/>
          </p:nvPr>
        </p:nvSpPr>
        <p:spPr>
          <a:xfrm>
            <a:off x="685800" y="500043"/>
            <a:ext cx="7243786" cy="3100408"/>
          </a:xfrm>
        </p:spPr>
        <p:txBody>
          <a:bodyPr/>
          <a:lstStyle/>
          <a:p>
            <a:r>
              <a:rPr lang="ru-RU" dirty="0" smtClean="0"/>
              <a:t>Урок  русского  языка  по  теме </a:t>
            </a:r>
            <a:br>
              <a:rPr lang="ru-RU" dirty="0" smtClean="0"/>
            </a:br>
            <a:r>
              <a:rPr lang="ru-RU" b="1" dirty="0" smtClean="0">
                <a:solidFill>
                  <a:srgbClr val="002060"/>
                </a:solidFill>
              </a:rPr>
              <a:t>Правописание  </a:t>
            </a:r>
            <a:r>
              <a:rPr lang="ru-RU" b="1" dirty="0" err="1" smtClean="0">
                <a:solidFill>
                  <a:srgbClr val="002060"/>
                </a:solidFill>
              </a:rPr>
              <a:t>чк</a:t>
            </a:r>
            <a:r>
              <a:rPr lang="ru-RU" b="1" dirty="0" smtClean="0">
                <a:solidFill>
                  <a:srgbClr val="002060"/>
                </a:solidFill>
              </a:rPr>
              <a:t> , </a:t>
            </a:r>
            <a:r>
              <a:rPr lang="ru-RU" b="1" dirty="0" err="1" smtClean="0">
                <a:solidFill>
                  <a:srgbClr val="002060"/>
                </a:solidFill>
              </a:rPr>
              <a:t>чн</a:t>
            </a:r>
            <a:r>
              <a:rPr lang="ru-RU" b="1" dirty="0" smtClean="0">
                <a:solidFill>
                  <a:srgbClr val="002060"/>
                </a:solidFill>
              </a:rPr>
              <a:t> , </a:t>
            </a:r>
            <a:r>
              <a:rPr lang="ru-RU" b="1" dirty="0" err="1" smtClean="0">
                <a:solidFill>
                  <a:srgbClr val="002060"/>
                </a:solidFill>
              </a:rPr>
              <a:t>нч</a:t>
            </a:r>
            <a:r>
              <a:rPr lang="ru-RU" b="1" dirty="0" smtClean="0">
                <a:solidFill>
                  <a:srgbClr val="002060"/>
                </a:solidFill>
              </a:rPr>
              <a:t> , </a:t>
            </a:r>
            <a:r>
              <a:rPr lang="ru-RU" b="1" dirty="0" err="1" smtClean="0">
                <a:solidFill>
                  <a:srgbClr val="002060"/>
                </a:solidFill>
              </a:rPr>
              <a:t>нщ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643174" y="3886200"/>
            <a:ext cx="5129226" cy="1752600"/>
          </a:xfr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>
                <a:solidFill>
                  <a:schemeClr val="tx1"/>
                </a:solidFill>
              </a:rPr>
              <a:t>Презентацию  подготовила учитель начальных  классов  Бабынина Л.В.</a:t>
            </a:r>
          </a:p>
        </p:txBody>
      </p:sp>
      <p:pic>
        <p:nvPicPr>
          <p:cNvPr id="2052" name="Picture 3" descr="H:\Documents and Settings\Aida\Рабочий стол\НОвая ГРАФИКА сборник\КАРТИНКИ СБОРНИК_ школьные\flow61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-3951446">
            <a:off x="7842250" y="538163"/>
            <a:ext cx="725488" cy="747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4" descr="H:\Documents and Settings\Aida\Рабочий стол\НОвая ГРАФИКА сборник\КАРТИНКИ СБОРНИК_ школьные\flow61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-302608">
            <a:off x="8194675" y="-28575"/>
            <a:ext cx="1281113" cy="132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Picture 2" descr="H:\Documents and Settings\Aida\Рабочий стол\НОвая ГРАФИКА сборник\КАРТИНКИ СБОРНИК_ школьные\flow61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-1293031">
            <a:off x="7816850" y="733425"/>
            <a:ext cx="1579563" cy="162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5" name="Picture 5" descr="H:\Documents and Settings\Aida\Рабочий стол\НОвая ГРАФИКА сборник\КАРТИНКИ СБОРНИК_ школьные\flow61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4362450"/>
            <a:ext cx="2419350" cy="249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6" name="Picture 4" descr="H:\Documents and Settings\Aida\Рабочий стол\НОвая ГРАФИКА сборник\КАРТИНКИ СБОРНИК_ школьные\flow61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261343">
            <a:off x="1412875" y="5283200"/>
            <a:ext cx="1281113" cy="132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7" name="Picture 2" descr="H:\Documents and Settings\Aida\Рабочий стол\НОвая ГРАФИКА сборник\КАРТИНКИ СБОРНИК_ школьные\flow61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682093" flipH="1">
            <a:off x="4067175" y="5273675"/>
            <a:ext cx="2216150" cy="163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2" name="Line 4"/>
          <p:cNvSpPr>
            <a:spLocks noChangeShapeType="1"/>
          </p:cNvSpPr>
          <p:nvPr/>
        </p:nvSpPr>
        <p:spPr bwMode="auto">
          <a:xfrm>
            <a:off x="468313" y="476250"/>
            <a:ext cx="8280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pic>
        <p:nvPicPr>
          <p:cNvPr id="58373" name="Picture 5" descr="144A61F7"/>
          <p:cNvPicPr>
            <a:picLocks noChangeAspect="1" noChangeArrowheads="1"/>
          </p:cNvPicPr>
          <p:nvPr/>
        </p:nvPicPr>
        <p:blipFill>
          <a:blip r:embed="rId2" cstate="print"/>
          <a:srcRect l="55450" t="68602" r="26714" b="1834"/>
          <a:stretch>
            <a:fillRect/>
          </a:stretch>
        </p:blipFill>
        <p:spPr bwMode="auto">
          <a:xfrm>
            <a:off x="3635375" y="3933825"/>
            <a:ext cx="1943100" cy="230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374" name="Line 6"/>
          <p:cNvSpPr>
            <a:spLocks noChangeShapeType="1"/>
          </p:cNvSpPr>
          <p:nvPr/>
        </p:nvSpPr>
        <p:spPr bwMode="auto">
          <a:xfrm>
            <a:off x="539750" y="2205038"/>
            <a:ext cx="8280400" cy="0"/>
          </a:xfrm>
          <a:prstGeom prst="line">
            <a:avLst/>
          </a:prstGeom>
          <a:noFill/>
          <a:ln w="38100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8375" name="Line 7"/>
          <p:cNvSpPr>
            <a:spLocks noChangeShapeType="1"/>
          </p:cNvSpPr>
          <p:nvPr/>
        </p:nvSpPr>
        <p:spPr bwMode="auto">
          <a:xfrm>
            <a:off x="468313" y="6237288"/>
            <a:ext cx="8280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8376" name="Line 8"/>
          <p:cNvSpPr>
            <a:spLocks noChangeShapeType="1"/>
          </p:cNvSpPr>
          <p:nvPr/>
        </p:nvSpPr>
        <p:spPr bwMode="auto">
          <a:xfrm>
            <a:off x="468313" y="3933825"/>
            <a:ext cx="8280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8371" name="AutoShape 3"/>
          <p:cNvSpPr>
            <a:spLocks noChangeArrowheads="1"/>
          </p:cNvSpPr>
          <p:nvPr/>
        </p:nvSpPr>
        <p:spPr bwMode="auto">
          <a:xfrm>
            <a:off x="3779838" y="4365625"/>
            <a:ext cx="357187" cy="358775"/>
          </a:xfrm>
          <a:prstGeom prst="star8">
            <a:avLst>
              <a:gd name="adj" fmla="val 38250"/>
            </a:avLst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58370" name="Picture 2" descr="karanda1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9591371" flipV="1">
            <a:off x="6443663" y="4508500"/>
            <a:ext cx="1944687" cy="511175"/>
          </a:xfrm>
          <a:prstGeom prst="rect">
            <a:avLst/>
          </a:prstGeom>
          <a:noFill/>
        </p:spPr>
      </p:pic>
      <p:sp>
        <p:nvSpPr>
          <p:cNvPr id="58377" name="AutoShape 9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243888" y="6165850"/>
            <a:ext cx="576262" cy="503238"/>
          </a:xfrm>
          <a:prstGeom prst="actionButtonHome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8378" name="AutoShape 1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7524750" y="6165850"/>
            <a:ext cx="576263" cy="503238"/>
          </a:xfrm>
          <a:prstGeom prst="actionButtonReturn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83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3.68178E-6 L -0.27952 -0.0686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83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0" y="-3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7951 -0.06869 C -0.27257 -0.07747 -0.26562 -0.08626 -0.25902 -0.09621 C -0.25243 -0.10615 -0.24479 -0.11818 -0.23975 -0.12905 C -0.23472 -0.13992 -0.23298 -0.16096 -0.22882 -0.16189 C -0.22465 -0.16281 -0.22291 -0.14084 -0.2151 -0.13437 C -0.20729 -0.12789 -0.19236 -0.1228 -0.18229 -0.1235 C -0.17222 -0.12419 -0.16267 -0.13136 -0.15486 -0.13807 C -0.14704 -0.14477 -0.1375 -0.16304 -0.13576 -0.16374 C -0.13402 -0.16443 -0.13941 -0.15564 -0.14392 -0.14177 C -0.14843 -0.12789 -0.15659 -0.10176 -0.16319 -0.07979 C -0.16979 -0.05782 -0.17691 -0.03145 -0.18368 -0.01041 C -0.19045 0.01064 -0.19704 0.0259 -0.20416 0.04625 C -0.21128 0.06661 -0.22309 0.09482 -0.22604 0.11193 C -0.22899 0.12905 -0.22673 0.14131 -0.22204 0.14847 C -0.21736 0.15564 -0.20625 0.15819 -0.19739 0.15564 C -0.18854 0.1531 -0.17847 0.14269 -0.16857 0.1339 C -0.15868 0.12512 -0.14514 0.11032 -0.13836 0.10268 C -0.13159 0.09505 -0.12951 0.09158 -0.12743 0.08811 " pathEditMode="relative" rAng="0" ptsTypes="aaaaaaaaaaaaaaaaaA">
                                      <p:cBhvr>
                                        <p:cTn id="10" dur="5000" fill="hold"/>
                                        <p:tgtEl>
                                          <p:spTgt spid="583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6" y="6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370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6" name="Line 4"/>
          <p:cNvSpPr>
            <a:spLocks noChangeShapeType="1"/>
          </p:cNvSpPr>
          <p:nvPr/>
        </p:nvSpPr>
        <p:spPr bwMode="auto">
          <a:xfrm>
            <a:off x="468313" y="476250"/>
            <a:ext cx="8280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pic>
        <p:nvPicPr>
          <p:cNvPr id="59397" name="Picture 5" descr="144A61F7"/>
          <p:cNvPicPr>
            <a:picLocks noChangeAspect="1" noChangeArrowheads="1"/>
          </p:cNvPicPr>
          <p:nvPr/>
        </p:nvPicPr>
        <p:blipFill>
          <a:blip r:embed="rId2" cstate="print"/>
          <a:srcRect t="9952" r="61603" b="2261"/>
          <a:stretch>
            <a:fillRect/>
          </a:stretch>
        </p:blipFill>
        <p:spPr bwMode="auto">
          <a:xfrm>
            <a:off x="2484438" y="549275"/>
            <a:ext cx="3436937" cy="561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9398" name="Line 6"/>
          <p:cNvSpPr>
            <a:spLocks noChangeShapeType="1"/>
          </p:cNvSpPr>
          <p:nvPr/>
        </p:nvSpPr>
        <p:spPr bwMode="auto">
          <a:xfrm>
            <a:off x="468313" y="2420938"/>
            <a:ext cx="8280400" cy="0"/>
          </a:xfrm>
          <a:prstGeom prst="line">
            <a:avLst/>
          </a:prstGeom>
          <a:noFill/>
          <a:ln w="38100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9399" name="Line 7"/>
          <p:cNvSpPr>
            <a:spLocks noChangeShapeType="1"/>
          </p:cNvSpPr>
          <p:nvPr/>
        </p:nvSpPr>
        <p:spPr bwMode="auto">
          <a:xfrm>
            <a:off x="395288" y="4292600"/>
            <a:ext cx="82804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9400" name="Line 8"/>
          <p:cNvSpPr>
            <a:spLocks noChangeShapeType="1"/>
          </p:cNvSpPr>
          <p:nvPr/>
        </p:nvSpPr>
        <p:spPr bwMode="auto">
          <a:xfrm>
            <a:off x="395288" y="6165850"/>
            <a:ext cx="8280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9395" name="AutoShape 3"/>
          <p:cNvSpPr>
            <a:spLocks noChangeArrowheads="1"/>
          </p:cNvSpPr>
          <p:nvPr/>
        </p:nvSpPr>
        <p:spPr bwMode="auto">
          <a:xfrm>
            <a:off x="2555875" y="1844675"/>
            <a:ext cx="357188" cy="358775"/>
          </a:xfrm>
          <a:prstGeom prst="star8">
            <a:avLst>
              <a:gd name="adj" fmla="val 38250"/>
            </a:avLst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59394" name="Picture 2" descr="karanda1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9715126" flipV="1">
            <a:off x="6372225" y="4581525"/>
            <a:ext cx="1944688" cy="511175"/>
          </a:xfrm>
          <a:prstGeom prst="rect">
            <a:avLst/>
          </a:prstGeom>
          <a:noFill/>
        </p:spPr>
      </p:pic>
      <p:sp>
        <p:nvSpPr>
          <p:cNvPr id="59401" name="AutoShape 9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243888" y="6165850"/>
            <a:ext cx="576262" cy="503238"/>
          </a:xfrm>
          <a:prstGeom prst="actionButtonHome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9402" name="AutoShape 1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7524750" y="6165850"/>
            <a:ext cx="576263" cy="503238"/>
          </a:xfrm>
          <a:prstGeom prst="actionButtonReturn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939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3.68178E-6 L -0.41337 -0.4359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93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7" y="-21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1336 -0.43594 C -0.40711 -0.44334 -0.40086 -0.45074 -0.39305 -0.45953 C -0.38524 -0.46832 -0.37448 -0.48011 -0.36649 -0.48821 C -0.3585 -0.4963 -0.35312 -0.50231 -0.34496 -0.50856 C -0.3368 -0.5148 -0.32517 -0.52128 -0.31718 -0.52521 C -0.3092 -0.52914 -0.30382 -0.53261 -0.29687 -0.53215 C -0.28993 -0.53168 -0.27968 -0.52706 -0.27534 -0.52197 C -0.271 -0.51688 -0.27118 -0.50948 -0.27031 -0.50162 C -0.26944 -0.49376 -0.2677 -0.48797 -0.27031 -0.47479 C -0.27291 -0.46161 -0.27847 -0.44542 -0.28559 -0.42253 C -0.2927 -0.39963 -0.30329 -0.36864 -0.31336 -0.33811 C -0.32343 -0.30759 -0.33871 -0.2648 -0.34635 -0.23867 C -0.35399 -0.21254 -0.35781 -0.19588 -0.35902 -0.18131 C -0.36024 -0.16674 -0.35642 -0.15934 -0.35382 -0.15102 C -0.35121 -0.14269 -0.35034 -0.1346 -0.34375 -0.13067 C -0.33715 -0.12674 -0.32569 -0.12488 -0.31458 -0.12743 C -0.30347 -0.12997 -0.29097 -0.13506 -0.27673 -0.14593 C -0.2625 -0.1568 -0.24114 -0.1797 -0.22864 -0.19311 C -0.21614 -0.20652 -0.21163 -0.2123 -0.20191 -0.22687 C -0.19218 -0.24144 -0.17899 -0.26434 -0.17031 -0.28076 C -0.16163 -0.29718 -0.15954 -0.30157 -0.15 -0.3247 C -0.14045 -0.34783 -0.12361 -0.39038 -0.11336 -0.41906 C -0.10312 -0.44773 -0.09409 -0.47734 -0.08802 -0.49653 C -0.08194 -0.51573 -0.07812 -0.52937 -0.07673 -0.53377 C -0.07534 -0.53816 -0.07552 -0.53631 -0.07916 -0.52359 C -0.08281 -0.51087 -0.08958 -0.48404 -0.09826 -0.45791 C -0.10694 -0.43178 -0.12048 -0.39593 -0.13107 -0.36679 C -0.14166 -0.33765 -0.1526 -0.3099 -0.16145 -0.28261 C -0.17031 -0.25532 -0.17656 -0.2278 -0.1842 -0.20328 C -0.19184 -0.17877 -0.2 -0.15749 -0.20711 -0.13575 C -0.21423 -0.11402 -0.21996 -0.09459 -0.22725 -0.07331 C -0.23454 -0.05204 -0.24375 -0.02983 -0.25139 -0.00763 C -0.25902 0.01457 -0.26701 0.04163 -0.27291 0.0599 C -0.27882 0.07817 -0.28524 0.08881 -0.2868 0.10199 C -0.28836 0.11517 -0.2868 0.13136 -0.28177 0.13899 C -0.27673 0.14662 -0.26545 0.14778 -0.25642 0.14755 C -0.24739 0.14732 -0.23628 0.14362 -0.22725 0.13737 C -0.21823 0.13113 -0.20902 0.11795 -0.20191 0.11031 C -0.19479 0.10268 -0.18906 0.09713 -0.1842 0.09181 C -0.17934 0.08649 -0.17621 0.08233 -0.17291 0.0784 " pathEditMode="relative" rAng="0" ptsTypes="aaaaaaaaaaaaaaaaaaaaaaaaaaaaaaaaaaaaaaaA">
                                      <p:cBhvr>
                                        <p:cTn id="10" dur="9000" fill="hold"/>
                                        <p:tgtEl>
                                          <p:spTgt spid="593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9" y="2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39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4659CAB-F15D-4D72-A41C-E15FC40DD748}" type="datetime1">
              <a:rPr lang="ru-RU" smtClean="0"/>
              <a:pPr>
                <a:defRPr/>
              </a:pPr>
              <a:t>27.11.2012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http://aida.ucoz.ru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BD4FE5-3E3E-422B-B045-936D02F84C75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785786" y="571480"/>
            <a:ext cx="75009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Словарная  работа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4282" y="1571612"/>
            <a:ext cx="864399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П….суда ,   </a:t>
            </a:r>
            <a:r>
              <a:rPr lang="ru-RU" sz="4800" b="1" dirty="0" err="1" smtClean="0">
                <a:latin typeface="Times New Roman" pitchFamily="18" charset="0"/>
                <a:cs typeface="Times New Roman" pitchFamily="18" charset="0"/>
              </a:rPr>
              <a:t>пожалу</a:t>
            </a:r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…ста , п….</a:t>
            </a:r>
            <a:r>
              <a:rPr lang="ru-RU" sz="4800" b="1" dirty="0" err="1" smtClean="0">
                <a:latin typeface="Times New Roman" pitchFamily="18" charset="0"/>
                <a:cs typeface="Times New Roman" pitchFamily="18" charset="0"/>
              </a:rPr>
              <a:t>льто</a:t>
            </a:r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 ,  </a:t>
            </a:r>
            <a:r>
              <a:rPr lang="ru-RU" sz="4800" b="1" dirty="0" err="1" smtClean="0">
                <a:latin typeface="Times New Roman" pitchFamily="18" charset="0"/>
                <a:cs typeface="Times New Roman" pitchFamily="18" charset="0"/>
              </a:rPr>
              <a:t>м...дведь</a:t>
            </a:r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 ,  </a:t>
            </a:r>
            <a:r>
              <a:rPr lang="ru-RU" sz="4800" b="1" dirty="0" err="1" smtClean="0">
                <a:latin typeface="Times New Roman" pitchFamily="18" charset="0"/>
                <a:cs typeface="Times New Roman" pitchFamily="18" charset="0"/>
              </a:rPr>
              <a:t>кла</a:t>
            </a:r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….., </a:t>
            </a:r>
            <a:r>
              <a:rPr lang="ru-RU" sz="4800" b="1" dirty="0" err="1" smtClean="0">
                <a:latin typeface="Times New Roman" pitchFamily="18" charset="0"/>
                <a:cs typeface="Times New Roman" pitchFamily="18" charset="0"/>
              </a:rPr>
              <a:t>изв</a:t>
            </a:r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….</a:t>
            </a:r>
            <a:r>
              <a:rPr lang="ru-RU" sz="4800" b="1" dirty="0" err="1" smtClean="0">
                <a:latin typeface="Times New Roman" pitchFamily="18" charset="0"/>
                <a:cs typeface="Times New Roman" pitchFamily="18" charset="0"/>
              </a:rPr>
              <a:t>ните</a:t>
            </a:r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 , п….м…</a:t>
            </a:r>
            <a:r>
              <a:rPr lang="ru-RU" sz="4800" b="1" dirty="0" err="1" smtClean="0">
                <a:latin typeface="Times New Roman" pitchFamily="18" charset="0"/>
                <a:cs typeface="Times New Roman" pitchFamily="18" charset="0"/>
              </a:rPr>
              <a:t>гу</a:t>
            </a:r>
            <a:r>
              <a:rPr lang="ru-RU" sz="4800" b="1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28662" y="1500174"/>
            <a:ext cx="5000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endParaRPr lang="ru-RU" sz="48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500694" y="1500174"/>
            <a:ext cx="5000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й</a:t>
            </a:r>
            <a:endParaRPr lang="ru-RU" sz="48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85786" y="2214554"/>
            <a:ext cx="6429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endParaRPr lang="ru-RU" sz="48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714744" y="2214554"/>
            <a:ext cx="3571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е</a:t>
            </a:r>
            <a:endParaRPr lang="ru-RU" sz="48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500958" y="2214554"/>
            <a:ext cx="7858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сс</a:t>
            </a:r>
            <a:endParaRPr lang="ru-RU" sz="48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285852" y="2928934"/>
            <a:ext cx="7143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endParaRPr lang="ru-RU" sz="48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214810" y="2928934"/>
            <a:ext cx="4286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endParaRPr lang="ru-RU" sz="48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357818" y="2928934"/>
            <a:ext cx="4286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endParaRPr lang="ru-RU" sz="48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1" grpId="0"/>
      <p:bldP spid="12" grpId="0"/>
      <p:bldP spid="13" grpId="0"/>
      <p:bldP spid="14" grpId="0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4659CAB-F15D-4D72-A41C-E15FC40DD748}" type="datetime1">
              <a:rPr lang="ru-RU" smtClean="0"/>
              <a:pPr>
                <a:defRPr/>
              </a:pPr>
              <a:t>27.11.2012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http://aida.ucoz.ru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BD4FE5-3E3E-422B-B045-936D02F84C75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  <p:grpSp>
        <p:nvGrpSpPr>
          <p:cNvPr id="5" name="Группа 4"/>
          <p:cNvGrpSpPr/>
          <p:nvPr/>
        </p:nvGrpSpPr>
        <p:grpSpPr>
          <a:xfrm>
            <a:off x="323528" y="4429132"/>
            <a:ext cx="1872208" cy="2428868"/>
            <a:chOff x="323529" y="3734993"/>
            <a:chExt cx="1872208" cy="2496278"/>
          </a:xfrm>
        </p:grpSpPr>
        <p:pic>
          <p:nvPicPr>
            <p:cNvPr id="6" name="Рисунок 5" descr="d0d296c9eb99.png"/>
            <p:cNvPicPr>
              <a:picLocks noChangeAspect="1"/>
            </p:cNvPicPr>
            <p:nvPr/>
          </p:nvPicPr>
          <p:blipFill>
            <a:blip r:embed="rId2" cstate="email"/>
            <a:stretch>
              <a:fillRect/>
            </a:stretch>
          </p:blipFill>
          <p:spPr>
            <a:xfrm>
              <a:off x="323529" y="3734993"/>
              <a:ext cx="1872208" cy="2496278"/>
            </a:xfrm>
            <a:prstGeom prst="rect">
              <a:avLst/>
            </a:prstGeom>
          </p:spPr>
        </p:pic>
        <p:sp>
          <p:nvSpPr>
            <p:cNvPr id="7" name="Скругленный прямоугольник 6"/>
            <p:cNvSpPr/>
            <p:nvPr/>
          </p:nvSpPr>
          <p:spPr>
            <a:xfrm>
              <a:off x="971600" y="5373216"/>
              <a:ext cx="576064" cy="648072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8575"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/>
              <a:r>
                <a:rPr lang="ru-RU" sz="3600" b="1" dirty="0" smtClean="0">
                  <a:ln w="11430"/>
                  <a:solidFill>
                    <a:srgbClr val="663300"/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Bookman Old Style" pitchFamily="18" charset="0"/>
                </a:rPr>
                <a:t>1</a:t>
              </a:r>
              <a:endParaRPr lang="ru-RU" sz="3600" b="1" dirty="0">
                <a:ln w="11430"/>
                <a:solidFill>
                  <a:srgbClr val="6633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man Old Style" pitchFamily="18" charset="0"/>
              </a:endParaRPr>
            </a:p>
          </p:txBody>
        </p:sp>
      </p:grpSp>
      <p:grpSp>
        <p:nvGrpSpPr>
          <p:cNvPr id="8" name="Группа 7"/>
          <p:cNvGrpSpPr/>
          <p:nvPr/>
        </p:nvGrpSpPr>
        <p:grpSpPr>
          <a:xfrm>
            <a:off x="2143108" y="4429132"/>
            <a:ext cx="2068852" cy="2428868"/>
            <a:chOff x="467545" y="3662985"/>
            <a:chExt cx="1872208" cy="2496278"/>
          </a:xfrm>
        </p:grpSpPr>
        <p:pic>
          <p:nvPicPr>
            <p:cNvPr id="9" name="Рисунок 8" descr="d0d296c9eb99.png"/>
            <p:cNvPicPr>
              <a:picLocks noChangeAspect="1"/>
            </p:cNvPicPr>
            <p:nvPr/>
          </p:nvPicPr>
          <p:blipFill>
            <a:blip r:embed="rId2" cstate="email"/>
            <a:stretch>
              <a:fillRect/>
            </a:stretch>
          </p:blipFill>
          <p:spPr>
            <a:xfrm>
              <a:off x="467545" y="3662985"/>
              <a:ext cx="1872208" cy="2496278"/>
            </a:xfrm>
            <a:prstGeom prst="rect">
              <a:avLst/>
            </a:prstGeom>
          </p:spPr>
        </p:pic>
        <p:sp>
          <p:nvSpPr>
            <p:cNvPr id="10" name="Скругленный прямоугольник 9"/>
            <p:cNvSpPr/>
            <p:nvPr/>
          </p:nvSpPr>
          <p:spPr>
            <a:xfrm>
              <a:off x="1115617" y="5247161"/>
              <a:ext cx="576064" cy="648072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8575"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/>
              <a:r>
                <a:rPr lang="ru-RU" sz="3600" b="1" dirty="0" smtClean="0">
                  <a:ln w="11430"/>
                  <a:solidFill>
                    <a:srgbClr val="663300"/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Bookman Old Style" pitchFamily="18" charset="0"/>
                </a:rPr>
                <a:t>2</a:t>
              </a:r>
              <a:endParaRPr lang="ru-RU" sz="3600" b="1" dirty="0">
                <a:ln w="11430"/>
                <a:solidFill>
                  <a:srgbClr val="6633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man Old Style" pitchFamily="18" charset="0"/>
              </a:endParaRPr>
            </a:p>
          </p:txBody>
        </p:sp>
      </p:grpSp>
      <p:grpSp>
        <p:nvGrpSpPr>
          <p:cNvPr id="11" name="Группа 10"/>
          <p:cNvGrpSpPr/>
          <p:nvPr/>
        </p:nvGrpSpPr>
        <p:grpSpPr>
          <a:xfrm>
            <a:off x="4214810" y="4286256"/>
            <a:ext cx="2143140" cy="2571744"/>
            <a:chOff x="323529" y="3734993"/>
            <a:chExt cx="1872208" cy="2496278"/>
          </a:xfrm>
        </p:grpSpPr>
        <p:pic>
          <p:nvPicPr>
            <p:cNvPr id="12" name="Рисунок 11" descr="d0d296c9eb99.png"/>
            <p:cNvPicPr>
              <a:picLocks noChangeAspect="1"/>
            </p:cNvPicPr>
            <p:nvPr/>
          </p:nvPicPr>
          <p:blipFill>
            <a:blip r:embed="rId2" cstate="email"/>
            <a:stretch>
              <a:fillRect/>
            </a:stretch>
          </p:blipFill>
          <p:spPr>
            <a:xfrm>
              <a:off x="323529" y="3734993"/>
              <a:ext cx="1872208" cy="2496278"/>
            </a:xfrm>
            <a:prstGeom prst="rect">
              <a:avLst/>
            </a:prstGeom>
          </p:spPr>
        </p:pic>
        <p:sp>
          <p:nvSpPr>
            <p:cNvPr id="13" name="Скругленный прямоугольник 12"/>
            <p:cNvSpPr/>
            <p:nvPr/>
          </p:nvSpPr>
          <p:spPr>
            <a:xfrm>
              <a:off x="971600" y="5373216"/>
              <a:ext cx="576064" cy="648072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8575"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/>
              <a:r>
                <a:rPr lang="ru-RU" sz="3600" b="1" dirty="0" smtClean="0">
                  <a:ln w="11430"/>
                  <a:solidFill>
                    <a:srgbClr val="663300"/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Bookman Old Style" pitchFamily="18" charset="0"/>
                </a:rPr>
                <a:t>3</a:t>
              </a:r>
              <a:endParaRPr lang="ru-RU" sz="3600" b="1" dirty="0">
                <a:ln w="11430"/>
                <a:solidFill>
                  <a:srgbClr val="6633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man Old Style" pitchFamily="18" charset="0"/>
              </a:endParaRPr>
            </a:p>
          </p:txBody>
        </p:sp>
      </p:grpSp>
      <p:grpSp>
        <p:nvGrpSpPr>
          <p:cNvPr id="14" name="Группа 11"/>
          <p:cNvGrpSpPr/>
          <p:nvPr/>
        </p:nvGrpSpPr>
        <p:grpSpPr>
          <a:xfrm>
            <a:off x="6429388" y="4071942"/>
            <a:ext cx="2143140" cy="2786058"/>
            <a:chOff x="323529" y="3734993"/>
            <a:chExt cx="1872208" cy="2496278"/>
          </a:xfrm>
        </p:grpSpPr>
        <p:pic>
          <p:nvPicPr>
            <p:cNvPr id="15" name="Рисунок 14" descr="d0d296c9eb99.png"/>
            <p:cNvPicPr>
              <a:picLocks noChangeAspect="1"/>
            </p:cNvPicPr>
            <p:nvPr/>
          </p:nvPicPr>
          <p:blipFill>
            <a:blip r:embed="rId2" cstate="email"/>
            <a:stretch>
              <a:fillRect/>
            </a:stretch>
          </p:blipFill>
          <p:spPr>
            <a:xfrm>
              <a:off x="323529" y="3734993"/>
              <a:ext cx="1872208" cy="2496278"/>
            </a:xfrm>
            <a:prstGeom prst="rect">
              <a:avLst/>
            </a:prstGeom>
          </p:spPr>
        </p:pic>
        <p:sp>
          <p:nvSpPr>
            <p:cNvPr id="16" name="Скругленный прямоугольник 15"/>
            <p:cNvSpPr/>
            <p:nvPr/>
          </p:nvSpPr>
          <p:spPr>
            <a:xfrm>
              <a:off x="971600" y="5373216"/>
              <a:ext cx="576064" cy="648072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8575"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/>
              <a:r>
                <a:rPr lang="ru-RU" sz="3600" b="1" dirty="0" smtClean="0">
                  <a:ln w="11430"/>
                  <a:solidFill>
                    <a:srgbClr val="663300"/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Bookman Old Style" pitchFamily="18" charset="0"/>
                </a:rPr>
                <a:t>4</a:t>
              </a:r>
              <a:endParaRPr lang="ru-RU" sz="3600" b="1" dirty="0">
                <a:ln w="11430"/>
                <a:solidFill>
                  <a:srgbClr val="6633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man Old Style" pitchFamily="18" charset="0"/>
              </a:endParaRPr>
            </a:p>
          </p:txBody>
        </p:sp>
      </p:grpSp>
      <p:pic>
        <p:nvPicPr>
          <p:cNvPr id="17" name="Рисунок 16" descr="d17b9d9a0090.pn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214282" y="1428735"/>
            <a:ext cx="2071702" cy="2357455"/>
          </a:xfrm>
          <a:prstGeom prst="rect">
            <a:avLst/>
          </a:prstGeom>
        </p:spPr>
      </p:pic>
      <p:pic>
        <p:nvPicPr>
          <p:cNvPr id="18" name="Рисунок 17" descr="24011352ca2e.pn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2285984" y="1500174"/>
            <a:ext cx="2071702" cy="2084748"/>
          </a:xfrm>
          <a:prstGeom prst="rect">
            <a:avLst/>
          </a:prstGeom>
        </p:spPr>
      </p:pic>
      <p:pic>
        <p:nvPicPr>
          <p:cNvPr id="19" name="Рисунок 18" descr="00ec4e5bd4ca.png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6715140" y="1357298"/>
            <a:ext cx="2143140" cy="2357454"/>
          </a:xfrm>
          <a:prstGeom prst="rect">
            <a:avLst/>
          </a:prstGeom>
        </p:spPr>
      </p:pic>
      <p:pic>
        <p:nvPicPr>
          <p:cNvPr id="20" name="Рисунок 19" descr="848a5c11aa73.png"/>
          <p:cNvPicPr>
            <a:picLocks noChangeAspect="1"/>
          </p:cNvPicPr>
          <p:nvPr/>
        </p:nvPicPr>
        <p:blipFill>
          <a:blip r:embed="rId6" cstate="email">
            <a:lum bright="-20000" contrast="30000"/>
          </a:blip>
          <a:stretch>
            <a:fillRect/>
          </a:stretch>
        </p:blipFill>
        <p:spPr>
          <a:xfrm>
            <a:off x="4572000" y="1643050"/>
            <a:ext cx="2000264" cy="2071702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2643174" y="285728"/>
            <a:ext cx="45720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Работа   в  паре 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1.15634E-6 L 0.21268 0.30435 " pathEditMode="relative" ptsTypes="AA">
                                      <p:cBhvr>
                                        <p:cTn id="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88889E-6 -3.77428E-6 L 0.18889 0.28307 " pathEditMode="relative" ptsTypes="AA">
                                      <p:cBhvr>
                                        <p:cTn id="1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4.78261E-6 L 0.2283 0.27267 " pathEditMode="relative" ptsTypes="AA">
                                      <p:cBhvr>
                                        <p:cTn id="14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3.51526E-6 L -0.2599 0.35661 " pathEditMode="relative" ptsTypes="AA">
                                      <p:cBhvr>
                                        <p:cTn id="1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75" y="0"/>
            <a:ext cx="7772400" cy="1143000"/>
          </a:xfrm>
        </p:spPr>
        <p:txBody>
          <a:bodyPr/>
          <a:lstStyle/>
          <a:p>
            <a:pPr eaLnBrk="1" hangingPunct="1"/>
            <a:r>
              <a:rPr lang="ru-RU" sz="4800" b="1" smtClean="0"/>
              <a:t>Загадай желание с Фионой.</a:t>
            </a:r>
          </a:p>
        </p:txBody>
      </p:sp>
      <p:pic>
        <p:nvPicPr>
          <p:cNvPr id="4" name="Рисунок 3" descr="ajy.bmp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3" y="1071563"/>
            <a:ext cx="8715375" cy="557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Пятно 1 13"/>
          <p:cNvSpPr/>
          <p:nvPr/>
        </p:nvSpPr>
        <p:spPr>
          <a:xfrm>
            <a:off x="5786438" y="1785938"/>
            <a:ext cx="2000250" cy="1785937"/>
          </a:xfrm>
          <a:prstGeom prst="irregularSeal1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002060"/>
                </a:solidFill>
              </a:rPr>
              <a:t>ч  .  до</a:t>
            </a:r>
          </a:p>
        </p:txBody>
      </p:sp>
      <p:sp>
        <p:nvSpPr>
          <p:cNvPr id="15" name="Пятно 1 14"/>
          <p:cNvSpPr/>
          <p:nvPr/>
        </p:nvSpPr>
        <p:spPr>
          <a:xfrm>
            <a:off x="3286125" y="642938"/>
            <a:ext cx="2643188" cy="1714500"/>
          </a:xfrm>
          <a:prstGeom prst="irregularSeal1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err="1">
                <a:solidFill>
                  <a:srgbClr val="002060"/>
                </a:solidFill>
              </a:rPr>
              <a:t>сч</a:t>
            </a:r>
            <a:r>
              <a:rPr lang="ru-RU" sz="2000" b="1" dirty="0">
                <a:solidFill>
                  <a:srgbClr val="002060"/>
                </a:solidFill>
              </a:rPr>
              <a:t>  .  </a:t>
            </a:r>
            <a:r>
              <a:rPr lang="ru-RU" sz="2000" b="1" dirty="0" err="1">
                <a:solidFill>
                  <a:srgbClr val="002060"/>
                </a:solidFill>
              </a:rPr>
              <a:t>стье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16" name="Пятно 1 15"/>
          <p:cNvSpPr/>
          <p:nvPr/>
        </p:nvSpPr>
        <p:spPr>
          <a:xfrm>
            <a:off x="428625" y="3143250"/>
            <a:ext cx="1643063" cy="1428750"/>
          </a:xfrm>
          <a:prstGeom prst="irregularSeal1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002060"/>
                </a:solidFill>
              </a:rPr>
              <a:t>удач  .  </a:t>
            </a:r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17" name="Пятно 1 16"/>
          <p:cNvSpPr/>
          <p:nvPr/>
        </p:nvSpPr>
        <p:spPr>
          <a:xfrm>
            <a:off x="7143750" y="714375"/>
            <a:ext cx="2214563" cy="2071688"/>
          </a:xfrm>
          <a:prstGeom prst="irregularSeal1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002060"/>
                </a:solidFill>
              </a:rPr>
              <a:t>ж .  </a:t>
            </a:r>
            <a:r>
              <a:rPr lang="ru-RU" sz="2000" b="1" dirty="0" err="1">
                <a:solidFill>
                  <a:srgbClr val="002060"/>
                </a:solidFill>
              </a:rPr>
              <a:t>знь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18" name="Пятно 1 17"/>
          <p:cNvSpPr/>
          <p:nvPr/>
        </p:nvSpPr>
        <p:spPr>
          <a:xfrm>
            <a:off x="1857375" y="1928813"/>
            <a:ext cx="2143125" cy="1485900"/>
          </a:xfrm>
          <a:prstGeom prst="irregularSeal1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002060"/>
                </a:solidFill>
              </a:rPr>
              <a:t>встреч  .  </a:t>
            </a:r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357313" y="3571875"/>
            <a:ext cx="3556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rgbClr val="FF0000"/>
                </a:solidFill>
                <a:latin typeface="Times New Roman" pitchFamily="18" charset="0"/>
              </a:rPr>
              <a:t>а</a:t>
            </a:r>
            <a:endParaRPr lang="ru-RU" sz="2400">
              <a:latin typeface="Times New Roman" pitchFamily="18" charset="0"/>
            </a:endParaRPr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3143250" y="2357438"/>
            <a:ext cx="3556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rgbClr val="FF0000"/>
                </a:solidFill>
                <a:latin typeface="Times New Roman" pitchFamily="18" charset="0"/>
              </a:rPr>
              <a:t>а</a:t>
            </a:r>
            <a:endParaRPr lang="ru-RU" sz="2400">
              <a:latin typeface="Times New Roman" pitchFamily="18" charset="0"/>
            </a:endParaRPr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4257675" y="1190625"/>
            <a:ext cx="38576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>
                <a:solidFill>
                  <a:srgbClr val="FF0000"/>
                </a:solidFill>
                <a:latin typeface="Times New Roman" pitchFamily="18" charset="0"/>
              </a:rPr>
              <a:t>а</a:t>
            </a:r>
            <a:endParaRPr lang="ru-RU" sz="2800">
              <a:latin typeface="Times New Roman" pitchFamily="18" charset="0"/>
            </a:endParaRP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6500813" y="2357438"/>
            <a:ext cx="3556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rgbClr val="FF0000"/>
                </a:solidFill>
                <a:latin typeface="Times New Roman" pitchFamily="18" charset="0"/>
              </a:rPr>
              <a:t>у</a:t>
            </a:r>
            <a:endParaRPr lang="ru-RU" sz="2400">
              <a:latin typeface="Times New Roman" pitchFamily="18" charset="0"/>
            </a:endParaRPr>
          </a:p>
        </p:txBody>
      </p:sp>
      <p:sp>
        <p:nvSpPr>
          <p:cNvPr id="23" name="Прямоугольник 22"/>
          <p:cNvSpPr>
            <a:spLocks noChangeArrowheads="1"/>
          </p:cNvSpPr>
          <p:nvPr/>
        </p:nvSpPr>
        <p:spPr bwMode="auto">
          <a:xfrm>
            <a:off x="7929563" y="1428750"/>
            <a:ext cx="37306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rgbClr val="FF0000"/>
                </a:solidFill>
                <a:latin typeface="Times New Roman" pitchFamily="18" charset="0"/>
              </a:rPr>
              <a:t>и</a:t>
            </a:r>
            <a:endParaRPr lang="ru-RU" sz="2400">
              <a:latin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0538 -0.0037 -0.00816 -0.00509 -0.01406 -0.00671 C -0.02864 -0.01851 -0.00868 -0.0037 -0.02621 -0.01203 C -0.04687 -0.02175 -0.02621 -0.01758 -0.04548 -0.02013 C -0.06701 -0.03007 -0.08837 -0.0347 -0.11007 -0.04303 C -0.13003 -0.05066 -0.13958 -0.05714 -0.1585 -0.062 C -0.2158 -0.07657 -0.13767 -0.05367 -0.20295 -0.07125 C -0.21007 -0.0731 -0.21701 -0.07726 -0.2243 -0.07819 C -0.23941 -0.08027 -0.25451 -0.07981 -0.26944 -0.08073 C -0.28403 -0.08397 -0.29896 -0.08466 -0.31319 -0.08883 C -0.34583 -0.09854 -0.37083 -0.10988 -0.40503 -0.11312 C -0.41475 -0.11543 -0.42482 -0.11636 -0.43437 -0.11983 C -0.44357 -0.1233 -0.43403 -0.1226 -0.44149 -0.1226 " pathEditMode="relative" ptsTypes="ffffffffffffA">
                                      <p:cBhvr>
                                        <p:cTn id="54" dur="20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5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0538 -0.0037 -0.00816 -0.00509 -0.01406 -0.00671 C -0.02864 -0.01851 -0.00868 -0.0037 -0.02621 -0.01203 C -0.04687 -0.02175 -0.02621 -0.01758 -0.04548 -0.02013 C -0.06701 -0.03007 -0.08837 -0.0347 -0.11007 -0.04303 C -0.13003 -0.05066 -0.13958 -0.05714 -0.1585 -0.062 C -0.2158 -0.07657 -0.13767 -0.05367 -0.20295 -0.07125 C -0.21007 -0.0731 -0.21701 -0.07726 -0.2243 -0.07819 C -0.23941 -0.08027 -0.25451 -0.07981 -0.26944 -0.08073 C -0.28403 -0.08397 -0.29896 -0.08466 -0.31319 -0.08883 C -0.34583 -0.09854 -0.37083 -0.10988 -0.40503 -0.11312 C -0.41475 -0.11543 -0.42482 -0.11636 -0.43437 -0.11983 C -0.44357 -0.1233 -0.43403 -0.1226 -0.44149 -0.1226 " pathEditMode="relative" ptsTypes="ffffffffffffA">
                                      <p:cBhvr>
                                        <p:cTn id="5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7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0451 -0.00624 -0.00781 -0.00925 -0.01424 -0.0111 C -0.02396 -0.0185 -0.03646 -0.02082 -0.04722 -0.02475 C -0.06233 -0.0303 -0.075 -0.03932 -0.09063 -0.04117 C -0.11927 -0.05806 -0.15243 -0.07148 -0.18351 -0.07703 C -0.22448 -0.09854 -0.26771 -0.11103 -0.3092 -0.13046 C -0.34913 -0.14897 -0.38958 -0.1721 -0.43177 -0.17719 C -0.4651 -0.17626 -0.49844 -0.1758 -0.53177 -0.17441 C -0.53281 -0.17441 -0.5349 -0.17303 -0.5349 -0.17303 " pathEditMode="relative" ptsTypes="ffffffffA">
                                      <p:cBhvr>
                                        <p:cTn id="5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9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0451 -0.00624 -0.00781 -0.00925 -0.01424 -0.0111 C -0.02396 -0.0185 -0.03646 -0.02082 -0.04722 -0.02475 C -0.06233 -0.0303 -0.075 -0.03932 -0.09063 -0.04117 C -0.11927 -0.05806 -0.15243 -0.07148 -0.18351 -0.07703 C -0.22448 -0.09854 -0.26771 -0.11103 -0.3092 -0.13046 C -0.34913 -0.14897 -0.38958 -0.1721 -0.43177 -0.17719 C -0.4651 -0.17626 -0.49844 -0.1758 -0.53177 -0.17441 C -0.53281 -0.17441 -0.5349 -0.17303 -0.5349 -0.17303 " pathEditMode="relative" ptsTypes="ffffffffA">
                                      <p:cBhvr>
                                        <p:cTn id="60" dur="20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1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1632 -0.00232 -0.03299 -0.00347 -0.04931 -0.00694 C -0.05886 -0.00902 -0.06754 -0.01643 -0.07709 -0.0192 C -0.09618 -0.02452 -0.13559 -0.03748 -0.15764 -0.04118 C -0.20539 -0.04927 -0.25486 -0.05321 -0.30295 -0.0576 C -0.47153 -0.10456 -0.70712 -0.07426 -0.8441 -0.07426 " pathEditMode="relative" ptsTypes="fffffA">
                                      <p:cBhvr>
                                        <p:cTn id="6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3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1632 -0.00232 -0.03299 -0.00347 -0.04931 -0.00694 C -0.05886 -0.00902 -0.06754 -0.01643 -0.07709 -0.0192 C -0.09618 -0.02452 -0.13559 -0.03748 -0.15764 -0.04118 C -0.20539 -0.04927 -0.25486 -0.05321 -0.30295 -0.0576 C -0.47153 -0.10456 -0.70712 -0.07426 -0.8441 -0.07426 " pathEditMode="relative" ptsTypes="fffffA">
                                      <p:cBhvr>
                                        <p:cTn id="64" dur="20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5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9514 0.00046 0.19046 0.00069 0.28559 0.00138 C 0.31285 0.00161 0.33698 0.00092 0.36285 0.00948 C 0.36945 0.01526 0.36476 0.01226 0.3783 0.01226 " pathEditMode="relative" ptsTypes="fffA">
                                      <p:cBhvr>
                                        <p:cTn id="66" dur="20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7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9514 0.00046 0.19046 0.00069 0.28559 0.00138 C 0.31285 0.00161 0.33698 0.00092 0.36285 0.00948 C 0.36945 0.01526 0.36476 0.01226 0.3783 0.01226 " pathEditMode="relative" ptsTypes="fffA">
                                      <p:cBhvr>
                                        <p:cTn id="6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9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8559 0.00046 0.25677 -0.10849 0.25677 0.00555 " pathEditMode="relative" ptsTypes="fA">
                                      <p:cBhvr>
                                        <p:cTn id="7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1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8559 0.00046 0.25677 -0.10849 0.25677 0.00555 " pathEditMode="relative" ptsTypes="fA">
                                      <p:cBhvr>
                                        <p:cTn id="72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build="allAtOnce"/>
      <p:bldP spid="19" grpId="1" build="allAtOnce"/>
      <p:bldP spid="20" grpId="0" build="allAtOnce"/>
      <p:bldP spid="20" grpId="1" build="allAtOnce"/>
      <p:bldP spid="21" grpId="0" build="allAtOnce"/>
      <p:bldP spid="21" grpId="1" build="allAtOnce"/>
      <p:bldP spid="22" grpId="0" build="allAtOnce"/>
      <p:bldP spid="22" grpId="1" build="allAtOnce"/>
      <p:bldP spid="23" grpId="0" build="allAtOnce"/>
      <p:bldP spid="23" grpId="1" build="allAtOnce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47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92950" y="1700213"/>
            <a:ext cx="2051050" cy="3033712"/>
          </a:xfrm>
          <a:prstGeom prst="rect">
            <a:avLst/>
          </a:prstGeom>
          <a:noFill/>
        </p:spPr>
      </p:pic>
      <p:pic>
        <p:nvPicPr>
          <p:cNvPr id="5123" name="Picture 3" descr="47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341438"/>
            <a:ext cx="2051050" cy="3033712"/>
          </a:xfrm>
          <a:prstGeom prst="rect">
            <a:avLst/>
          </a:prstGeom>
          <a:noFill/>
        </p:spPr>
      </p:pic>
      <p:pic>
        <p:nvPicPr>
          <p:cNvPr id="5124" name="Picture 4" descr="47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0113" y="908050"/>
            <a:ext cx="2051050" cy="3033713"/>
          </a:xfrm>
          <a:prstGeom prst="rect">
            <a:avLst/>
          </a:prstGeom>
          <a:noFill/>
        </p:spPr>
      </p:pic>
      <p:pic>
        <p:nvPicPr>
          <p:cNvPr id="5125" name="Picture 5" descr="ффф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79838" y="2708275"/>
            <a:ext cx="2703512" cy="2809875"/>
          </a:xfrm>
          <a:prstGeom prst="rect">
            <a:avLst/>
          </a:prstGeom>
          <a:noFill/>
        </p:spPr>
      </p:pic>
      <p:sp>
        <p:nvSpPr>
          <p:cNvPr id="5126" name="AutoShape 6"/>
          <p:cNvSpPr>
            <a:spLocks noChangeArrowheads="1"/>
          </p:cNvSpPr>
          <p:nvPr/>
        </p:nvSpPr>
        <p:spPr bwMode="auto">
          <a:xfrm>
            <a:off x="7308850" y="333375"/>
            <a:ext cx="1439863" cy="1439863"/>
          </a:xfrm>
          <a:prstGeom prst="sun">
            <a:avLst>
              <a:gd name="adj" fmla="val 25000"/>
            </a:avLst>
          </a:prstGeom>
          <a:gradFill rotWithShape="1">
            <a:gsLst>
              <a:gs pos="0">
                <a:srgbClr val="FFFF00"/>
              </a:gs>
              <a:gs pos="100000">
                <a:srgbClr val="FF9933"/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5127" name="Picture 7" descr="r5-1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6000"/>
          </a:blip>
          <a:srcRect l="12242" r="14265"/>
          <a:stretch>
            <a:fillRect/>
          </a:stretch>
        </p:blipFill>
        <p:spPr bwMode="auto">
          <a:xfrm>
            <a:off x="971550" y="3051175"/>
            <a:ext cx="2592388" cy="2647950"/>
          </a:xfrm>
          <a:prstGeom prst="rect">
            <a:avLst/>
          </a:prstGeom>
          <a:noFill/>
        </p:spPr>
      </p:pic>
      <p:pic>
        <p:nvPicPr>
          <p:cNvPr id="5128" name="Picture 8">
            <a:hlinkClick r:id="" action="ppaction://media"/>
          </p:cNvPr>
          <p:cNvPicPr>
            <a:picLocks noRot="1" noChangeAspect="1" noChangeArrowheads="1"/>
          </p:cNvPicPr>
          <p:nvPr>
            <a:wavAudioFile r:embed="rId1" name="04.wav"/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419600" y="3276600"/>
            <a:ext cx="304800" cy="304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1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7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067 0.05333  C 0.081 0.06533  0.102 0.072  0.124 0.072  C 0.149 0.072  0.169 0.06533  0.183 0.05333  L 0.25 0  E" pathEditMode="relative" ptsTypes="">
                                      <p:cBhvr>
                                        <p:cTn id="8" dur="20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37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5 -2.96296E-6 L 0.18177 0.05324 C 0.16736 0.06528 0.14618 0.07199 0.12396 0.07199 C 0.09861 0.07199 0.0783 0.06528 0.06406 0.05324 L -0.00382 -2.96296E-6 " pathEditMode="relative" rAng="0" ptsTypes="FffFF">
                                      <p:cBhvr>
                                        <p:cTn id="11" dur="20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7" y="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35" presetClass="entr" presetSubtype="0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0"/>
                            </p:stCondLst>
                            <p:childTnLst>
                              <p:par>
                                <p:cTn id="20" presetID="37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541 0.04722 L -0.22656 0.1868 C -0.26666 0.21828 -0.32656 0.23611 -0.38888 0.23611 C -0.46007 0.23611 -0.51701 0.21828 -0.55711 0.1868 L -0.74809 0.04722 " pathEditMode="relative" rAng="0" ptsTypes="FffFF">
                                      <p:cBhvr>
                                        <p:cTn id="21" dur="20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6" y="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2000"/>
                            </p:stCondLst>
                            <p:childTnLst>
                              <p:par>
                                <p:cTn id="23" presetID="44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72066 0.04722 L -0.53715 -0.03079 C -0.49861 -0.04838 -0.44097 -0.05787 -0.38107 -0.05787 C -0.3125 -0.05787 -0.25781 -0.04838 -0.21927 -0.03079 L -0.03541 0.04722 " pathEditMode="relative" rAng="0" ptsTypes="FffFF">
                                      <p:cBhvr>
                                        <p:cTn id="24" dur="20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3" y="-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4000"/>
                            </p:stCondLst>
                            <p:childTnLst>
                              <p:par>
                                <p:cTn id="26" presetID="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9000"/>
                            </p:stCondLst>
                            <p:childTnLst>
                              <p:par>
                                <p:cTn id="31" presetID="7" presetClass="path" presetSubtype="0" repeatCount="300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7 0.10463 L 0.00017 -0.46204 L 0.57517 -0.46204 L 0.57517 0.10463 L 0.00017 0.10463 Z " pathEditMode="relative" rAng="16200000" ptsTypes="FFFFF">
                                      <p:cBhvr>
                                        <p:cTn id="32" dur="30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7" y="-28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8000"/>
                            </p:stCondLst>
                            <p:childTnLst>
                              <p:par>
                                <p:cTn id="3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100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9000"/>
                            </p:stCondLst>
                            <p:childTnLst>
                              <p:par>
                                <p:cTn id="38" presetID="1" presetClass="path" presetSubtype="0" repeatCount="300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66 0.17708 C 0.12101 0.17685 0.22552 0.04236 0.22552 -0.12246 C 0.2257 -0.28727 0.12101 -0.4213 -0.00694 -0.4213 C -0.13489 -0.4213 -0.23889 -0.2875 -0.23889 -0.12269 C -0.23889 0.04213 -0.13507 0.17662 -0.0066 0.17708 Z " pathEditMode="relative" rAng="0" ptsTypes="fffff">
                                      <p:cBhvr>
                                        <p:cTn id="39" dur="3000" spd="-100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8000"/>
                            </p:stCondLst>
                            <p:childTnLst>
                              <p:par>
                                <p:cTn id="41" presetID="55" presetClass="entr" presetSubtype="0" repeatCount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0"/>
                            </p:stCondLst>
                            <p:childTnLst>
                              <p:par>
                                <p:cTn id="47" presetID="55" presetClass="entr" presetSubtype="0" repeatCount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2000"/>
                            </p:stCondLst>
                            <p:childTnLst>
                              <p:par>
                                <p:cTn id="53" presetID="55" presetClass="entr" presetSubtype="0" repeatCount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4000"/>
                            </p:stCondLst>
                            <p:childTnLst>
                              <p:par>
                                <p:cTn id="59" presetID="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30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30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7000"/>
                            </p:stCondLst>
                            <p:childTnLst>
                              <p:par>
                                <p:cTn id="64" presetID="4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0.01945 L 0.14236 -0.18194 C 0.17222 -0.22754 0.21684 -0.25208 0.26337 -0.25208 C 0.31667 -0.25208 0.35903 -0.22754 0.38889 -0.18194 L 0.5316 0.01945 " pathEditMode="relative" rAng="0" ptsTypes="FffFF">
                                      <p:cBhvr>
                                        <p:cTn id="65" dur="20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6" y="-1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9000"/>
                            </p:stCondLst>
                            <p:childTnLst>
                              <p:par>
                                <p:cTn id="67" presetID="10" presetClass="entr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2000"/>
                            </p:stCondLst>
                            <p:childTnLst>
                              <p:par>
                                <p:cTn id="71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66 0.17708 L 0.14358 0.17315 " pathEditMode="relative" rAng="0" ptsTypes="AA">
                                      <p:cBhvr>
                                        <p:cTn id="72" dur="2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5" y="-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4000"/>
                            </p:stCondLst>
                            <p:childTnLst>
                              <p:par>
                                <p:cTn id="74" presetID="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5" dur="5000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0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9" dur="5000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0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9000"/>
                            </p:stCondLst>
                            <p:childTnLst>
                              <p:par>
                                <p:cTn id="83" presetID="35" presetClass="path" presetSubtype="0" accel="50000" decel="5000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2.59259E-6 L -0.33073 2.59259E-6 " pathEditMode="relative" rAng="0" ptsTypes="AA">
                                      <p:cBhvr>
                                        <p:cTn id="84" dur="30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5" y="0"/>
                                    </p:animMotion>
                                  </p:childTnLst>
                                </p:cTn>
                              </p:par>
                              <p:par>
                                <p:cTn id="85" presetID="6" presetClass="emph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6" dur="3000" fill="hold"/>
                                        <p:tgtEl>
                                          <p:spTgt spid="512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8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128"/>
                </p:tgtEl>
              </p:cMediaNode>
            </p:audio>
          </p:childTnLst>
        </p:cTn>
      </p:par>
    </p:tnLst>
    <p:bldLst>
      <p:bldP spid="5126" grpId="0" animBg="1"/>
      <p:bldP spid="5126" grpId="1" animBg="1"/>
      <p:bldP spid="5126" grpId="2" animBg="1"/>
      <p:bldP spid="5126" grpId="3" animBg="1"/>
      <p:bldP spid="5126" grpId="4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00166" y="214290"/>
            <a:ext cx="6715172" cy="584775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latin typeface="Book Antiqua" pitchFamily="18" charset="0"/>
              </a:rPr>
              <a:t>Отгадай загадки.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357188" y="1000125"/>
          <a:ext cx="8429684" cy="557216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214842"/>
                <a:gridCol w="4214842"/>
              </a:tblGrid>
              <a:tr h="2786082">
                <a:tc>
                  <a:txBody>
                    <a:bodyPr/>
                    <a:lstStyle/>
                    <a:p>
                      <a:r>
                        <a:rPr lang="ru-RU" dirty="0" smtClean="0"/>
                        <a:t>Разноцветные сестрицы</a:t>
                      </a:r>
                    </a:p>
                    <a:p>
                      <a:r>
                        <a:rPr lang="ru-RU" dirty="0" smtClean="0"/>
                        <a:t>Заскучали без водицы,</a:t>
                      </a:r>
                    </a:p>
                    <a:p>
                      <a:r>
                        <a:rPr lang="ru-RU" dirty="0" smtClean="0"/>
                        <a:t>Дядя длинный и худой</a:t>
                      </a:r>
                    </a:p>
                    <a:p>
                      <a:r>
                        <a:rPr lang="ru-RU" dirty="0" smtClean="0"/>
                        <a:t>Носит воду бородой,</a:t>
                      </a:r>
                    </a:p>
                    <a:p>
                      <a:r>
                        <a:rPr lang="ru-RU" dirty="0" smtClean="0"/>
                        <a:t>И сестрицы вместе с ним</a:t>
                      </a:r>
                    </a:p>
                    <a:p>
                      <a:r>
                        <a:rPr lang="ru-RU" dirty="0" smtClean="0"/>
                        <a:t>Нарисуют дом и дым.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На зелёной хрупкой ножке</a:t>
                      </a:r>
                    </a:p>
                    <a:p>
                      <a:r>
                        <a:rPr lang="ru-RU" dirty="0" smtClean="0"/>
                        <a:t>Вырос шарик у дорожки.</a:t>
                      </a:r>
                    </a:p>
                    <a:p>
                      <a:r>
                        <a:rPr lang="ru-RU" dirty="0" err="1" smtClean="0"/>
                        <a:t>Ветерочек</a:t>
                      </a:r>
                      <a:r>
                        <a:rPr lang="ru-RU" baseline="0" dirty="0" smtClean="0"/>
                        <a:t> прошуршал</a:t>
                      </a:r>
                    </a:p>
                    <a:p>
                      <a:r>
                        <a:rPr lang="ru-RU" baseline="0" dirty="0" smtClean="0"/>
                        <a:t>И развеял этот шар.</a:t>
                      </a:r>
                      <a:endParaRPr lang="ru-RU" dirty="0"/>
                    </a:p>
                  </a:txBody>
                  <a:tcPr/>
                </a:tc>
              </a:tr>
              <a:tr h="2786082">
                <a:tc>
                  <a:txBody>
                    <a:bodyPr/>
                    <a:lstStyle/>
                    <a:p>
                      <a:r>
                        <a:rPr lang="ru-RU" dirty="0" smtClean="0"/>
                        <a:t>Грамоты не знаю,</a:t>
                      </a:r>
                    </a:p>
                    <a:p>
                      <a:r>
                        <a:rPr lang="ru-RU" dirty="0" smtClean="0"/>
                        <a:t>А век пишу.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Что это у Галочки?</a:t>
                      </a:r>
                    </a:p>
                    <a:p>
                      <a:r>
                        <a:rPr lang="ru-RU" dirty="0" smtClean="0"/>
                        <a:t>Ниточка на палочке.</a:t>
                      </a:r>
                    </a:p>
                    <a:p>
                      <a:r>
                        <a:rPr lang="ru-RU" dirty="0" smtClean="0"/>
                        <a:t>Палочка в руке,</a:t>
                      </a:r>
                    </a:p>
                    <a:p>
                      <a:r>
                        <a:rPr lang="ru-RU" dirty="0" smtClean="0"/>
                        <a:t>А ниточка в реке.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" name="Рисунок 3" descr="MCj0432652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86063" y="2000250"/>
            <a:ext cx="1714500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MCj04326650000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0" y="4429125"/>
            <a:ext cx="1714500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30387.gif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43688" y="4214813"/>
            <a:ext cx="1581150" cy="194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C:\C&amp;M\CMGE07_3\од.bmp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29454" y="1643050"/>
            <a:ext cx="1771650" cy="19716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4659CAB-F15D-4D72-A41C-E15FC40DD748}" type="datetime1">
              <a:rPr lang="ru-RU" smtClean="0"/>
              <a:pPr>
                <a:defRPr/>
              </a:pPr>
              <a:t>27.11.2012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http://aida.ucoz.ru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BD4FE5-3E3E-422B-B045-936D02F84C75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428596" y="1285860"/>
            <a:ext cx="35719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Кисточ</a:t>
            </a:r>
            <a:r>
              <a:rPr lang="ru-RU" sz="4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…</a:t>
            </a:r>
            <a:r>
              <a:rPr lang="ru-RU" sz="4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</a:t>
            </a:r>
            <a:r>
              <a:rPr lang="ru-RU" sz="4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4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00628" y="1214422"/>
            <a:ext cx="33575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руч</a:t>
            </a:r>
            <a:r>
              <a:rPr lang="ru-RU" sz="4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..</a:t>
            </a:r>
            <a:r>
              <a:rPr lang="ru-RU" sz="4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</a:t>
            </a:r>
            <a:endParaRPr lang="ru-RU" sz="4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57158" y="2571744"/>
            <a:ext cx="40005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одуван</a:t>
            </a:r>
            <a:r>
              <a:rPr lang="ru-RU" sz="4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..чик</a:t>
            </a:r>
            <a:endParaRPr lang="ru-RU" sz="4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00628" y="2571744"/>
            <a:ext cx="32147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удоч</a:t>
            </a:r>
            <a:r>
              <a:rPr lang="ru-RU" sz="4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…</a:t>
            </a:r>
            <a:r>
              <a:rPr lang="ru-RU" sz="4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</a:t>
            </a:r>
            <a:endParaRPr lang="ru-RU" sz="4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571736" y="1214422"/>
            <a:ext cx="4286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ru-RU" sz="4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000760" y="1142984"/>
            <a:ext cx="4286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ru-RU" sz="4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214546" y="2500307"/>
            <a:ext cx="5000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ru-RU" sz="4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286512" y="2500306"/>
            <a:ext cx="5715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ru-RU" sz="4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357422" y="285728"/>
            <a:ext cx="47863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Подумай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4659CAB-F15D-4D72-A41C-E15FC40DD748}" type="datetime1">
              <a:rPr lang="ru-RU" smtClean="0"/>
              <a:pPr>
                <a:defRPr/>
              </a:pPr>
              <a:t>27.11.2012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http://aida.ucoz.ru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BD4FE5-3E3E-422B-B045-936D02F84C75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  <p:sp>
        <p:nvSpPr>
          <p:cNvPr id="23" name="TextBox 22"/>
          <p:cNvSpPr txBox="1"/>
          <p:nvPr/>
        </p:nvSpPr>
        <p:spPr>
          <a:xfrm>
            <a:off x="500034" y="2071678"/>
            <a:ext cx="8072494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ЧК   ЧН   НЧ   </a:t>
            </a:r>
            <a:r>
              <a:rPr lang="ru-RU" sz="5400" b="1" dirty="0" smtClean="0">
                <a:latin typeface="Times New Roman" pitchFamily="18" charset="0"/>
                <a:cs typeface="Times New Roman" pitchFamily="18" charset="0"/>
              </a:rPr>
              <a:t>пиши   без   </a:t>
            </a:r>
            <a:r>
              <a:rPr lang="ru-RU" sz="4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Ь  </a:t>
            </a:r>
            <a:r>
              <a:rPr lang="ru-RU" dirty="0" smtClean="0"/>
              <a:t> </a:t>
            </a:r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знака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714480" y="571480"/>
            <a:ext cx="578647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ВЫВОД</a:t>
            </a:r>
            <a:endParaRPr lang="ru-RU" sz="4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b="1" smtClean="0"/>
              <a:t>Из каких сказок эти слова?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14438" y="2000250"/>
            <a:ext cx="6359525" cy="35401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err="1">
                <a:latin typeface="+mn-lt"/>
              </a:rPr>
              <a:t>Пе</a:t>
            </a:r>
            <a:r>
              <a:rPr lang="ru-RU" sz="3200" b="1" dirty="0">
                <a:latin typeface="+mn-lt"/>
              </a:rPr>
              <a:t>  .  а, ре  .  а, </a:t>
            </a:r>
            <a:r>
              <a:rPr lang="ru-RU" sz="3200" b="1" dirty="0" err="1">
                <a:latin typeface="+mn-lt"/>
              </a:rPr>
              <a:t>ябло</a:t>
            </a:r>
            <a:r>
              <a:rPr lang="ru-RU" sz="3200" b="1" dirty="0">
                <a:latin typeface="+mn-lt"/>
              </a:rPr>
              <a:t>  .  о.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latin typeface="+mn-lt"/>
              </a:rPr>
              <a:t>                               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err="1">
                <a:latin typeface="+mn-lt"/>
              </a:rPr>
              <a:t>Дево</a:t>
            </a:r>
            <a:r>
              <a:rPr lang="ru-RU" sz="3200" b="1" dirty="0">
                <a:latin typeface="+mn-lt"/>
              </a:rPr>
              <a:t>  .  а, </a:t>
            </a:r>
            <a:r>
              <a:rPr lang="ru-RU" sz="3200" b="1" dirty="0" err="1">
                <a:latin typeface="+mn-lt"/>
              </a:rPr>
              <a:t>Жу</a:t>
            </a:r>
            <a:r>
              <a:rPr lang="ru-RU" sz="3200" b="1" dirty="0">
                <a:latin typeface="+mn-lt"/>
              </a:rPr>
              <a:t>  .  а, коше  .  а. </a:t>
            </a:r>
            <a:endParaRPr lang="ru-RU" sz="3200" b="1" dirty="0">
              <a:solidFill>
                <a:schemeClr val="accent6">
                  <a:lumMod val="50000"/>
                </a:schemeClr>
              </a:solidFill>
              <a:latin typeface="+mn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latin typeface="+mn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err="1">
                <a:latin typeface="+mn-lt"/>
              </a:rPr>
              <a:t>Шапо</a:t>
            </a:r>
            <a:r>
              <a:rPr lang="ru-RU" sz="3200" b="1" dirty="0">
                <a:latin typeface="+mn-lt"/>
              </a:rPr>
              <a:t>  .  а, </a:t>
            </a:r>
            <a:r>
              <a:rPr lang="ru-RU" sz="3200" b="1" dirty="0" err="1">
                <a:latin typeface="+mn-lt"/>
              </a:rPr>
              <a:t>верёво</a:t>
            </a:r>
            <a:r>
              <a:rPr lang="ru-RU" sz="3200" b="1" dirty="0">
                <a:latin typeface="+mn-lt"/>
              </a:rPr>
              <a:t>  .  а, </a:t>
            </a:r>
            <a:r>
              <a:rPr lang="ru-RU" sz="3200" b="1" dirty="0" err="1">
                <a:latin typeface="+mn-lt"/>
              </a:rPr>
              <a:t>цвето</a:t>
            </a:r>
            <a:r>
              <a:rPr lang="ru-RU" sz="3200" b="1" dirty="0">
                <a:latin typeface="+mn-lt"/>
              </a:rPr>
              <a:t>  .  и.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latin typeface="+mn-lt"/>
              </a:rPr>
              <a:t>                                   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latin typeface="+mn-lt"/>
              </a:rPr>
              <a:t>Коше  .  и, </a:t>
            </a:r>
            <a:r>
              <a:rPr lang="ru-RU" sz="3200" b="1" dirty="0" err="1">
                <a:latin typeface="+mn-lt"/>
              </a:rPr>
              <a:t>уто</a:t>
            </a:r>
            <a:r>
              <a:rPr lang="ru-RU" sz="3200" b="1" dirty="0">
                <a:latin typeface="+mn-lt"/>
              </a:rPr>
              <a:t>  .  и, </a:t>
            </a:r>
            <a:r>
              <a:rPr lang="ru-RU" sz="3200" b="1" dirty="0" err="1">
                <a:latin typeface="+mn-lt"/>
              </a:rPr>
              <a:t>бабо</a:t>
            </a:r>
            <a:r>
              <a:rPr lang="ru-RU" sz="3200" b="1" dirty="0">
                <a:latin typeface="+mn-lt"/>
              </a:rPr>
              <a:t>  .  а.</a:t>
            </a:r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785938" y="2000250"/>
            <a:ext cx="5937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>
                <a:solidFill>
                  <a:srgbClr val="FF0000"/>
                </a:solidFill>
                <a:latin typeface="Times New Roman" pitchFamily="18" charset="0"/>
              </a:rPr>
              <a:t>чк</a:t>
            </a:r>
            <a:endParaRPr lang="ru-RU" sz="2800">
              <a:latin typeface="Times New Roman" pitchFamily="18" charset="0"/>
            </a:endParaRPr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3071813" y="2000250"/>
            <a:ext cx="5937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solidFill>
                  <a:srgbClr val="FF0000"/>
                </a:solidFill>
                <a:latin typeface="Times New Roman" pitchFamily="18" charset="0"/>
              </a:rPr>
              <a:t>чк</a:t>
            </a:r>
            <a:endParaRPr lang="ru-RU" sz="2800">
              <a:latin typeface="Times New Roman" pitchFamily="18" charset="0"/>
            </a:endParaRPr>
          </a:p>
        </p:txBody>
      </p:sp>
      <p:sp>
        <p:nvSpPr>
          <p:cNvPr id="7" name="Прямоугольник 6"/>
          <p:cNvSpPr>
            <a:spLocks noChangeArrowheads="1"/>
          </p:cNvSpPr>
          <p:nvPr/>
        </p:nvSpPr>
        <p:spPr bwMode="auto">
          <a:xfrm>
            <a:off x="4786313" y="2000250"/>
            <a:ext cx="5937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solidFill>
                  <a:srgbClr val="FF0000"/>
                </a:solidFill>
                <a:latin typeface="Times New Roman" pitchFamily="18" charset="0"/>
              </a:rPr>
              <a:t>чк</a:t>
            </a:r>
            <a:endParaRPr lang="ru-RU" sz="2800">
              <a:latin typeface="Times New Roman" pitchFamily="18" charset="0"/>
            </a:endParaRP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2143125" y="3000375"/>
            <a:ext cx="5937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solidFill>
                  <a:srgbClr val="FF0000"/>
                </a:solidFill>
                <a:latin typeface="Times New Roman" pitchFamily="18" charset="0"/>
              </a:rPr>
              <a:t>чк</a:t>
            </a:r>
            <a:endParaRPr lang="ru-RU" sz="2800">
              <a:latin typeface="Times New Roman" pitchFamily="18" charset="0"/>
            </a:endParaRPr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3643313" y="3000375"/>
            <a:ext cx="5937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solidFill>
                  <a:srgbClr val="FF0000"/>
                </a:solidFill>
                <a:latin typeface="Times New Roman" pitchFamily="18" charset="0"/>
              </a:rPr>
              <a:t>чк</a:t>
            </a:r>
            <a:endParaRPr lang="ru-RU" sz="2800">
              <a:latin typeface="Times New Roman" pitchFamily="18" charset="0"/>
            </a:endParaRPr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5500688" y="3000375"/>
            <a:ext cx="5937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solidFill>
                  <a:srgbClr val="FF0000"/>
                </a:solidFill>
                <a:latin typeface="Times New Roman" pitchFamily="18" charset="0"/>
              </a:rPr>
              <a:t>чк</a:t>
            </a:r>
            <a:endParaRPr lang="ru-RU" sz="2800">
              <a:latin typeface="Times New Roman" pitchFamily="18" charset="0"/>
            </a:endParaRPr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2357438" y="4000500"/>
            <a:ext cx="5937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solidFill>
                  <a:srgbClr val="FF0000"/>
                </a:solidFill>
                <a:latin typeface="Times New Roman" pitchFamily="18" charset="0"/>
              </a:rPr>
              <a:t>чк</a:t>
            </a:r>
            <a:endParaRPr lang="ru-RU" sz="2800">
              <a:latin typeface="Times New Roman" pitchFamily="18" charset="0"/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4500563" y="4000500"/>
            <a:ext cx="5937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solidFill>
                  <a:srgbClr val="FF0000"/>
                </a:solidFill>
                <a:latin typeface="Times New Roman" pitchFamily="18" charset="0"/>
              </a:rPr>
              <a:t>чк</a:t>
            </a:r>
            <a:endParaRPr lang="ru-RU" sz="2800">
              <a:latin typeface="Times New Roman" pitchFamily="18" charset="0"/>
            </a:endParaRP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6429375" y="4000500"/>
            <a:ext cx="5937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solidFill>
                  <a:srgbClr val="FF0000"/>
                </a:solidFill>
                <a:latin typeface="Times New Roman" pitchFamily="18" charset="0"/>
              </a:rPr>
              <a:t>чк</a:t>
            </a:r>
            <a:endParaRPr lang="ru-RU" sz="2800">
              <a:latin typeface="Times New Roman" pitchFamily="18" charset="0"/>
            </a:endParaRPr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2286000" y="4929188"/>
            <a:ext cx="5937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solidFill>
                  <a:srgbClr val="FF0000"/>
                </a:solidFill>
                <a:latin typeface="Times New Roman" pitchFamily="18" charset="0"/>
              </a:rPr>
              <a:t>чк</a:t>
            </a:r>
            <a:endParaRPr lang="ru-RU" sz="2800">
              <a:latin typeface="Times New Roman" pitchFamily="18" charset="0"/>
            </a:endParaRPr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3835400" y="4929188"/>
            <a:ext cx="5937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solidFill>
                  <a:srgbClr val="FF0000"/>
                </a:solidFill>
                <a:latin typeface="Times New Roman" pitchFamily="18" charset="0"/>
              </a:rPr>
              <a:t>чк</a:t>
            </a:r>
            <a:endParaRPr lang="ru-RU" sz="2800">
              <a:latin typeface="Times New Roman" pitchFamily="18" charset="0"/>
            </a:endParaRPr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auto">
          <a:xfrm>
            <a:off x="5572125" y="4929188"/>
            <a:ext cx="5937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solidFill>
                  <a:srgbClr val="FF0000"/>
                </a:solidFill>
                <a:latin typeface="Times New Roman" pitchFamily="18" charset="0"/>
              </a:rPr>
              <a:t>чк</a:t>
            </a:r>
            <a:endParaRPr lang="ru-RU" sz="2800">
              <a:latin typeface="Times New Roman" pitchFamily="18" charset="0"/>
            </a:endParaRPr>
          </a:p>
        </p:txBody>
      </p:sp>
      <p:pic>
        <p:nvPicPr>
          <p:cNvPr id="52240" name="Picture 2" descr="C:\C&amp;M\CMEK06_D\Data\cnt\Data\Preview\06dil03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00938" y="5484813"/>
            <a:ext cx="1357312" cy="1119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41" name="Picture 3" descr="C:\C&amp;M\CMEK06_D\Data\cnt\Data\Preview\05Z001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85875" y="5500688"/>
            <a:ext cx="1357313" cy="1119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TextBox 27"/>
          <p:cNvSpPr txBox="1">
            <a:spLocks noChangeArrowheads="1"/>
          </p:cNvSpPr>
          <p:nvPr/>
        </p:nvSpPr>
        <p:spPr bwMode="auto">
          <a:xfrm>
            <a:off x="4786313" y="2428875"/>
            <a:ext cx="1931987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rgbClr val="0070C0"/>
                </a:solidFill>
                <a:latin typeface="Times New Roman" pitchFamily="18" charset="0"/>
              </a:rPr>
              <a:t>Гуси-лебеди.</a:t>
            </a:r>
          </a:p>
          <a:p>
            <a:endParaRPr lang="ru-RU">
              <a:latin typeface="Times New Roman" pitchFamily="18" charset="0"/>
            </a:endParaRPr>
          </a:p>
        </p:txBody>
      </p:sp>
      <p:sp>
        <p:nvSpPr>
          <p:cNvPr id="29" name="TextBox 28"/>
          <p:cNvSpPr txBox="1">
            <a:spLocks noChangeArrowheads="1"/>
          </p:cNvSpPr>
          <p:nvPr/>
        </p:nvSpPr>
        <p:spPr bwMode="auto">
          <a:xfrm>
            <a:off x="5786438" y="3429000"/>
            <a:ext cx="10858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rgbClr val="0070C0"/>
                </a:solidFill>
                <a:latin typeface="Times New Roman" pitchFamily="18" charset="0"/>
              </a:rPr>
              <a:t>Репка.</a:t>
            </a:r>
            <a:endParaRPr lang="ru-RU" sz="2400">
              <a:solidFill>
                <a:srgbClr val="0070C0"/>
              </a:solidFill>
              <a:latin typeface="Times New Roman" pitchFamily="18" charset="0"/>
            </a:endParaRPr>
          </a:p>
        </p:txBody>
      </p:sp>
      <p:sp>
        <p:nvSpPr>
          <p:cNvPr id="30" name="TextBox 29"/>
          <p:cNvSpPr txBox="1">
            <a:spLocks noChangeArrowheads="1"/>
          </p:cNvSpPr>
          <p:nvPr/>
        </p:nvSpPr>
        <p:spPr bwMode="auto">
          <a:xfrm>
            <a:off x="5929313" y="4429125"/>
            <a:ext cx="27559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rgbClr val="0070C0"/>
                </a:solidFill>
                <a:latin typeface="Times New Roman" pitchFamily="18" charset="0"/>
              </a:rPr>
              <a:t>Красная шапочка.</a:t>
            </a:r>
            <a:endParaRPr lang="ru-RU" sz="2400">
              <a:solidFill>
                <a:srgbClr val="0070C0"/>
              </a:solidFill>
              <a:latin typeface="Times New Roman" pitchFamily="18" charset="0"/>
            </a:endParaRPr>
          </a:p>
        </p:txBody>
      </p:sp>
      <p:sp>
        <p:nvSpPr>
          <p:cNvPr id="32" name="TextBox 31"/>
          <p:cNvSpPr txBox="1">
            <a:spLocks noChangeArrowheads="1"/>
          </p:cNvSpPr>
          <p:nvPr/>
        </p:nvSpPr>
        <p:spPr bwMode="auto">
          <a:xfrm>
            <a:off x="5357813" y="5357813"/>
            <a:ext cx="1651000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rgbClr val="0070C0"/>
                </a:solidFill>
                <a:latin typeface="Times New Roman" pitchFamily="18" charset="0"/>
              </a:rPr>
              <a:t>Путаница.</a:t>
            </a:r>
          </a:p>
          <a:p>
            <a:endParaRPr lang="ru-RU">
              <a:latin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/>
      <p:bldP spid="6" grpId="0" build="allAtOnce"/>
      <p:bldP spid="7" grpId="0" build="allAtOnce"/>
      <p:bldP spid="8" grpId="0" build="allAtOnce"/>
      <p:bldP spid="9" grpId="0" build="allAtOnce"/>
      <p:bldP spid="10" grpId="0" build="allAtOnce"/>
      <p:bldP spid="11" grpId="0" build="allAtOnce"/>
      <p:bldP spid="12" grpId="0" build="allAtOnce"/>
      <p:bldP spid="13" grpId="0" build="allAtOnce"/>
      <p:bldP spid="14" grpId="0" build="allAtOnce"/>
      <p:bldP spid="15" grpId="0" build="allAtOnce"/>
      <p:bldP spid="16" grpId="0" build="allAtOnce"/>
      <p:bldP spid="28" grpId="0" build="allAtOnce"/>
      <p:bldP spid="29" grpId="0" build="allAtOnce"/>
      <p:bldP spid="30" grpId="0" build="allAtOnce"/>
      <p:bldP spid="32" grpId="0" build="allAtOnce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Исправьте </a:t>
            </a:r>
            <a:r>
              <a:rPr lang="ru-RU" dirty="0" smtClean="0"/>
              <a:t>ошибки</a:t>
            </a:r>
            <a:endParaRPr lang="ru-RU" dirty="0"/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ru-RU" dirty="0"/>
              <a:t>Весёлый и послушный</a:t>
            </a:r>
          </a:p>
          <a:p>
            <a:pPr>
              <a:buFont typeface="Wingdings" pitchFamily="2" charset="2"/>
              <a:buNone/>
            </a:pPr>
            <a:r>
              <a:rPr lang="ru-RU" dirty="0"/>
              <a:t>Наш пёсик добродушный.</a:t>
            </a:r>
          </a:p>
          <a:p>
            <a:pPr>
              <a:buFont typeface="Wingdings" pitchFamily="2" charset="2"/>
              <a:buNone/>
            </a:pPr>
            <a:r>
              <a:rPr lang="ru-RU" dirty="0">
                <a:solidFill>
                  <a:srgbClr val="0000CC"/>
                </a:solidFill>
              </a:rPr>
              <a:t>Тихо в </a:t>
            </a:r>
            <a:r>
              <a:rPr lang="ru-RU" dirty="0" err="1">
                <a:solidFill>
                  <a:srgbClr val="0000CC"/>
                </a:solidFill>
              </a:rPr>
              <a:t>будочьке</a:t>
            </a:r>
            <a:r>
              <a:rPr lang="ru-RU" dirty="0">
                <a:solidFill>
                  <a:srgbClr val="0000CC"/>
                </a:solidFill>
              </a:rPr>
              <a:t> </a:t>
            </a:r>
            <a:r>
              <a:rPr lang="ru-RU" dirty="0" err="1">
                <a:solidFill>
                  <a:srgbClr val="0000CC"/>
                </a:solidFill>
              </a:rPr>
              <a:t>лежыт</a:t>
            </a:r>
            <a:r>
              <a:rPr lang="ru-RU" dirty="0">
                <a:solidFill>
                  <a:srgbClr val="0000CC"/>
                </a:solidFill>
              </a:rPr>
              <a:t>,</a:t>
            </a:r>
          </a:p>
          <a:p>
            <a:pPr>
              <a:buFont typeface="Wingdings" pitchFamily="2" charset="2"/>
              <a:buNone/>
            </a:pPr>
            <a:r>
              <a:rPr lang="ru-RU" dirty="0">
                <a:solidFill>
                  <a:srgbClr val="0000CC"/>
                </a:solidFill>
              </a:rPr>
              <a:t>Двор хозяйский </a:t>
            </a:r>
            <a:r>
              <a:rPr lang="ru-RU" dirty="0" err="1">
                <a:solidFill>
                  <a:srgbClr val="0000CC"/>
                </a:solidFill>
              </a:rPr>
              <a:t>сторожыт</a:t>
            </a:r>
            <a:r>
              <a:rPr lang="ru-RU" dirty="0">
                <a:solidFill>
                  <a:srgbClr val="0000CC"/>
                </a:solidFill>
              </a:rPr>
              <a:t>,</a:t>
            </a:r>
          </a:p>
          <a:p>
            <a:pPr>
              <a:buFont typeface="Wingdings" pitchFamily="2" charset="2"/>
              <a:buNone/>
            </a:pPr>
            <a:r>
              <a:rPr lang="ru-RU" dirty="0"/>
              <a:t>Но если будете вредны,</a:t>
            </a:r>
          </a:p>
          <a:p>
            <a:pPr>
              <a:buFont typeface="Wingdings" pitchFamily="2" charset="2"/>
              <a:buNone/>
            </a:pPr>
            <a:r>
              <a:rPr lang="ru-RU" dirty="0"/>
              <a:t>Он вас поймает за штаны.</a:t>
            </a:r>
          </a:p>
          <a:p>
            <a:pPr>
              <a:buFont typeface="Wingdings" pitchFamily="2" charset="2"/>
              <a:buNone/>
            </a:pPr>
            <a:r>
              <a:rPr lang="ru-RU" dirty="0"/>
              <a:t>                   М.Гоголев.</a:t>
            </a:r>
          </a:p>
        </p:txBody>
      </p:sp>
      <p:pic>
        <p:nvPicPr>
          <p:cNvPr id="4" name="Picture 10" descr="j034336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43570" y="4000504"/>
            <a:ext cx="3048000" cy="2516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00166" y="214290"/>
            <a:ext cx="6715172" cy="1384995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latin typeface="Book Antiqua" pitchFamily="18" charset="0"/>
              </a:rPr>
              <a:t>Измени слова, чтобы в них появилось сочетание ЧК-ЧН, напиши словосочетания.</a:t>
            </a:r>
          </a:p>
        </p:txBody>
      </p:sp>
      <p:sp>
        <p:nvSpPr>
          <p:cNvPr id="6149" name="TextBox 5"/>
          <p:cNvSpPr txBox="1">
            <a:spLocks noChangeArrowheads="1"/>
          </p:cNvSpPr>
          <p:nvPr/>
        </p:nvSpPr>
        <p:spPr bwMode="auto">
          <a:xfrm>
            <a:off x="428625" y="1857375"/>
            <a:ext cx="8001000" cy="2554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>
                <a:latin typeface="Calibri" pitchFamily="34" charset="0"/>
              </a:rPr>
              <a:t>Рыжая белка, хитрая лиса, шустрые птицы, маленькая собака, золотое яйцо, быстрая река, красивые цветы.</a:t>
            </a:r>
          </a:p>
        </p:txBody>
      </p:sp>
      <p:pic>
        <p:nvPicPr>
          <p:cNvPr id="6150" name="Рисунок 7" descr="6188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43063" y="4848225"/>
            <a:ext cx="1785937" cy="2009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1" name="Рисунок 8" descr="7887.g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43188" y="3929063"/>
            <a:ext cx="1590675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2" name="Рисунок 9" descr="8640.gif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72063" y="5500688"/>
            <a:ext cx="690562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3" name="Рисунок 10" descr="4362.gif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85813" y="4572000"/>
            <a:ext cx="85725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4" name="Рисунок 11" descr="21448.gif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143500" y="4000500"/>
            <a:ext cx="952500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5" name="Рисунок 12" descr="22409.gif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715125" y="5429250"/>
            <a:ext cx="120015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6" name="Рисунок 13" descr="23327.gif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500938" y="3786188"/>
            <a:ext cx="714375" cy="104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Рисунок 5" descr="NA00417_.WM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42938"/>
            <a:ext cx="9144000" cy="628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5299" name="TextBox 6"/>
          <p:cNvSpPr txBox="1">
            <a:spLocks noChangeArrowheads="1"/>
          </p:cNvSpPr>
          <p:nvPr/>
        </p:nvSpPr>
        <p:spPr bwMode="auto">
          <a:xfrm>
            <a:off x="1643063" y="0"/>
            <a:ext cx="7929562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 b="1">
                <a:latin typeface="Monotype Corsiva" pitchFamily="66" charset="0"/>
              </a:rPr>
              <a:t>Помоги Маше собрать яблочки.</a:t>
            </a:r>
          </a:p>
        </p:txBody>
      </p:sp>
      <p:pic>
        <p:nvPicPr>
          <p:cNvPr id="55300" name="Рисунок 7" descr="J0344872.WMF"/>
          <p:cNvPicPr>
            <a:picLocks noChangeAspect="1"/>
          </p:cNvPicPr>
          <p:nvPr/>
        </p:nvPicPr>
        <p:blipFill>
          <a:blip r:embed="rId3" cstate="print">
            <a:lum bright="14000"/>
          </a:blip>
          <a:srcRect/>
          <a:stretch>
            <a:fillRect/>
          </a:stretch>
        </p:blipFill>
        <p:spPr bwMode="auto">
          <a:xfrm>
            <a:off x="1357313" y="1571625"/>
            <a:ext cx="1622425" cy="169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J0344872.WM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375" y="2357438"/>
            <a:ext cx="1622425" cy="169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J0344872.WM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1143000"/>
            <a:ext cx="1622425" cy="169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J0344872.WM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75" y="3214688"/>
            <a:ext cx="1857375" cy="169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304" name="Рисунок 11" descr="J0344872.WM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14688" y="2214563"/>
            <a:ext cx="1622425" cy="169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Рисунок 12" descr="J0344872.WM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2063" y="3143250"/>
            <a:ext cx="1622425" cy="169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5306" name="TextBox 13"/>
          <p:cNvSpPr txBox="1">
            <a:spLocks noChangeArrowheads="1"/>
          </p:cNvSpPr>
          <p:nvPr/>
        </p:nvSpPr>
        <p:spPr bwMode="auto">
          <a:xfrm>
            <a:off x="1428750" y="2286000"/>
            <a:ext cx="114141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>
                <a:latin typeface="Times New Roman" pitchFamily="18" charset="0"/>
              </a:rPr>
              <a:t>точька</a:t>
            </a:r>
          </a:p>
        </p:txBody>
      </p:sp>
      <p:sp>
        <p:nvSpPr>
          <p:cNvPr id="55307" name="TextBox 14"/>
          <p:cNvSpPr txBox="1">
            <a:spLocks noChangeArrowheads="1"/>
          </p:cNvSpPr>
          <p:nvPr/>
        </p:nvSpPr>
        <p:spPr bwMode="auto">
          <a:xfrm>
            <a:off x="3286125" y="3000375"/>
            <a:ext cx="11493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>
                <a:latin typeface="Times New Roman" pitchFamily="18" charset="0"/>
              </a:rPr>
              <a:t>дочька</a:t>
            </a: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4786313" y="1857375"/>
            <a:ext cx="99218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>
                <a:latin typeface="Times New Roman" pitchFamily="18" charset="0"/>
              </a:rPr>
              <a:t>печка</a:t>
            </a: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6500813" y="3071813"/>
            <a:ext cx="98425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>
                <a:latin typeface="Times New Roman" pitchFamily="18" charset="0"/>
              </a:rPr>
              <a:t>речка</a:t>
            </a:r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5143500" y="3929063"/>
            <a:ext cx="10048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>
                <a:latin typeface="Times New Roman" pitchFamily="18" charset="0"/>
              </a:rPr>
              <a:t>кочка</a:t>
            </a:r>
          </a:p>
        </p:txBody>
      </p:sp>
      <p:sp>
        <p:nvSpPr>
          <p:cNvPr id="55311" name="TextBox 18"/>
          <p:cNvSpPr txBox="1">
            <a:spLocks noChangeArrowheads="1"/>
          </p:cNvSpPr>
          <p:nvPr/>
        </p:nvSpPr>
        <p:spPr bwMode="auto">
          <a:xfrm>
            <a:off x="928688" y="4143375"/>
            <a:ext cx="1841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>
              <a:latin typeface="Times New Roman" pitchFamily="18" charset="0"/>
            </a:endParaRPr>
          </a:p>
        </p:txBody>
      </p: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714375" y="3929063"/>
            <a:ext cx="128746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>
                <a:latin typeface="Times New Roman" pitchFamily="18" charset="0"/>
              </a:rPr>
              <a:t>девочка</a:t>
            </a:r>
          </a:p>
        </p:txBody>
      </p:sp>
      <p:pic>
        <p:nvPicPr>
          <p:cNvPr id="55313" name="Рисунок 20" descr="J0185786.WMF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57313" y="4929188"/>
            <a:ext cx="7286625" cy="206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375 -0.01666 0.07743 -0.00324 0.11511 0.00532 C 0.12709 0.0148 0.11285 0.00463 0.12726 0.01087 C 0.15157 0.02128 0.1342 0.01758 0.14948 0.02012 C 0.15122 0.02151 0.15261 0.02336 0.15452 0.02429 C 0.15608 0.02521 0.15799 0.02475 0.15955 0.02568 C 0.16077 0.0266 0.16146 0.02845 0.16268 0.02961 C 0.16511 0.03169 0.16806 0.03238 0.17066 0.03377 C 0.17986 0.04534 0.16632 0.02938 0.17882 0.04048 C 0.18038 0.04187 0.18125 0.04441 0.18282 0.0458 C 0.18768 0.0502 0.19306 0.0539 0.19809 0.05783 C 0.20556 0.06361 0.20973 0.07148 0.21823 0.07541 C 0.22327 0.08212 0.21997 0.07842 0.22934 0.08489 C 0.23247 0.08698 0.23438 0.0916 0.23733 0.09415 C 0.24358 0.09924 0.24931 0.10479 0.25452 0.11173 C 0.25729 0.12283 0.25521 0.11682 0.25955 0.12514 C 0.26094 0.12792 0.26372 0.13324 0.26372 0.13324 C 0.26476 0.13764 0.2658 0.14596 0.26771 0.14943 C 0.26945 0.15267 0.27275 0.15892 0.27275 0.15892 C 0.27361 0.17465 0.27396 0.19616 0.28091 0.21004 C 0.28125 0.22438 0.28177 0.23872 0.28177 0.25306 " pathEditMode="relative" ptsTypes="ffffffffffffffffffffA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375 -0.01666 0.07743 -0.00324 0.11511 0.00532 C 0.12709 0.0148 0.11285 0.00463 0.12726 0.01087 C 0.15157 0.02128 0.1342 0.01758 0.14948 0.02012 C 0.15122 0.02151 0.15261 0.02336 0.15452 0.02429 C 0.15608 0.02521 0.15799 0.02475 0.15955 0.02568 C 0.16077 0.0266 0.16146 0.02845 0.16268 0.02961 C 0.16511 0.03169 0.16806 0.03238 0.17066 0.03377 C 0.17986 0.04534 0.16632 0.02938 0.17882 0.04048 C 0.18038 0.04187 0.18125 0.04441 0.18282 0.0458 C 0.18768 0.0502 0.19306 0.0539 0.19809 0.05783 C 0.20556 0.06361 0.20973 0.07148 0.21823 0.07541 C 0.22327 0.08212 0.21997 0.07842 0.22934 0.08489 C 0.23247 0.08698 0.23438 0.0916 0.23733 0.09415 C 0.24358 0.09924 0.24931 0.10479 0.25452 0.11173 C 0.25729 0.12283 0.25521 0.11682 0.25955 0.12514 C 0.26094 0.12792 0.26372 0.13324 0.26372 0.13324 C 0.26476 0.13764 0.2658 0.14596 0.26771 0.14943 C 0.26945 0.15267 0.27275 0.15892 0.27275 0.15892 C 0.27361 0.17465 0.27396 0.19616 0.28091 0.21004 C 0.28125 0.22438 0.28177 0.23872 0.28177 0.25306 " pathEditMode="relative" ptsTypes="ffffffffffffffffffffA">
                                      <p:cBhvr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0104 0.00024 -0.01024 0.00186 -0.01215 0.00278 C -0.01319 0.00347 -0.01406 0.00486 -0.0151 0.00556 C -0.01615 0.00625 -0.01719 0.00625 -0.01823 0.00671 C -0.01892 0.0081 -0.01944 0.00972 -0.02014 0.01088 C -0.02135 0.01273 -0.02309 0.01412 -0.02413 0.0162 C -0.02813 0.02383 -0.02969 0.03563 -0.03229 0.04442 C -0.03715 0.06107 -0.04271 0.07703 -0.04635 0.09438 C -0.04826 0.10341 -0.05052 0.1122 -0.05243 0.12122 C -0.05399 0.12885 -0.0566 0.14412 -0.0566 0.14412 C -0.06563 0.27828 -0.06458 0.4143 -0.06458 0.54916 " pathEditMode="relative" ptsTypes="ffffffffffA">
                                      <p:cBhvr>
                                        <p:cTn id="1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0104 0.00024 -0.01024 0.00186 -0.01215 0.00278 C -0.01319 0.00347 -0.01406 0.00486 -0.0151 0.00556 C -0.01615 0.00625 -0.01719 0.00625 -0.01823 0.00671 C -0.01892 0.0081 -0.01944 0.00972 -0.02014 0.01088 C -0.02135 0.01273 -0.02309 0.01412 -0.02413 0.0162 C -0.02813 0.02383 -0.02969 0.03563 -0.03229 0.04442 C -0.03715 0.06107 -0.04271 0.07703 -0.04635 0.09438 C -0.04826 0.10341 -0.05052 0.1122 -0.05243 0.12122 C -0.05399 0.12885 -0.0566 0.14412 -0.0566 0.14412 C -0.06563 0.27828 -0.06458 0.4143 -0.06458 0.54916 " pathEditMode="relative" ptsTypes="ffffffffffA">
                                      <p:cBhvr>
                                        <p:cTn id="1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0087 0.00347 -0.0007 0.00763 -0.00209 0.01087 C -0.00365 0.01457 -0.0066 0.01665 -0.00816 0.02035 C -0.01198 0.02891 -0.01545 0.03724 -0.01927 0.0458 C -0.02275 0.05366 -0.02344 0.06315 -0.02639 0.07148 C -0.02934 0.0798 -0.03212 0.08952 -0.03438 0.09831 C -0.03403 0.14457 -0.03403 0.19061 -0.03334 0.23687 C -0.03334 0.24103 -0.02847 0.25306 -0.03438 0.25306 " pathEditMode="relative" ptsTypes="fffffffA">
                                      <p:cBhvr>
                                        <p:cTn id="1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0087 0.00347 -0.0007 0.00763 -0.00209 0.01087 C -0.00365 0.01457 -0.0066 0.01665 -0.00816 0.02035 C -0.01198 0.02891 -0.01545 0.03724 -0.01927 0.0458 C -0.02275 0.05366 -0.02344 0.06315 -0.02639 0.07148 C -0.02934 0.0798 -0.03212 0.08952 -0.03438 0.09831 C -0.03403 0.14457 -0.03403 0.19061 -0.03334 0.23687 C -0.03334 0.24103 -0.02847 0.25306 -0.03438 0.25306 " pathEditMode="relative" ptsTypes="fffffffA">
                                      <p:cBhvr>
                                        <p:cTn id="1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0156 0.0125 -0.00347 0.02846 -0.00902 0.03887 C -0.01111 0.04719 -0.01423 0.06963 -0.01718 0.07542 C -0.01857 0.07842 -0.02118 0.07981 -0.02326 0.08212 C -0.02604 0.09253 -0.03055 0.10132 -0.03333 0.11173 C -0.04132 0.1418 -0.0467 0.17396 -0.05659 0.2031 C -0.05764 0.21166 -0.05902 0.21791 -0.06163 0.22601 C -0.06267 0.23271 -0.06284 0.23595 -0.06666 0.24081 C -0.06892 0.2533 -0.071 0.2644 -0.07673 0.27458 C -0.0776 0.28129 -0.07777 0.28846 -0.07968 0.29471 C -0.0809 0.29841 -0.08385 0.30535 -0.08385 0.30535 C -0.08975 0.34375 -0.0868 0.31784 -0.0868 0.38353 " pathEditMode="relative" ptsTypes="fffffffffffA">
                                      <p:cBhvr>
                                        <p:cTn id="1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0156 0.0125 -0.00347 0.02846 -0.00902 0.03887 C -0.01111 0.04719 -0.01423 0.06963 -0.01718 0.07542 C -0.01857 0.07842 -0.02118 0.07981 -0.02326 0.08212 C -0.02604 0.09253 -0.03055 0.10132 -0.03333 0.11173 C -0.04132 0.1418 -0.0467 0.17396 -0.05659 0.2031 C -0.05764 0.21166 -0.05902 0.21791 -0.06163 0.22601 C -0.06267 0.23271 -0.06284 0.23595 -0.06666 0.24081 C -0.06892 0.2533 -0.071 0.2644 -0.07673 0.27458 C -0.0776 0.28129 -0.07777 0.28846 -0.07968 0.29471 C -0.0809 0.29841 -0.08385 0.30535 -0.08385 0.30535 C -0.08975 0.34375 -0.0868 0.31784 -0.0868 0.38353 " pathEditMode="relative" ptsTypes="fffffffffffA">
                                      <p:cBhvr>
                                        <p:cTn id="2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2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1563" y="357188"/>
            <a:ext cx="7620000" cy="1143000"/>
          </a:xfrm>
        </p:spPr>
        <p:txBody>
          <a:bodyPr/>
          <a:lstStyle/>
          <a:p>
            <a:pPr eaLnBrk="1" hangingPunct="1"/>
            <a:r>
              <a:rPr lang="ru-RU" b="1" smtClean="0"/>
              <a:t>Знаешь ты наверняка,</a:t>
            </a:r>
            <a:br>
              <a:rPr lang="ru-RU" b="1" smtClean="0"/>
            </a:br>
            <a:r>
              <a:rPr lang="ru-RU" b="1" smtClean="0"/>
              <a:t>где ЧН, а где ЧК:</a:t>
            </a:r>
          </a:p>
        </p:txBody>
      </p:sp>
      <p:pic>
        <p:nvPicPr>
          <p:cNvPr id="56323" name="Picture 2" descr="C:\C&amp;M\CMEK06_D\Data\cnt\Data\Preview\skazka3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8688" y="1785938"/>
            <a:ext cx="2195512" cy="1811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324" name="Picture 4" descr="D:\детская энциклопедия\ENC (D)\3_Earth_Universe\Soft\oboi\Mult_Film_Games_1\003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34125" y="4500563"/>
            <a:ext cx="2476500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3643313" y="2071688"/>
            <a:ext cx="4551362" cy="289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>
                <a:latin typeface="Times New Roman" pitchFamily="18" charset="0"/>
              </a:rPr>
              <a:t>Русало  .  а обы  .  ая,</a:t>
            </a:r>
          </a:p>
          <a:p>
            <a:r>
              <a:rPr lang="ru-RU" sz="3200" b="1">
                <a:latin typeface="Times New Roman" pitchFamily="18" charset="0"/>
              </a:rPr>
              <a:t>Тарело  .  а ли  .  ая,</a:t>
            </a:r>
          </a:p>
          <a:p>
            <a:r>
              <a:rPr lang="ru-RU" sz="3200" b="1">
                <a:latin typeface="Times New Roman" pitchFamily="18" charset="0"/>
              </a:rPr>
              <a:t>Ру  .  ая белка, пе  .  а,</a:t>
            </a:r>
          </a:p>
          <a:p>
            <a:r>
              <a:rPr lang="ru-RU" sz="3200" b="1">
                <a:latin typeface="Times New Roman" pitchFamily="18" charset="0"/>
              </a:rPr>
              <a:t>Но  .  ой дозор, и ре  .  а.</a:t>
            </a:r>
          </a:p>
          <a:p>
            <a:endParaRPr lang="ru-RU">
              <a:latin typeface="Times New Roman" pitchFamily="18" charset="0"/>
            </a:endParaRPr>
          </a:p>
          <a:p>
            <a:endParaRPr lang="ru-RU">
              <a:latin typeface="Times New Roman" pitchFamily="18" charset="0"/>
            </a:endParaRPr>
          </a:p>
          <a:p>
            <a:endParaRPr lang="ru-RU">
              <a:latin typeface="Times New Roman" pitchFamily="18" charset="0"/>
            </a:endParaRP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1071563" y="4572000"/>
            <a:ext cx="5389562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600" b="1">
                <a:solidFill>
                  <a:srgbClr val="C00000"/>
                </a:solidFill>
                <a:latin typeface="Times New Roman" pitchFamily="18" charset="0"/>
              </a:rPr>
              <a:t>Никогда в таких словах</a:t>
            </a:r>
          </a:p>
          <a:p>
            <a:r>
              <a:rPr lang="ru-RU" sz="3600" b="1">
                <a:solidFill>
                  <a:srgbClr val="C00000"/>
                </a:solidFill>
                <a:latin typeface="Times New Roman" pitchFamily="18" charset="0"/>
              </a:rPr>
              <a:t>Не пишите мягкий знак!</a:t>
            </a:r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4929188" y="2071688"/>
            <a:ext cx="652462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>
                <a:solidFill>
                  <a:srgbClr val="FF0000"/>
                </a:solidFill>
                <a:latin typeface="Times New Roman" pitchFamily="18" charset="0"/>
              </a:rPr>
              <a:t>чк</a:t>
            </a:r>
            <a:endParaRPr lang="ru-RU" sz="3200">
              <a:latin typeface="Times New Roman" pitchFamily="18" charset="0"/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6429375" y="2071688"/>
            <a:ext cx="65246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>
                <a:solidFill>
                  <a:srgbClr val="FF0000"/>
                </a:solidFill>
                <a:latin typeface="Times New Roman" pitchFamily="18" charset="0"/>
              </a:rPr>
              <a:t>чн</a:t>
            </a:r>
            <a:endParaRPr lang="ru-RU" sz="3200">
              <a:latin typeface="Times New Roman" pitchFamily="18" charset="0"/>
            </a:endParaRP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4929188" y="2571750"/>
            <a:ext cx="652462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>
                <a:solidFill>
                  <a:srgbClr val="FF0000"/>
                </a:solidFill>
                <a:latin typeface="Times New Roman" pitchFamily="18" charset="0"/>
              </a:rPr>
              <a:t>чк</a:t>
            </a:r>
            <a:endParaRPr lang="ru-RU" sz="3200">
              <a:latin typeface="Times New Roman" pitchFamily="18" charset="0"/>
            </a:endParaRPr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6215063" y="2571750"/>
            <a:ext cx="652462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>
                <a:solidFill>
                  <a:srgbClr val="FF0000"/>
                </a:solidFill>
                <a:latin typeface="Times New Roman" pitchFamily="18" charset="0"/>
              </a:rPr>
              <a:t>чн</a:t>
            </a:r>
            <a:endParaRPr lang="ru-RU" sz="3200">
              <a:latin typeface="Times New Roman" pitchFamily="18" charset="0"/>
            </a:endParaRPr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4143375" y="3071813"/>
            <a:ext cx="65246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>
                <a:solidFill>
                  <a:srgbClr val="FF0000"/>
                </a:solidFill>
                <a:latin typeface="Times New Roman" pitchFamily="18" charset="0"/>
              </a:rPr>
              <a:t>чн</a:t>
            </a:r>
            <a:endParaRPr lang="ru-RU" sz="3200">
              <a:latin typeface="Times New Roman" pitchFamily="18" charset="0"/>
            </a:endParaRPr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auto">
          <a:xfrm>
            <a:off x="6786563" y="3000375"/>
            <a:ext cx="652462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>
                <a:solidFill>
                  <a:srgbClr val="FF0000"/>
                </a:solidFill>
                <a:latin typeface="Times New Roman" pitchFamily="18" charset="0"/>
              </a:rPr>
              <a:t>чк</a:t>
            </a:r>
            <a:endParaRPr lang="ru-RU" sz="3200">
              <a:latin typeface="Times New Roman" pitchFamily="18" charset="0"/>
            </a:endParaRPr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auto">
          <a:xfrm>
            <a:off x="4143375" y="3500438"/>
            <a:ext cx="65246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>
                <a:solidFill>
                  <a:srgbClr val="FF0000"/>
                </a:solidFill>
                <a:latin typeface="Times New Roman" pitchFamily="18" charset="0"/>
              </a:rPr>
              <a:t>чн</a:t>
            </a:r>
            <a:endParaRPr lang="ru-RU" sz="3200">
              <a:latin typeface="Times New Roman" pitchFamily="18" charset="0"/>
            </a:endParaRPr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7143750" y="3500438"/>
            <a:ext cx="65246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>
                <a:solidFill>
                  <a:srgbClr val="FF0000"/>
                </a:solidFill>
                <a:latin typeface="Times New Roman" pitchFamily="18" charset="0"/>
              </a:rPr>
              <a:t>чк</a:t>
            </a:r>
            <a:endParaRPr lang="ru-RU" sz="3200">
              <a:latin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 build="allAtOnce"/>
      <p:bldP spid="10" grpId="0" build="allAtOnce"/>
      <p:bldP spid="11" grpId="0" build="allAtOnce"/>
      <p:bldP spid="12" grpId="0" build="allAtOnce"/>
      <p:bldP spid="13" grpId="0" build="allAtOnce"/>
      <p:bldP spid="14" grpId="0" build="allAtOnce"/>
      <p:bldP spid="15" grpId="0" build="allAtOnce"/>
      <p:bldP spid="16" grpId="0" build="allAtOnce"/>
      <p:bldP spid="17" grpId="0" build="allAtOnce"/>
      <p:bldP spid="18" grpId="0" build="allAtOnce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00166" y="214290"/>
            <a:ext cx="6715172" cy="954107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latin typeface="Book Antiqua" pitchFamily="18" charset="0"/>
              </a:rPr>
              <a:t>Расположи предложения так, чтобы получился рассказ.</a:t>
            </a:r>
          </a:p>
        </p:txBody>
      </p:sp>
      <p:sp>
        <p:nvSpPr>
          <p:cNvPr id="8197" name="TextBox 2"/>
          <p:cNvSpPr txBox="1">
            <a:spLocks noChangeArrowheads="1"/>
          </p:cNvSpPr>
          <p:nvPr/>
        </p:nvSpPr>
        <p:spPr bwMode="auto">
          <a:xfrm>
            <a:off x="285750" y="1785938"/>
            <a:ext cx="8643938" cy="3786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>
                <a:latin typeface="Calibri" pitchFamily="34" charset="0"/>
              </a:rPr>
              <a:t>Она подавилась косточкой.</a:t>
            </a:r>
          </a:p>
          <a:p>
            <a:r>
              <a:rPr lang="ru-RU" sz="4000">
                <a:latin typeface="Calibri" pitchFamily="34" charset="0"/>
              </a:rPr>
              <a:t>Девочка ела рыбу.</a:t>
            </a:r>
          </a:p>
          <a:p>
            <a:r>
              <a:rPr lang="ru-RU" sz="4000">
                <a:latin typeface="Calibri" pitchFamily="34" charset="0"/>
              </a:rPr>
              <a:t>Приехал врач.</a:t>
            </a:r>
          </a:p>
          <a:p>
            <a:r>
              <a:rPr lang="ru-RU" sz="4000">
                <a:latin typeface="Calibri" pitchFamily="34" charset="0"/>
              </a:rPr>
              <a:t>У девочки из глаз текли слёзы.</a:t>
            </a:r>
          </a:p>
          <a:p>
            <a:r>
              <a:rPr lang="ru-RU" sz="4000">
                <a:latin typeface="Calibri" pitchFamily="34" charset="0"/>
              </a:rPr>
              <a:t>Он достал щипчики и вынул из горла косточку.</a:t>
            </a:r>
          </a:p>
        </p:txBody>
      </p:sp>
      <p:pic>
        <p:nvPicPr>
          <p:cNvPr id="8198" name="Рисунок 3" descr="C:\Documents and Settings\Администратор\Local Settings\Temporary Internet Files\Content.IE5\GHIJKLMN\MCj04381290000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86563" y="1785938"/>
            <a:ext cx="1785937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Box 1"/>
          <p:cNvSpPr txBox="1">
            <a:spLocks noChangeArrowheads="1"/>
          </p:cNvSpPr>
          <p:nvPr/>
        </p:nvSpPr>
        <p:spPr bwMode="auto">
          <a:xfrm>
            <a:off x="1357313" y="500063"/>
            <a:ext cx="68580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 b="1">
                <a:latin typeface="Times New Roman" pitchFamily="18" charset="0"/>
                <a:cs typeface="Times New Roman" pitchFamily="18" charset="0"/>
              </a:rPr>
              <a:t>Блиц - опрос</a:t>
            </a:r>
          </a:p>
        </p:txBody>
      </p:sp>
      <p:sp>
        <p:nvSpPr>
          <p:cNvPr id="22531" name="TextBox 2"/>
          <p:cNvSpPr txBox="1">
            <a:spLocks noChangeArrowheads="1"/>
          </p:cNvSpPr>
          <p:nvPr/>
        </p:nvSpPr>
        <p:spPr bwMode="auto">
          <a:xfrm>
            <a:off x="642938" y="1357313"/>
            <a:ext cx="778668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>
                <a:latin typeface="Times New Roman" pitchFamily="18" charset="0"/>
                <a:cs typeface="Times New Roman" pitchFamily="18" charset="0"/>
              </a:rPr>
              <a:t>1. Сколько  гласных  звуков в русском языке ?</a:t>
            </a:r>
          </a:p>
        </p:txBody>
      </p:sp>
      <p:sp>
        <p:nvSpPr>
          <p:cNvPr id="22532" name="TextBox 3"/>
          <p:cNvSpPr txBox="1">
            <a:spLocks noChangeArrowheads="1"/>
          </p:cNvSpPr>
          <p:nvPr/>
        </p:nvSpPr>
        <p:spPr bwMode="auto">
          <a:xfrm>
            <a:off x="642938" y="1928813"/>
            <a:ext cx="81438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>
                <a:latin typeface="Times New Roman" pitchFamily="18" charset="0"/>
                <a:cs typeface="Times New Roman" pitchFamily="18" charset="0"/>
              </a:rPr>
              <a:t>2. Сколько  гласных букв в русском языке ?</a:t>
            </a:r>
          </a:p>
        </p:txBody>
      </p:sp>
      <p:sp>
        <p:nvSpPr>
          <p:cNvPr id="22533" name="TextBox 4"/>
          <p:cNvSpPr txBox="1">
            <a:spLocks noChangeArrowheads="1"/>
          </p:cNvSpPr>
          <p:nvPr/>
        </p:nvSpPr>
        <p:spPr bwMode="auto">
          <a:xfrm>
            <a:off x="642938" y="2571750"/>
            <a:ext cx="74295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>
                <a:latin typeface="Times New Roman" pitchFamily="18" charset="0"/>
                <a:cs typeface="Times New Roman" pitchFamily="18" charset="0"/>
              </a:rPr>
              <a:t>3. Какие гласные буквы  передают 2 звука ?</a:t>
            </a:r>
          </a:p>
        </p:txBody>
      </p:sp>
      <p:sp>
        <p:nvSpPr>
          <p:cNvPr id="22534" name="TextBox 5"/>
          <p:cNvSpPr txBox="1">
            <a:spLocks noChangeArrowheads="1"/>
          </p:cNvSpPr>
          <p:nvPr/>
        </p:nvSpPr>
        <p:spPr bwMode="auto">
          <a:xfrm>
            <a:off x="642938" y="3214688"/>
            <a:ext cx="764381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>
                <a:latin typeface="Times New Roman" pitchFamily="18" charset="0"/>
                <a:cs typeface="Times New Roman" pitchFamily="18" charset="0"/>
              </a:rPr>
              <a:t>4. Какие  согласные  звуки  всегда твёрдые ?</a:t>
            </a:r>
          </a:p>
        </p:txBody>
      </p:sp>
      <p:sp>
        <p:nvSpPr>
          <p:cNvPr id="22535" name="TextBox 6"/>
          <p:cNvSpPr txBox="1">
            <a:spLocks noChangeArrowheads="1"/>
          </p:cNvSpPr>
          <p:nvPr/>
        </p:nvSpPr>
        <p:spPr bwMode="auto">
          <a:xfrm>
            <a:off x="642938" y="3857625"/>
            <a:ext cx="75009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 </a:t>
            </a:r>
            <a:r>
              <a:rPr lang="ru-RU" sz="2800" b="1">
                <a:latin typeface="Times New Roman" pitchFamily="18" charset="0"/>
                <a:cs typeface="Times New Roman" pitchFamily="18" charset="0"/>
              </a:rPr>
              <a:t>5.Какие  согласные  звуки  всегда мягкие ?</a:t>
            </a:r>
          </a:p>
        </p:txBody>
      </p:sp>
      <p:sp>
        <p:nvSpPr>
          <p:cNvPr id="22536" name="TextBox 7"/>
          <p:cNvSpPr txBox="1">
            <a:spLocks noChangeArrowheads="1"/>
          </p:cNvSpPr>
          <p:nvPr/>
        </p:nvSpPr>
        <p:spPr bwMode="auto">
          <a:xfrm>
            <a:off x="785813" y="4500563"/>
            <a:ext cx="71437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>
                <a:latin typeface="Times New Roman" pitchFamily="18" charset="0"/>
                <a:cs typeface="Times New Roman" pitchFamily="18" charset="0"/>
              </a:rPr>
              <a:t>6. В чём отличие  звуков  от букв 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10"/>
          <p:cNvSpPr>
            <a:spLocks noChangeArrowheads="1"/>
          </p:cNvSpPr>
          <p:nvPr/>
        </p:nvSpPr>
        <p:spPr bwMode="auto">
          <a:xfrm>
            <a:off x="3286081" y="2000371"/>
            <a:ext cx="4295520" cy="2438176"/>
          </a:xfrm>
          <a:prstGeom prst="cloudCallout">
            <a:avLst>
              <a:gd name="adj1" fmla="val -69759"/>
              <a:gd name="adj2" fmla="val 76898"/>
            </a:avLst>
          </a:prstGeom>
          <a:solidFill>
            <a:srgbClr val="99CCFF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lIns="91420" tIns="45711" rIns="91420" bIns="45711"/>
          <a:lstStyle/>
          <a:p>
            <a:pPr algn="ctr"/>
            <a:endParaRPr lang="ru-RU">
              <a:latin typeface="Calibri" pitchFamily="34" charset="0"/>
            </a:endParaRPr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1680" y="429165"/>
            <a:ext cx="8000640" cy="1214048"/>
          </a:xfrm>
          <a:prstGeom prst="round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319974" indent="-319974" algn="ctr" fontAlgn="auto">
              <a:spcBef>
                <a:spcPts val="700"/>
              </a:spcBef>
              <a:spcAft>
                <a:spcPts val="0"/>
              </a:spcAft>
              <a:defRPr/>
            </a:pPr>
            <a:r>
              <a:rPr lang="ru-RU" sz="2800" b="1" i="1" dirty="0">
                <a:solidFill>
                  <a:srgbClr val="FF0000"/>
                </a:solidFill>
                <a:latin typeface="Comic Sans MS" pitchFamily="66" charset="0"/>
              </a:rPr>
              <a:t>Поразмышляйте над тем, </a:t>
            </a:r>
          </a:p>
          <a:p>
            <a:pPr marL="319974" indent="-319974" algn="ctr" fontAlgn="auto">
              <a:spcBef>
                <a:spcPts val="700"/>
              </a:spcBef>
              <a:spcAft>
                <a:spcPts val="0"/>
              </a:spcAft>
              <a:defRPr/>
            </a:pPr>
            <a:r>
              <a:rPr lang="ru-RU" sz="2800" b="1" i="1" dirty="0">
                <a:solidFill>
                  <a:srgbClr val="FF0000"/>
                </a:solidFill>
                <a:latin typeface="Comic Sans MS" pitchFamily="66" charset="0"/>
              </a:rPr>
              <a:t>как вы справились с заданиями на уроке</a:t>
            </a:r>
          </a:p>
        </p:txBody>
      </p:sp>
      <p:sp>
        <p:nvSpPr>
          <p:cNvPr id="8196" name="AutoShape 6"/>
          <p:cNvSpPr>
            <a:spLocks noChangeArrowheads="1"/>
          </p:cNvSpPr>
          <p:nvPr/>
        </p:nvSpPr>
        <p:spPr bwMode="auto">
          <a:xfrm>
            <a:off x="4429440" y="3858166"/>
            <a:ext cx="4072320" cy="2142945"/>
          </a:xfrm>
          <a:prstGeom prst="cloudCallout">
            <a:avLst>
              <a:gd name="adj1" fmla="val -108551"/>
              <a:gd name="adj2" fmla="val -31042"/>
            </a:avLst>
          </a:prstGeom>
          <a:solidFill>
            <a:srgbClr val="A7A7FF"/>
          </a:solidFill>
          <a:ln w="57150">
            <a:solidFill>
              <a:schemeClr val="tx1"/>
            </a:solidFill>
            <a:round/>
            <a:headEnd/>
            <a:tailEnd/>
          </a:ln>
        </p:spPr>
        <p:txBody>
          <a:bodyPr lIns="91420" tIns="45711" rIns="91420" bIns="45711"/>
          <a:lstStyle/>
          <a:p>
            <a:pPr algn="ctr"/>
            <a:endParaRPr lang="ru-RU" sz="2000" dirty="0">
              <a:latin typeface="Calibri" pitchFamily="34" charset="0"/>
            </a:endParaRPr>
          </a:p>
        </p:txBody>
      </p:sp>
      <p:sp>
        <p:nvSpPr>
          <p:cNvPr id="99337" name="Rectangle 9"/>
          <p:cNvSpPr>
            <a:spLocks noChangeArrowheads="1"/>
          </p:cNvSpPr>
          <p:nvPr/>
        </p:nvSpPr>
        <p:spPr bwMode="auto">
          <a:xfrm>
            <a:off x="3785760" y="2285521"/>
            <a:ext cx="3456000" cy="15971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0" tIns="45711" rIns="91420" bIns="45711"/>
          <a:lstStyle/>
          <a:p>
            <a:pPr marL="469803" indent="-469803" defTabSz="407442" fontAlgn="auto"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defRPr/>
            </a:pPr>
            <a:endParaRPr lang="ru-RU" sz="2400" dirty="0">
              <a:latin typeface="+mn-lt"/>
            </a:endParaRPr>
          </a:p>
          <a:p>
            <a:pPr marL="469803" indent="-469803" defTabSz="407442" fontAlgn="auto"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defRPr/>
            </a:pP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Что для вас было простым и сложным?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</a:p>
        </p:txBody>
      </p:sp>
      <p:sp>
        <p:nvSpPr>
          <p:cNvPr id="99339" name="Rectangle 11"/>
          <p:cNvSpPr>
            <a:spLocks noChangeArrowheads="1"/>
          </p:cNvSpPr>
          <p:nvPr/>
        </p:nvSpPr>
        <p:spPr bwMode="auto">
          <a:xfrm>
            <a:off x="5143680" y="3928733"/>
            <a:ext cx="3456000" cy="18981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0" tIns="45711" rIns="91420" bIns="45711"/>
          <a:lstStyle/>
          <a:p>
            <a:pPr marL="469803" indent="-469803" defTabSz="407442" fontAlgn="auto"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defRPr/>
            </a:pPr>
            <a:endParaRPr lang="ru-RU" sz="2400" dirty="0">
              <a:latin typeface="+mn-lt"/>
            </a:endParaRPr>
          </a:p>
          <a:p>
            <a:pPr marL="469803" indent="-469803" defTabSz="407442" fontAlgn="auto"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defRPr/>
            </a:pP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Какие задания </a:t>
            </a:r>
          </a:p>
          <a:p>
            <a:pPr marL="469803" indent="-469803" defTabSz="407442" fontAlgn="auto"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defRPr/>
            </a:pP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у вас вызвали интерес?</a:t>
            </a:r>
          </a:p>
        </p:txBody>
      </p:sp>
      <p:pic>
        <p:nvPicPr>
          <p:cNvPr id="8199" name="Рисунок 10" descr="j0435773.wm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680" y="2072378"/>
            <a:ext cx="2003040" cy="43564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4659CAB-F15D-4D72-A41C-E15FC40DD748}" type="datetime1">
              <a:rPr lang="ru-RU" smtClean="0"/>
              <a:pPr>
                <a:defRPr/>
              </a:pPr>
              <a:t>27.11.2012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http://aida.ucoz.ru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BD4FE5-3E3E-422B-B045-936D02F84C75}" type="slidenum">
              <a:rPr lang="ru-RU" smtClean="0"/>
              <a:pPr>
                <a:defRPr/>
              </a:pPr>
              <a:t>19</a:t>
            </a:fld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571472" y="571480"/>
            <a:ext cx="81439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Домашнее  задание : 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14348" y="1857364"/>
            <a:ext cx="7715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С. 88 выучить , с. 89  упр. № 247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Урок  русского  языка  правописание  чн , чк , нч , нщ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Урок  русского  языка  правописание  чн , чк , нч , нщ</Template>
  <TotalTime>81</TotalTime>
  <Words>531</Words>
  <Application>Microsoft Office PowerPoint</Application>
  <PresentationFormat>Экран (4:3)</PresentationFormat>
  <Paragraphs>151</Paragraphs>
  <Slides>19</Slides>
  <Notes>1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Урок  русского  языка  правописание  чн , чк , нч , нщ</vt:lpstr>
      <vt:lpstr>Урок  русского  языка  по  теме  Правописание  чк , чн , нч , нщ </vt:lpstr>
      <vt:lpstr>Слайд 2</vt:lpstr>
      <vt:lpstr>Слайд 3</vt:lpstr>
      <vt:lpstr>Слайд 4</vt:lpstr>
      <vt:lpstr>Слайд 5</vt:lpstr>
      <vt:lpstr>Загадай желание с Фионой.</vt:lpstr>
      <vt:lpstr>Слайд 7</vt:lpstr>
      <vt:lpstr>Слайд 8</vt:lpstr>
      <vt:lpstr>Слайд 9</vt:lpstr>
      <vt:lpstr>Слайд 10</vt:lpstr>
      <vt:lpstr>Из каких сказок эти слова?</vt:lpstr>
      <vt:lpstr>Исправьте ошибки</vt:lpstr>
      <vt:lpstr>Слайд 13</vt:lpstr>
      <vt:lpstr>Слайд 14</vt:lpstr>
      <vt:lpstr>Знаешь ты наверняка, где ЧН, а где ЧК:</vt:lpstr>
      <vt:lpstr>Слайд 16</vt:lpstr>
      <vt:lpstr>Слайд 17</vt:lpstr>
      <vt:lpstr>Слайд 18</vt:lpstr>
      <vt:lpstr>Слайд 19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Урок  русского  языка  по  теме  Правописание  чк , чн , нч , нщ</dc:title>
  <dc:creator>User</dc:creator>
  <dc:description>http://aida.ucoz.ru</dc:description>
  <cp:lastModifiedBy>User</cp:lastModifiedBy>
  <cp:revision>11</cp:revision>
  <dcterms:created xsi:type="dcterms:W3CDTF">2012-11-27T09:24:25Z</dcterms:created>
  <dcterms:modified xsi:type="dcterms:W3CDTF">2012-11-27T18:40:08Z</dcterms:modified>
</cp:coreProperties>
</file>