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0" r:id="rId12"/>
    <p:sldId id="269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572560" cy="2143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7A931-E926-4F10-A5F4-BAF2D3A1AE75}" type="datetimeFigureOut">
              <a:rPr lang="ru-RU"/>
              <a:pPr>
                <a:defRPr/>
              </a:pPr>
              <a:t>11.11.2012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997F5-E18B-485C-8570-830FD53857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9B99E-3749-4732-8361-8B3188771B8D}" type="datetimeFigureOut">
              <a:rPr lang="ru-RU"/>
              <a:pPr>
                <a:defRPr/>
              </a:pPr>
              <a:t>11.11.2012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F5F11-124B-4335-96FB-ED9A8C5DD8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78E4F-A39A-4595-95DF-5D1A3C757567}" type="datetimeFigureOut">
              <a:rPr lang="ru-RU"/>
              <a:pPr>
                <a:defRPr/>
              </a:pPr>
              <a:t>11.11.2012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B85CE-399F-47FA-8AA5-70484224DF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9AA41-E801-4313-8B4E-03C7F7F49BE6}" type="datetimeFigureOut">
              <a:rPr lang="ru-RU"/>
              <a:pPr>
                <a:defRPr/>
              </a:pPr>
              <a:t>11.11.2012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5D9DA-1F75-4874-B524-777C55E90F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6B2C4-BF3F-418E-85EE-A1A1A62DA5BE}" type="datetimeFigureOut">
              <a:rPr lang="ru-RU"/>
              <a:pPr>
                <a:defRPr/>
              </a:pPr>
              <a:t>11.11.2012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9A55D-7D93-4598-93B7-ED63CF967A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84B96-B350-40CB-98FC-15C36FC396BC}" type="datetimeFigureOut">
              <a:rPr lang="ru-RU"/>
              <a:pPr>
                <a:defRPr/>
              </a:pPr>
              <a:t>11.11.2012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09B18-BE36-403B-9E7D-EC6200BDC7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980F7-13B9-4F84-B250-BFDE09738DB4}" type="datetimeFigureOut">
              <a:rPr lang="ru-RU"/>
              <a:pPr>
                <a:defRPr/>
              </a:pPr>
              <a:t>11.11.2012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20FEF-1683-4729-8C64-5FF1BB389E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B0F8B0-6CBA-44C4-8B85-07C94827CFA8}" type="datetimeFigureOut">
              <a:rPr lang="ru-RU"/>
              <a:pPr>
                <a:defRPr/>
              </a:pPr>
              <a:t>11.11.2012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C6244A-60F4-48E1-840F-E4EB0E13D6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51"/>
            <a:ext cx="8643968" cy="1357300"/>
          </a:xfrm>
        </p:spPr>
        <p:txBody>
          <a:bodyPr/>
          <a:lstStyle/>
          <a:p>
            <a:r>
              <a:rPr lang="ru-RU" dirty="0" smtClean="0"/>
              <a:t>Урок  математики во 2 классе</a:t>
            </a:r>
            <a:endParaRPr lang="ru-RU" dirty="0" smtClean="0"/>
          </a:p>
        </p:txBody>
      </p:sp>
      <p:sp>
        <p:nvSpPr>
          <p:cNvPr id="4099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571736" y="5143512"/>
            <a:ext cx="6572264" cy="1714488"/>
          </a:xfrm>
        </p:spPr>
        <p:txBody>
          <a:bodyPr/>
          <a:lstStyle/>
          <a:p>
            <a:r>
              <a:rPr lang="ru-RU" dirty="0" smtClean="0"/>
              <a:t>Презентацию  подготовила учитель начальных  классов УВК № 3 г. Енакиева  Бабынина Л. В.</a:t>
            </a:r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642918"/>
            <a:ext cx="6429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    Проверь  себя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Рисунок 25" descr="http://lisyonok.ucoz.ru/smilez/ogromniye/278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500042"/>
            <a:ext cx="10191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42910" y="2000240"/>
            <a:ext cx="928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33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5918" y="2000240"/>
            <a:ext cx="1143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69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1802" y="2000240"/>
            <a:ext cx="1000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9058" y="2000240"/>
            <a:ext cx="1000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2066" y="2000240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43636" y="2000240"/>
            <a:ext cx="1000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30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15206" y="2000240"/>
            <a:ext cx="1143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88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6" descr="http://for-foto.ru/uploads/posts/2009-02/1233618846_chkol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285875" y="928688"/>
            <a:ext cx="6786563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Calibri" pitchFamily="34" charset="0"/>
              </a:rPr>
              <a:t>Сравни (поставь знаки &lt; ,&gt; , =)</a:t>
            </a:r>
          </a:p>
          <a:p>
            <a:r>
              <a:rPr lang="ru-RU">
                <a:latin typeface="Calibri" pitchFamily="34" charset="0"/>
              </a:rPr>
              <a:t> </a:t>
            </a:r>
          </a:p>
          <a:p>
            <a:r>
              <a:rPr lang="ru-RU" sz="2000" b="1" i="1">
                <a:solidFill>
                  <a:srgbClr val="00B050"/>
                </a:solidFill>
                <a:latin typeface="Calibri" pitchFamily="34" charset="0"/>
              </a:rPr>
              <a:t>30 + 20 </a:t>
            </a:r>
            <a:r>
              <a:rPr lang="en-US" sz="2000" b="1" i="1">
                <a:solidFill>
                  <a:srgbClr val="00B050"/>
                </a:solidFill>
                <a:latin typeface="Calibri" pitchFamily="34" charset="0"/>
              </a:rPr>
              <a:t>…</a:t>
            </a:r>
            <a:r>
              <a:rPr lang="ru-RU" sz="2000" b="1" i="1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sz="2000" b="1" i="1">
                <a:solidFill>
                  <a:srgbClr val="00B050"/>
                </a:solidFill>
                <a:latin typeface="Calibri" pitchFamily="34" charset="0"/>
              </a:rPr>
              <a:t>30 + 40                     89 ... 98                     99 ... 66</a:t>
            </a:r>
          </a:p>
          <a:p>
            <a:endParaRPr lang="ru-RU" sz="2000" b="1" i="1">
              <a:solidFill>
                <a:srgbClr val="00B050"/>
              </a:solidFill>
              <a:latin typeface="Calibri" pitchFamily="34" charset="0"/>
            </a:endParaRPr>
          </a:p>
          <a:p>
            <a:r>
              <a:rPr lang="ru-RU" sz="2000" b="1" i="1">
                <a:solidFill>
                  <a:srgbClr val="00B050"/>
                </a:solidFill>
                <a:latin typeface="Calibri" pitchFamily="34" charset="0"/>
              </a:rPr>
              <a:t>70 – 50 ... 80 – 60                      61 ... 66                    33 ... 39</a:t>
            </a:r>
          </a:p>
          <a:p>
            <a:r>
              <a:rPr lang="ru-RU" sz="2000" b="1" i="1">
                <a:solidFill>
                  <a:srgbClr val="00B050"/>
                </a:solidFill>
                <a:latin typeface="Calibri" pitchFamily="34" charset="0"/>
              </a:rPr>
              <a:t> </a:t>
            </a:r>
          </a:p>
        </p:txBody>
      </p:sp>
      <p:pic>
        <p:nvPicPr>
          <p:cNvPr id="4" name="Picture 4" descr="Незнай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49738"/>
            <a:ext cx="1800225" cy="260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00313" y="1857375"/>
            <a:ext cx="357187" cy="414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&lt;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71688" y="1428750"/>
            <a:ext cx="357187" cy="485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&lt;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1688" y="2071688"/>
            <a:ext cx="357187" cy="485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=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1571625"/>
            <a:ext cx="357188" cy="28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&lt;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43438" y="2143125"/>
            <a:ext cx="428625" cy="414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&lt;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72250" y="1500188"/>
            <a:ext cx="500063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&gt;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72250" y="2000250"/>
            <a:ext cx="428625" cy="557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&lt;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143000" y="2786063"/>
            <a:ext cx="4400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Calibri" pitchFamily="34" charset="0"/>
              </a:rPr>
              <a:t>Найди лишнее число в каждой строке:</a:t>
            </a:r>
          </a:p>
        </p:txBody>
      </p:sp>
      <p:sp>
        <p:nvSpPr>
          <p:cNvPr id="7181" name="Прямоугольник 12"/>
          <p:cNvSpPr>
            <a:spLocks noChangeArrowheads="1"/>
          </p:cNvSpPr>
          <p:nvPr/>
        </p:nvSpPr>
        <p:spPr bwMode="auto">
          <a:xfrm>
            <a:off x="1357313" y="3714750"/>
            <a:ext cx="428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latin typeface="Calibri" pitchFamily="34" charset="0"/>
              </a:rPr>
              <a:t>    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7182" name="Прямоугольник 14"/>
          <p:cNvSpPr>
            <a:spLocks noChangeArrowheads="1"/>
          </p:cNvSpPr>
          <p:nvPr/>
        </p:nvSpPr>
        <p:spPr bwMode="auto">
          <a:xfrm>
            <a:off x="1571625" y="45720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ru-RU" sz="24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7183" name="Прямоугольник 16"/>
          <p:cNvSpPr>
            <a:spLocks noChangeArrowheads="1"/>
          </p:cNvSpPr>
          <p:nvPr/>
        </p:nvSpPr>
        <p:spPr bwMode="auto">
          <a:xfrm>
            <a:off x="1714500" y="5429250"/>
            <a:ext cx="184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endParaRPr lang="ru-RU" sz="28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43000" y="3357563"/>
            <a:ext cx="428625" cy="414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5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643063" y="3286125"/>
            <a:ext cx="642937" cy="485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7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43125" y="3286125"/>
            <a:ext cx="571500" cy="557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9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643188" y="3214688"/>
            <a:ext cx="571500" cy="642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13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214688" y="3286125"/>
            <a:ext cx="642937" cy="557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</a:rPr>
              <a:t>2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214438" y="4143375"/>
            <a:ext cx="642937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40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928813" y="4143375"/>
            <a:ext cx="714375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30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643188" y="4214813"/>
            <a:ext cx="571500" cy="557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19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86125" y="4143375"/>
            <a:ext cx="642938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20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57625" y="4143375"/>
            <a:ext cx="714375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60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571625" y="5000625"/>
            <a:ext cx="571500" cy="557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12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357438" y="5000625"/>
            <a:ext cx="571500" cy="557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16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071813" y="4929188"/>
            <a:ext cx="642937" cy="700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34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86188" y="5000625"/>
            <a:ext cx="714375" cy="557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13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429125" y="4929188"/>
            <a:ext cx="714375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15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20" grpId="0"/>
      <p:bldP spid="21" grpId="0"/>
      <p:bldP spid="22" grpId="0"/>
      <p:bldP spid="23" grpId="0"/>
      <p:bldP spid="23" grpId="1"/>
      <p:bldP spid="24" grpId="0"/>
      <p:bldP spid="25" grpId="0"/>
      <p:bldP spid="26" grpId="0"/>
      <p:bldP spid="27" grpId="0"/>
      <p:bldP spid="27" grpId="1"/>
      <p:bldP spid="28" grpId="0"/>
      <p:bldP spid="29" grpId="0"/>
      <p:bldP spid="30" grpId="0"/>
      <p:bldP spid="31" grpId="0"/>
      <p:bldP spid="32" grpId="0"/>
      <p:bldP spid="32" grpId="1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7"/>
          <p:cNvSpPr>
            <a:spLocks noChangeArrowheads="1"/>
          </p:cNvSpPr>
          <p:nvPr/>
        </p:nvSpPr>
        <p:spPr bwMode="auto">
          <a:xfrm>
            <a:off x="214313" y="214290"/>
            <a:ext cx="8642350" cy="6429419"/>
          </a:xfrm>
          <a:prstGeom prst="rect">
            <a:avLst/>
          </a:prstGeom>
          <a:noFill/>
          <a:ln w="76200">
            <a:solidFill>
              <a:srgbClr val="CC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195" name="Line 20"/>
          <p:cNvSpPr>
            <a:spLocks noChangeShapeType="1"/>
          </p:cNvSpPr>
          <p:nvPr/>
        </p:nvSpPr>
        <p:spPr bwMode="auto">
          <a:xfrm>
            <a:off x="1500188" y="500063"/>
            <a:ext cx="0" cy="5905500"/>
          </a:xfrm>
          <a:prstGeom prst="line">
            <a:avLst/>
          </a:prstGeom>
          <a:noFill/>
          <a:ln w="762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6" name="Line 20"/>
          <p:cNvSpPr>
            <a:spLocks noChangeShapeType="1"/>
          </p:cNvSpPr>
          <p:nvPr/>
        </p:nvSpPr>
        <p:spPr bwMode="auto">
          <a:xfrm>
            <a:off x="7715250" y="428625"/>
            <a:ext cx="0" cy="5905500"/>
          </a:xfrm>
          <a:prstGeom prst="line">
            <a:avLst/>
          </a:prstGeom>
          <a:noFill/>
          <a:ln w="762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7" name="Line 20"/>
          <p:cNvSpPr>
            <a:spLocks noChangeShapeType="1"/>
          </p:cNvSpPr>
          <p:nvPr/>
        </p:nvSpPr>
        <p:spPr bwMode="auto">
          <a:xfrm>
            <a:off x="6429375" y="500063"/>
            <a:ext cx="0" cy="5905500"/>
          </a:xfrm>
          <a:prstGeom prst="line">
            <a:avLst/>
          </a:prstGeom>
          <a:noFill/>
          <a:ln w="762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Line 20"/>
          <p:cNvSpPr>
            <a:spLocks noChangeShapeType="1"/>
          </p:cNvSpPr>
          <p:nvPr/>
        </p:nvSpPr>
        <p:spPr bwMode="auto">
          <a:xfrm>
            <a:off x="5143500" y="500063"/>
            <a:ext cx="0" cy="5905500"/>
          </a:xfrm>
          <a:prstGeom prst="line">
            <a:avLst/>
          </a:prstGeom>
          <a:noFill/>
          <a:ln w="76200">
            <a:solidFill>
              <a:srgbClr val="CC6600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10" dirty="0">
              <a:ln w="9525">
                <a:noFill/>
                <a:round/>
                <a:headEnd/>
                <a:tailEnd/>
              </a:ln>
              <a:solidFill>
                <a:srgbClr val="CC00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7" name="Line 20"/>
          <p:cNvSpPr>
            <a:spLocks noChangeShapeType="1"/>
          </p:cNvSpPr>
          <p:nvPr/>
        </p:nvSpPr>
        <p:spPr bwMode="auto">
          <a:xfrm>
            <a:off x="4000500" y="428625"/>
            <a:ext cx="0" cy="5905500"/>
          </a:xfrm>
          <a:prstGeom prst="line">
            <a:avLst/>
          </a:prstGeom>
          <a:noFill/>
          <a:ln w="76200">
            <a:solidFill>
              <a:srgbClr val="CC6600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10" dirty="0">
              <a:ln w="9525">
                <a:noFill/>
                <a:round/>
                <a:headEnd/>
                <a:tailEnd/>
              </a:ln>
              <a:solidFill>
                <a:srgbClr val="CC66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8200" name="Line 20"/>
          <p:cNvSpPr>
            <a:spLocks noChangeShapeType="1"/>
          </p:cNvSpPr>
          <p:nvPr/>
        </p:nvSpPr>
        <p:spPr bwMode="auto">
          <a:xfrm>
            <a:off x="2786063" y="500063"/>
            <a:ext cx="0" cy="5905500"/>
          </a:xfrm>
          <a:prstGeom prst="line">
            <a:avLst/>
          </a:prstGeom>
          <a:noFill/>
          <a:ln w="762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1" name="Line 18"/>
          <p:cNvSpPr>
            <a:spLocks noChangeShapeType="1"/>
          </p:cNvSpPr>
          <p:nvPr/>
        </p:nvSpPr>
        <p:spPr bwMode="auto">
          <a:xfrm flipV="1">
            <a:off x="285750" y="2714625"/>
            <a:ext cx="8642350" cy="0"/>
          </a:xfrm>
          <a:prstGeom prst="line">
            <a:avLst/>
          </a:prstGeom>
          <a:noFill/>
          <a:ln w="762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2" name="Line 18"/>
          <p:cNvSpPr>
            <a:spLocks noChangeShapeType="1"/>
          </p:cNvSpPr>
          <p:nvPr/>
        </p:nvSpPr>
        <p:spPr bwMode="auto">
          <a:xfrm flipV="1">
            <a:off x="0" y="4572000"/>
            <a:ext cx="8858250" cy="0"/>
          </a:xfrm>
          <a:prstGeom prst="line">
            <a:avLst/>
          </a:prstGeom>
          <a:noFill/>
          <a:ln w="762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1285860"/>
            <a:ext cx="1000132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kern="10" dirty="0">
                <a:ln w="19050">
                  <a:solidFill>
                    <a:srgbClr val="FFFF99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 сл</a:t>
            </a:r>
            <a:endParaRPr lang="ru-RU" sz="3600" dirty="0"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3286124"/>
            <a:ext cx="9861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kern="10" dirty="0">
                <a:ln w="19050">
                  <a:solidFill>
                    <a:srgbClr val="FFFF99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 сл</a:t>
            </a:r>
            <a:endParaRPr lang="ru-RU" sz="3600" dirty="0"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5072074"/>
            <a:ext cx="11801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kern="10" dirty="0">
                <a:ln w="19050">
                  <a:solidFill>
                    <a:srgbClr val="FFFF99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 у м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14480" y="1071546"/>
            <a:ext cx="8899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solidFill>
                    <a:srgbClr val="CC6600"/>
                  </a:solidFill>
                  <a:round/>
                  <a:headEnd/>
                  <a:tailEnd/>
                </a:ln>
                <a:solidFill>
                  <a:srgbClr val="CC66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10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785938" y="3214688"/>
            <a:ext cx="601662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66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9</a:t>
            </a:r>
            <a:endParaRPr lang="ru-RU" sz="6000" dirty="0"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14500" y="5072063"/>
            <a:ext cx="1143000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kern="10" dirty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1</a:t>
            </a: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9</a:t>
            </a:r>
          </a:p>
        </p:txBody>
      </p:sp>
      <p:pic>
        <p:nvPicPr>
          <p:cNvPr id="18434" name="Picture 2" descr="буб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5000625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3000375" y="1071563"/>
            <a:ext cx="982663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66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20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928938" y="4929188"/>
            <a:ext cx="982662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66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28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071813" y="3143250"/>
            <a:ext cx="596900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8</a:t>
            </a:r>
          </a:p>
        </p:txBody>
      </p:sp>
      <p:pic>
        <p:nvPicPr>
          <p:cNvPr id="23" name="Picture 2" descr="буб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0" y="3143250"/>
            <a:ext cx="107632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4214813" y="3143250"/>
            <a:ext cx="706437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66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7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214813" y="4929188"/>
            <a:ext cx="779462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66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17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071938" y="1071563"/>
            <a:ext cx="890587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10</a:t>
            </a:r>
          </a:p>
        </p:txBody>
      </p:sp>
      <p:pic>
        <p:nvPicPr>
          <p:cNvPr id="27" name="Picture 2" descr="буб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0" y="1071563"/>
            <a:ext cx="1147763" cy="11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Прямоугольник 27"/>
          <p:cNvSpPr/>
          <p:nvPr/>
        </p:nvSpPr>
        <p:spPr>
          <a:xfrm>
            <a:off x="5286375" y="1143000"/>
            <a:ext cx="981075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66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40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429250" y="3143250"/>
            <a:ext cx="714375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66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6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5286375" y="5072063"/>
            <a:ext cx="1071563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46</a:t>
            </a:r>
          </a:p>
        </p:txBody>
      </p:sp>
      <p:pic>
        <p:nvPicPr>
          <p:cNvPr id="31" name="Picture 2" descr="буб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38" y="4929188"/>
            <a:ext cx="1147762" cy="11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Прямоугольник 32"/>
          <p:cNvSpPr/>
          <p:nvPr/>
        </p:nvSpPr>
        <p:spPr>
          <a:xfrm>
            <a:off x="6715125" y="3071813"/>
            <a:ext cx="714375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66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5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715125" y="4929188"/>
            <a:ext cx="900113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66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75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572250" y="1143000"/>
            <a:ext cx="898525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70</a:t>
            </a:r>
            <a:endParaRPr lang="ru-RU" sz="6000" dirty="0">
              <a:latin typeface="+mn-lt"/>
            </a:endParaRPr>
          </a:p>
        </p:txBody>
      </p:sp>
      <p:pic>
        <p:nvPicPr>
          <p:cNvPr id="36" name="Picture 2" descr="буб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13" y="1071563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Прямоугольник 36"/>
          <p:cNvSpPr/>
          <p:nvPr/>
        </p:nvSpPr>
        <p:spPr>
          <a:xfrm>
            <a:off x="7858125" y="1071563"/>
            <a:ext cx="1857375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66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60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786688" y="5000625"/>
            <a:ext cx="1143000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66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64</a:t>
            </a:r>
            <a:endParaRPr lang="ru-RU" sz="6000" dirty="0">
              <a:latin typeface="+mn-lt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001000" y="3143250"/>
            <a:ext cx="569913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kern="10" dirty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4</a:t>
            </a:r>
          </a:p>
        </p:txBody>
      </p:sp>
      <p:pic>
        <p:nvPicPr>
          <p:cNvPr id="40" name="Picture 2" descr="буб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688" y="3143250"/>
            <a:ext cx="107632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4" grpId="0"/>
      <p:bldP spid="25" grpId="0"/>
      <p:bldP spid="28" grpId="0"/>
      <p:bldP spid="29" grpId="0"/>
      <p:bldP spid="33" grpId="0"/>
      <p:bldP spid="34" grpId="0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357430"/>
            <a:ext cx="828680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785950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Виды  углов</a:t>
            </a:r>
            <a:endParaRPr lang="ru-RU" sz="8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2730859" y="4020627"/>
            <a:ext cx="1643868" cy="7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10800000">
            <a:off x="3541132" y="4842935"/>
            <a:ext cx="1989808" cy="61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0800000">
            <a:off x="1296271" y="4862498"/>
            <a:ext cx="1989808" cy="6156"/>
          </a:xfrm>
          <a:prstGeom prst="line">
            <a:avLst/>
          </a:prstGeom>
          <a:ln w="38100">
            <a:solidFill>
              <a:srgbClr val="0086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1050336" y="3635091"/>
            <a:ext cx="1494995" cy="910490"/>
          </a:xfrm>
          <a:prstGeom prst="line">
            <a:avLst/>
          </a:prstGeom>
          <a:ln w="38100">
            <a:solidFill>
              <a:srgbClr val="0086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V="1">
            <a:off x="4978827" y="3807993"/>
            <a:ext cx="1584528" cy="54079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0800000">
            <a:off x="6054436" y="4849092"/>
            <a:ext cx="1705396" cy="8213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16200000" flipV="1">
            <a:off x="5172127" y="3959737"/>
            <a:ext cx="1739525" cy="14759"/>
          </a:xfrm>
          <a:prstGeom prst="line">
            <a:avLst/>
          </a:prstGeom>
          <a:ln w="222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6200000" flipV="1">
            <a:off x="463964" y="3962100"/>
            <a:ext cx="1739525" cy="36000"/>
          </a:xfrm>
          <a:prstGeom prst="line">
            <a:avLst/>
          </a:prstGeom>
          <a:ln w="222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86182" y="5286388"/>
            <a:ext cx="17859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/>
              <a:t>прямой угол</a:t>
            </a:r>
            <a:endParaRPr lang="ru-RU" sz="32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1500166" y="5286388"/>
            <a:ext cx="16430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/>
              <a:t>острый угол</a:t>
            </a:r>
            <a:endParaRPr lang="ru-RU" sz="32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6429388" y="5286388"/>
            <a:ext cx="1357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/>
              <a:t>тупой угол</a:t>
            </a:r>
            <a:endParaRPr lang="ru-RU" sz="32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/>
          <a:lstStyle/>
          <a:p>
            <a:r>
              <a:rPr lang="ru-RU" b="1" i="1" dirty="0" smtClean="0"/>
              <a:t>Закончи предложение: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1"/>
            <a:ext cx="8643998" cy="15430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Геометрическая фигура, образованная двумя</a:t>
            </a:r>
          </a:p>
          <a:p>
            <a:pPr>
              <a:buNone/>
            </a:pPr>
            <a:r>
              <a:rPr lang="ru-RU" dirty="0" smtClean="0"/>
              <a:t>лучами, исходящими из одной точки – это ...</a:t>
            </a:r>
          </a:p>
          <a:p>
            <a:pPr>
              <a:buNone/>
            </a:pPr>
            <a:endParaRPr lang="ru-RU" dirty="0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643174" y="5929330"/>
            <a:ext cx="3929090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V="1">
            <a:off x="2637981" y="4354218"/>
            <a:ext cx="3143272" cy="1571636"/>
          </a:xfrm>
          <a:prstGeom prst="line">
            <a:avLst/>
          </a:prstGeom>
          <a:ln w="25400">
            <a:solidFill>
              <a:srgbClr val="C0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928794" y="5643578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</a:rPr>
              <a:t>О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57884" y="6000768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</a:rPr>
              <a:t>К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7752" y="3929066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</a:rPr>
              <a:t>М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sp>
        <p:nvSpPr>
          <p:cNvPr id="12" name="Пирог 11"/>
          <p:cNvSpPr/>
          <p:nvPr/>
        </p:nvSpPr>
        <p:spPr>
          <a:xfrm rot="14188090">
            <a:off x="1644221" y="4663990"/>
            <a:ext cx="2069344" cy="2485191"/>
          </a:xfrm>
          <a:prstGeom prst="pie">
            <a:avLst>
              <a:gd name="adj1" fmla="val 5821678"/>
              <a:gd name="adj2" fmla="val 7523403"/>
            </a:avLst>
          </a:pr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768" y="2857496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угол</a:t>
            </a:r>
            <a:endParaRPr lang="ru-RU" sz="3200" dirty="0">
              <a:solidFill>
                <a:srgbClr val="C00000"/>
              </a:solidFill>
            </a:endParaRPr>
          </a:p>
        </p:txBody>
      </p:sp>
      <p:sp useBgFill="1">
        <p:nvSpPr>
          <p:cNvPr id="14" name="Прямоугольник 13"/>
          <p:cNvSpPr/>
          <p:nvPr/>
        </p:nvSpPr>
        <p:spPr>
          <a:xfrm>
            <a:off x="714348" y="3714752"/>
            <a:ext cx="7429552" cy="29289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одержимое 2"/>
          <p:cNvSpPr txBox="1">
            <a:spLocks/>
          </p:cNvSpPr>
          <p:nvPr/>
        </p:nvSpPr>
        <p:spPr>
          <a:xfrm>
            <a:off x="214282" y="1593272"/>
            <a:ext cx="8643998" cy="835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Лучи, выходящие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из о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дной точки –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это 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Содержимое 2"/>
          <p:cNvSpPr txBox="1">
            <a:spLocks/>
          </p:cNvSpPr>
          <p:nvPr/>
        </p:nvSpPr>
        <p:spPr>
          <a:xfrm>
            <a:off x="190041" y="2216727"/>
            <a:ext cx="8643998" cy="787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Показанный угол читается как 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43570" y="2189018"/>
            <a:ext cx="2714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стороны угла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57752" y="2928934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М О К     или     К О М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86380" y="2571744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острый угол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86380" y="2571744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тупой угол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21" name="Содержимое 2"/>
          <p:cNvSpPr txBox="1">
            <a:spLocks/>
          </p:cNvSpPr>
          <p:nvPr/>
        </p:nvSpPr>
        <p:spPr>
          <a:xfrm>
            <a:off x="214282" y="1857364"/>
            <a:ext cx="8643998" cy="835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Угол, который меньше прямого угла - это 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Содержимое 2"/>
          <p:cNvSpPr txBox="1">
            <a:spLocks/>
          </p:cNvSpPr>
          <p:nvPr/>
        </p:nvSpPr>
        <p:spPr>
          <a:xfrm>
            <a:off x="214282" y="1785926"/>
            <a:ext cx="8643998" cy="835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Угол, который больше прямого угла - это 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13" grpId="0"/>
      <p:bldP spid="13" grpId="1"/>
      <p:bldP spid="14" grpId="0" animBg="1"/>
      <p:bldP spid="15" grpId="0" build="p"/>
      <p:bldP spid="16" grpId="0" build="p"/>
      <p:bldP spid="16" grpId="1" build="p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 build="p"/>
      <p:bldP spid="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3315" name="Picture 2" descr="http://audioskazki.net/wp-content/gallery/chukovsky/aibolit/IMG_1305_1.jpg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44" y="142852"/>
            <a:ext cx="8858312" cy="6572296"/>
          </a:xfrm>
          <a:noFill/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79388" y="333375"/>
            <a:ext cx="4897437" cy="398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1уровень      2 уровень      3уровень </a:t>
            </a:r>
          </a:p>
          <a:p>
            <a:r>
              <a:rPr lang="ru-RU" b="1" dirty="0">
                <a:solidFill>
                  <a:srgbClr val="00B050"/>
                </a:solidFill>
              </a:rPr>
              <a:t>  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73-1=           74-70=         72-70+20=</a:t>
            </a:r>
            <a:endParaRPr lang="en-US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>
                <a:solidFill>
                  <a:srgbClr val="FF0000"/>
                </a:solidFill>
              </a:rPr>
              <a:t>42+1=          43-40=         80+4+6=</a:t>
            </a:r>
            <a:endParaRPr lang="en-US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>
                <a:solidFill>
                  <a:srgbClr val="FF0000"/>
                </a:solidFill>
              </a:rPr>
              <a:t>50-10=         62-2=           59-50-9=</a:t>
            </a:r>
            <a:endParaRPr lang="en-US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>
                <a:solidFill>
                  <a:srgbClr val="FF0000"/>
                </a:solidFill>
              </a:rPr>
              <a:t>40+10=        90+8=          25+5+40=</a:t>
            </a:r>
            <a:endParaRPr lang="en-US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000" b="1" dirty="0">
                <a:solidFill>
                  <a:srgbClr val="FF0000"/>
                </a:solidFill>
              </a:rPr>
              <a:t>30-1=           37-3=           40+40+2</a:t>
            </a:r>
            <a:r>
              <a:rPr lang="en-US" sz="2000" b="1" dirty="0">
                <a:solidFill>
                  <a:srgbClr val="FF0000"/>
                </a:solidFill>
              </a:rPr>
              <a:t>=</a:t>
            </a: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Font typeface="Arial" charset="0"/>
              <a:buChar char="•"/>
            </a:pP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00113" y="692150"/>
            <a:ext cx="571500" cy="771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</a:rPr>
              <a:t>72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39975" y="692150"/>
            <a:ext cx="500063" cy="771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4284663" y="90805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B050"/>
                </a:solidFill>
              </a:rPr>
              <a:t>22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00113" y="1341438"/>
            <a:ext cx="642937" cy="771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</a:rPr>
              <a:t>43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39975" y="1341438"/>
            <a:ext cx="571500" cy="700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95738" y="1341438"/>
            <a:ext cx="785812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</a:rPr>
              <a:t>90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71550" y="1989138"/>
            <a:ext cx="576263" cy="627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</a:rPr>
              <a:t>40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268538" y="1989138"/>
            <a:ext cx="571500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</a:rPr>
              <a:t>60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67175" y="1989138"/>
            <a:ext cx="500063" cy="557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42988" y="2565400"/>
            <a:ext cx="642937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</a:rPr>
              <a:t>50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411413" y="2565400"/>
            <a:ext cx="500062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</a:rPr>
              <a:t>98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211638" y="2565400"/>
            <a:ext cx="571500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</a:rPr>
              <a:t>70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00113" y="3213100"/>
            <a:ext cx="642937" cy="557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</a:rPr>
              <a:t>29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339975" y="3284538"/>
            <a:ext cx="576263" cy="4841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</a:rPr>
              <a:t>34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211638" y="3213100"/>
            <a:ext cx="503237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</a:rPr>
              <a:t>82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8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8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5848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6" descr="http://for-foto.ru/uploads/posts/2009-02/1233618846_chkola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857375" y="928688"/>
            <a:ext cx="23129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00B050"/>
                </a:solidFill>
                <a:hlinkClick r:id="" action="ppaction://noaction"/>
              </a:rPr>
              <a:t>Поставить скобки</a:t>
            </a:r>
            <a:r>
              <a:rPr lang="ru-RU" b="1">
                <a:solidFill>
                  <a:srgbClr val="00B050"/>
                </a:solidFill>
                <a:hlinkClick r:id="" action="ppaction://noaction"/>
              </a:rPr>
              <a:t>.</a:t>
            </a:r>
            <a:endParaRPr lang="ru-RU" b="1">
              <a:solidFill>
                <a:srgbClr val="00B050"/>
              </a:solidFill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928813" y="1643063"/>
            <a:ext cx="13700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Calibri" pitchFamily="34" charset="0"/>
              </a:rPr>
              <a:t>4 – 1 + 2 = 1 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143375" y="1571625"/>
            <a:ext cx="1492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Calibri" pitchFamily="34" charset="0"/>
              </a:rPr>
              <a:t>8 – 5 + 1 = 2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57313" y="2214563"/>
            <a:ext cx="4857750" cy="557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00B050"/>
                </a:solidFill>
                <a:hlinkClick r:id="" action="ppaction://noaction"/>
              </a:rPr>
              <a:t>Вставить числа, чтобы значение было верным.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357313" y="3143250"/>
            <a:ext cx="14906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Calibri" pitchFamily="34" charset="0"/>
              </a:rPr>
              <a:t>7 + …= 7 - … 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786188" y="3071813"/>
            <a:ext cx="155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i="1">
                <a:latin typeface="Calibri" pitchFamily="34" charset="0"/>
              </a:rPr>
              <a:t>8 + … </a:t>
            </a:r>
            <a:r>
              <a:rPr lang="ru-RU" sz="2000" b="1" i="1"/>
              <a:t>=</a:t>
            </a:r>
            <a:r>
              <a:rPr lang="ru-RU" sz="2000" b="1" i="1">
                <a:latin typeface="Calibri" pitchFamily="34" charset="0"/>
              </a:rPr>
              <a:t> 8</a:t>
            </a:r>
            <a:r>
              <a:rPr lang="ru-RU" sz="2000" b="1">
                <a:latin typeface="Calibri" pitchFamily="34" charset="0"/>
              </a:rPr>
              <a:t> - … 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928688" y="3857625"/>
            <a:ext cx="457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B050"/>
                </a:solidFill>
                <a:latin typeface="Calibri" pitchFamily="34" charset="0"/>
                <a:hlinkClick r:id="" action="ppaction://noaction"/>
              </a:rPr>
              <a:t>Вставить числа, чтобы значение было верным.</a:t>
            </a:r>
            <a:endParaRPr lang="ru-RU" sz="2000" b="1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000125" y="4668838"/>
            <a:ext cx="2071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ea typeface="Calibri" pitchFamily="34" charset="0"/>
                <a:cs typeface="Times New Roman" pitchFamily="18" charset="0"/>
              </a:rPr>
              <a:t>50 + 9 +… = 60</a:t>
            </a:r>
            <a:endParaRPr lang="ru-RU" sz="2800" b="1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3500438" y="4643438"/>
            <a:ext cx="1857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78 – 8  -… = 69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43125" y="1643063"/>
            <a:ext cx="357188" cy="414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</a:rPr>
              <a:t>(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43188" y="1643063"/>
            <a:ext cx="357187" cy="414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)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29125" y="1571625"/>
            <a:ext cx="357188" cy="414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</a:rPr>
              <a:t>(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929188" y="1571625"/>
            <a:ext cx="357187" cy="414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)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7" name="Rectangle 27"/>
          <p:cNvSpPr>
            <a:spLocks noChangeArrowheads="1"/>
          </p:cNvSpPr>
          <p:nvPr/>
        </p:nvSpPr>
        <p:spPr bwMode="auto">
          <a:xfrm>
            <a:off x="1643063" y="3071813"/>
            <a:ext cx="4318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8" name="Rectangle 27"/>
          <p:cNvSpPr>
            <a:spLocks noChangeArrowheads="1"/>
          </p:cNvSpPr>
          <p:nvPr/>
        </p:nvSpPr>
        <p:spPr bwMode="auto">
          <a:xfrm>
            <a:off x="2428875" y="3071813"/>
            <a:ext cx="4318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9" name="Rectangle 27"/>
          <p:cNvSpPr>
            <a:spLocks noChangeArrowheads="1"/>
          </p:cNvSpPr>
          <p:nvPr/>
        </p:nvSpPr>
        <p:spPr bwMode="auto">
          <a:xfrm>
            <a:off x="4071938" y="3000375"/>
            <a:ext cx="4318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4929188" y="3000375"/>
            <a:ext cx="4318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2" name="Rectangle 31"/>
          <p:cNvSpPr>
            <a:spLocks noChangeArrowheads="1"/>
          </p:cNvSpPr>
          <p:nvPr/>
        </p:nvSpPr>
        <p:spPr bwMode="auto">
          <a:xfrm>
            <a:off x="1928813" y="4572000"/>
            <a:ext cx="357187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3" name="Rectangle 31"/>
          <p:cNvSpPr>
            <a:spLocks noChangeArrowheads="1"/>
          </p:cNvSpPr>
          <p:nvPr/>
        </p:nvSpPr>
        <p:spPr bwMode="auto">
          <a:xfrm>
            <a:off x="4357688" y="4500563"/>
            <a:ext cx="357187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4857750" y="-12700"/>
            <a:ext cx="3929063" cy="38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1600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sz="2800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Запишите вместо точек единицы длины, чтобы запись была верной.</a:t>
            </a:r>
            <a:endParaRPr lang="ru-RU" sz="1400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4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8м3дм = 83 …                            6</a:t>
            </a:r>
            <a:r>
              <a:rPr lang="ru-RU" sz="4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…</a:t>
            </a:r>
            <a:r>
              <a:rPr lang="ru-RU" sz="4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1дм = 61дм;</a:t>
            </a:r>
            <a:endParaRPr lang="ru-RU" sz="2000" dirty="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4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3дм 8 … = 38см                          5 …6мм = 56мм.</a:t>
            </a:r>
            <a:endParaRPr lang="ru-RU" sz="4800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25" y="114300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B050"/>
                </a:solidFill>
              </a:rPr>
              <a:t>дм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14938" y="1785938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solidFill>
                  <a:srgbClr val="00B050"/>
                </a:solidFill>
              </a:rPr>
              <a:t>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86500" y="2428875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B050"/>
                </a:solidFill>
              </a:rPr>
              <a:t>см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143500" y="3071813"/>
            <a:ext cx="785813" cy="771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B050"/>
                </a:solidFill>
              </a:rPr>
              <a:t>см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4071942"/>
            <a:ext cx="4071934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молодцы!</a:t>
            </a:r>
          </a:p>
        </p:txBody>
      </p:sp>
      <p:pic>
        <p:nvPicPr>
          <p:cNvPr id="10" name="Picture 20" descr="змей-горыны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28604"/>
            <a:ext cx="3500462" cy="442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5" grpId="0"/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1341438"/>
            <a:ext cx="8466167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9" name="Text Box 15"/>
          <p:cNvSpPr txBox="1">
            <a:spLocks noChangeArrowheads="1"/>
          </p:cNvSpPr>
          <p:nvPr/>
        </p:nvSpPr>
        <p:spPr bwMode="auto">
          <a:xfrm>
            <a:off x="1187450" y="2205038"/>
            <a:ext cx="1008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latin typeface="Comic Sans MS" pitchFamily="66" charset="0"/>
              </a:rPr>
              <a:t>4 м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47120" name="Text Box 16"/>
          <p:cNvSpPr txBox="1">
            <a:spLocks noChangeArrowheads="1"/>
          </p:cNvSpPr>
          <p:nvPr/>
        </p:nvSpPr>
        <p:spPr bwMode="auto">
          <a:xfrm>
            <a:off x="3708400" y="4652963"/>
            <a:ext cx="1008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latin typeface="Comic Sans MS" pitchFamily="66" charset="0"/>
              </a:rPr>
              <a:t>6 </a:t>
            </a:r>
            <a:r>
              <a:rPr lang="ru-RU" sz="2400" b="1" dirty="0">
                <a:latin typeface="Comic Sans MS" pitchFamily="66" charset="0"/>
              </a:rPr>
              <a:t>м</a:t>
            </a:r>
          </a:p>
        </p:txBody>
      </p:sp>
      <p:sp>
        <p:nvSpPr>
          <p:cNvPr id="47121" name="Text Box 17"/>
          <p:cNvSpPr txBox="1">
            <a:spLocks noChangeArrowheads="1"/>
          </p:cNvSpPr>
          <p:nvPr/>
        </p:nvSpPr>
        <p:spPr bwMode="auto">
          <a:xfrm>
            <a:off x="8135938" y="3429000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latin typeface="Comic Sans MS" pitchFamily="66" charset="0"/>
              </a:rPr>
              <a:t>4 </a:t>
            </a:r>
            <a:r>
              <a:rPr lang="ru-RU" sz="2400" b="1" dirty="0">
                <a:latin typeface="Comic Sans MS" pitchFamily="66" charset="0"/>
              </a:rPr>
              <a:t>м</a:t>
            </a:r>
          </a:p>
        </p:txBody>
      </p:sp>
      <p:sp>
        <p:nvSpPr>
          <p:cNvPr id="47122" name="Text Box 18"/>
          <p:cNvSpPr txBox="1">
            <a:spLocks noChangeArrowheads="1"/>
          </p:cNvSpPr>
          <p:nvPr/>
        </p:nvSpPr>
        <p:spPr bwMode="auto">
          <a:xfrm>
            <a:off x="5003800" y="1557338"/>
            <a:ext cx="1008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latin typeface="Comic Sans MS" pitchFamily="66" charset="0"/>
              </a:rPr>
              <a:t>6</a:t>
            </a:r>
            <a:r>
              <a:rPr lang="ru-RU" sz="2400" b="1" dirty="0" smtClean="0">
                <a:latin typeface="Comic Sans MS" pitchFamily="66" charset="0"/>
              </a:rPr>
              <a:t> </a:t>
            </a:r>
            <a:r>
              <a:rPr lang="ru-RU" sz="2400" b="1" dirty="0">
                <a:latin typeface="Comic Sans MS" pitchFamily="66" charset="0"/>
              </a:rPr>
              <a:t>м</a:t>
            </a:r>
          </a:p>
        </p:txBody>
      </p:sp>
      <p:sp>
        <p:nvSpPr>
          <p:cNvPr id="17427" name="Text Box 32">
            <a:hlinkClick r:id="" action="ppaction://noaction" tooltip="Не робей! Кликни мышкой. Здесь подсказка."/>
          </p:cNvPr>
          <p:cNvSpPr txBox="1">
            <a:spLocks noChangeArrowheads="1"/>
          </p:cNvSpPr>
          <p:nvPr/>
        </p:nvSpPr>
        <p:spPr bwMode="auto">
          <a:xfrm>
            <a:off x="5572132" y="1412875"/>
            <a:ext cx="35718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</a:rPr>
              <a:t> НУЖНА ПОМОЩЬ ?</a:t>
            </a:r>
            <a:endParaRPr lang="ru-RU" sz="2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7224" y="357166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        НАЙДИ ПЕРИМЕТР ЗАБОРА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85786" y="5929330"/>
            <a:ext cx="7286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             Р</a:t>
            </a:r>
            <a:r>
              <a:rPr lang="ru-RU" sz="3200" b="1" dirty="0" smtClean="0"/>
              <a:t> = 6 + 4 + 6 + 4 = 20м</a:t>
            </a:r>
            <a:endParaRPr lang="ru-RU" sz="3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9" grpId="0"/>
      <p:bldP spid="47120" grpId="0"/>
      <p:bldP spid="47121" grpId="0"/>
      <p:bldP spid="47122" grpId="0"/>
      <p:bldP spid="17427" grpId="0"/>
      <p:bldP spid="13" grpId="0" build="p" advAuto="50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174" y="1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Задача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571481"/>
            <a:ext cx="850112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 а  грибной  полянке  росло 80  грибов.  60 -  белых  грибов , 10 – опят , а остальные  мухоморы . Сколько  мухоморов росло на полянке 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2571744"/>
            <a:ext cx="4000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Белых – 60 гр.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Опят  - 10 гр.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Мухоморов - ? гр.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4286248" y="2643182"/>
            <a:ext cx="857256" cy="1357322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29256" y="3000372"/>
            <a:ext cx="128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0 гр.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14744" y="4071943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Решение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4414" y="4572008"/>
            <a:ext cx="7429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1 ) 60 + 10 = 70 ( гр. ) – белых  и  опят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7290" y="5143513"/>
            <a:ext cx="7215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2 ) 80 – 70 = 10 ( гр. ) - мухоморов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43174" y="5786455"/>
            <a:ext cx="4786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80 – ( 60 + 10 ) = 10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3571876"/>
            <a:ext cx="79296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Было интересно…                                                                                                        Было трудно …                                                                                                                        Было легко, потому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что  ……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5" descr="http://lisyonok.ucoz.ru/smilez/ogromniye/278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256" y="500042"/>
            <a:ext cx="2463670" cy="2187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52" descr="http://lisyonok.ucoz.ru/smilez_arbuz/MOI1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571480"/>
            <a:ext cx="342902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85_avV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285_avV</Template>
  <TotalTime>72</TotalTime>
  <Words>453</Words>
  <Application>Microsoft Office PowerPoint</Application>
  <PresentationFormat>Экран (4:3)</PresentationFormat>
  <Paragraphs>151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285_avV</vt:lpstr>
      <vt:lpstr>Урок  математики во 2 классе</vt:lpstr>
      <vt:lpstr>Слайд 2</vt:lpstr>
      <vt:lpstr>Слайд 3</vt:lpstr>
      <vt:lpstr>Слайд 4</vt:lpstr>
      <vt:lpstr>Виды  углов</vt:lpstr>
      <vt:lpstr>Закончи предложение: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</cp:revision>
  <dcterms:created xsi:type="dcterms:W3CDTF">2012-11-11T18:02:55Z</dcterms:created>
  <dcterms:modified xsi:type="dcterms:W3CDTF">2012-11-11T19:17:22Z</dcterms:modified>
</cp:coreProperties>
</file>