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9"/>
  </p:notesMasterIdLst>
  <p:sldIdLst>
    <p:sldId id="256" r:id="rId2"/>
    <p:sldId id="257" r:id="rId3"/>
    <p:sldId id="258" r:id="rId4"/>
    <p:sldId id="259" r:id="rId5"/>
    <p:sldId id="260" r:id="rId6"/>
    <p:sldId id="263" r:id="rId7"/>
    <p:sldId id="264" r:id="rId8"/>
    <p:sldId id="265" r:id="rId9"/>
    <p:sldId id="266" r:id="rId10"/>
    <p:sldId id="267" r:id="rId11"/>
    <p:sldId id="268" r:id="rId12"/>
    <p:sldId id="269" r:id="rId13"/>
    <p:sldId id="270" r:id="rId14"/>
    <p:sldId id="271" r:id="rId15"/>
    <p:sldId id="272" r:id="rId16"/>
    <p:sldId id="273" r:id="rId17"/>
    <p:sldId id="274"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274" y="-7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E9CD06-F2B6-4E6F-AD22-08F45D44393E}" type="datetimeFigureOut">
              <a:rPr lang="ru-RU" smtClean="0"/>
              <a:pPr/>
              <a:t>02.04.2017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3EA5A7-32C5-436D-89D8-145017D58F2B}"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en-US" baseline="0" dirty="0" smtClean="0">
              <a:solidFill>
                <a:srgbClr val="FF0000"/>
              </a:solidFill>
            </a:endParaRPr>
          </a:p>
        </p:txBody>
      </p:sp>
      <p:sp>
        <p:nvSpPr>
          <p:cNvPr id="4" name="Номер слайда 3"/>
          <p:cNvSpPr>
            <a:spLocks noGrp="1"/>
          </p:cNvSpPr>
          <p:nvPr>
            <p:ph type="sldNum" sz="quarter" idx="10"/>
          </p:nvPr>
        </p:nvSpPr>
        <p:spPr/>
        <p:txBody>
          <a:bodyPr/>
          <a:lstStyle/>
          <a:p>
            <a:fld id="{5B3EA5A7-32C5-436D-89D8-145017D58F2B}" type="slidenum">
              <a:rPr lang="ru-RU" smtClean="0"/>
              <a:pPr/>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E23DCEA-A19B-4FEE-BBC3-D779FD359FD3}" type="slidenum">
              <a:rPr lang="ru-RU" smtClean="0"/>
              <a:pPr/>
              <a:t>8</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одзаголовок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B4C71EC6-210F-42DE-9C53-41977AD35B3D}" type="datetimeFigureOut">
              <a:rPr lang="ru-RU" smtClean="0"/>
              <a:pPr/>
              <a:t>02.04.2017</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7" name="Прямая соединительная линия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Овал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Овал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Номер слайда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19B0651-EE4F-4900-A07F-96A6BFA9D0F0}" type="slidenum">
              <a:rPr lang="ru-RU" smtClean="0"/>
              <a:pPr/>
              <a:t>‹#›</a:t>
            </a:fld>
            <a:endParaRPr lang="ru-RU"/>
          </a:p>
        </p:txBody>
      </p:sp>
      <p:sp>
        <p:nvSpPr>
          <p:cNvPr id="8" name="Заголовок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02.04.2017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4361688" y="1026372"/>
            <a:ext cx="457200" cy="441325"/>
          </a:xfrm>
        </p:spPr>
        <p:txBody>
          <a:bodyPr/>
          <a:lstStyle/>
          <a:p>
            <a:fld id="{B19B0651-EE4F-4900-A07F-96A6BFA9D0F0}" type="slidenum">
              <a:rPr lang="ru-RU" smtClean="0"/>
              <a:pPr/>
              <a:t>‹#›</a:t>
            </a:fld>
            <a:endParaRPr lang="ru-RU"/>
          </a:p>
        </p:txBody>
      </p:sp>
      <p:sp>
        <p:nvSpPr>
          <p:cNvPr id="8" name="Содержимое 7"/>
          <p:cNvSpPr>
            <a:spLocks noGrp="1"/>
          </p:cNvSpPr>
          <p:nvPr>
            <p:ph sz="quarter" idx="1"/>
          </p:nvPr>
        </p:nvSpPr>
        <p:spPr>
          <a:xfrm>
            <a:off x="301752" y="1527048"/>
            <a:ext cx="850392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3" name="Прямоугольник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Прямоугольник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Нижний колонтитул 4"/>
          <p:cNvSpPr>
            <a:spLocks noGrp="1"/>
          </p:cNvSpPr>
          <p:nvPr>
            <p:ph type="ftr" sz="quarter" idx="11"/>
          </p:nvPr>
        </p:nvSpPr>
        <p:spPr/>
        <p:txBody>
          <a:bodyPr/>
          <a:lstStyle/>
          <a:p>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02.04.2017</a:t>
            </a:fld>
            <a:endParaRPr lang="ru-RU"/>
          </a:p>
        </p:txBody>
      </p:sp>
      <p:sp>
        <p:nvSpPr>
          <p:cNvPr id="8" name="Прямая соединительная линия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вал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19B0651-EE4F-4900-A07F-96A6BFA9D0F0}" type="slidenum">
              <a:rPr lang="ru-RU" smtClean="0"/>
              <a:pPr/>
              <a:t>‹#›</a:t>
            </a:fld>
            <a:endParaRPr lang="ru-RU"/>
          </a:p>
        </p:txBody>
      </p:sp>
      <p:sp>
        <p:nvSpPr>
          <p:cNvPr id="2" name="Заголовок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758952"/>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a:xfrm>
            <a:off x="5791200" y="6409944"/>
            <a:ext cx="3044952" cy="365760"/>
          </a:xfrm>
        </p:spPr>
        <p:txBody>
          <a:bodyPr/>
          <a:lstStyle/>
          <a:p>
            <a:fld id="{B4C71EC6-210F-42DE-9C53-41977AD35B3D}" type="datetimeFigureOut">
              <a:rPr lang="ru-RU" smtClean="0"/>
              <a:pPr/>
              <a:t>02.04.2017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
        <p:nvSpPr>
          <p:cNvPr id="8" name="Прямая соединительная линия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Содержимое 9"/>
          <p:cNvSpPr>
            <a:spLocks noGrp="1"/>
          </p:cNvSpPr>
          <p:nvPr>
            <p:ph sz="half" idx="1"/>
          </p:nvPr>
        </p:nvSpPr>
        <p:spPr>
          <a:xfrm>
            <a:off x="301752"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Содержимое 11"/>
          <p:cNvSpPr>
            <a:spLocks noGrp="1"/>
          </p:cNvSpPr>
          <p:nvPr>
            <p:ph sz="half" idx="2"/>
          </p:nvPr>
        </p:nvSpPr>
        <p:spPr>
          <a:xfrm>
            <a:off x="4800600"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1">
        <a:schemeClr val="bg2"/>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Прямоугольник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Прямоугольник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B4C71EC6-210F-42DE-9C53-41977AD35B3D}" type="datetimeFigureOut">
              <a:rPr lang="ru-RU" smtClean="0"/>
              <a:pPr/>
              <a:t>02.04.2017</a:t>
            </a:fld>
            <a:endParaRPr lang="ru-RU"/>
          </a:p>
        </p:txBody>
      </p:sp>
      <p:sp>
        <p:nvSpPr>
          <p:cNvPr id="8" name="Нижний колонтитул 7"/>
          <p:cNvSpPr>
            <a:spLocks noGrp="1"/>
          </p:cNvSpPr>
          <p:nvPr>
            <p:ph type="ftr" sz="quarter" idx="11"/>
          </p:nvPr>
        </p:nvSpPr>
        <p:spPr>
          <a:xfrm>
            <a:off x="304800" y="6409944"/>
            <a:ext cx="3581400" cy="365760"/>
          </a:xfrm>
        </p:spPr>
        <p:txBody>
          <a:bodyPr/>
          <a:lstStyle/>
          <a:p>
            <a:endParaRPr lang="ru-RU"/>
          </a:p>
        </p:txBody>
      </p:sp>
      <p:sp>
        <p:nvSpPr>
          <p:cNvPr id="15" name="Прямая соединительная линия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Содержимое 23"/>
          <p:cNvSpPr>
            <a:spLocks noGrp="1"/>
          </p:cNvSpPr>
          <p:nvPr>
            <p:ph sz="quarter" idx="2"/>
          </p:nvPr>
        </p:nvSpPr>
        <p:spPr>
          <a:xfrm>
            <a:off x="301752" y="2471383"/>
            <a:ext cx="4041648" cy="3818404"/>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Содержимое 25"/>
          <p:cNvSpPr>
            <a:spLocks noGrp="1"/>
          </p:cNvSpPr>
          <p:nvPr>
            <p:ph sz="quarter" idx="4"/>
          </p:nvPr>
        </p:nvSpPr>
        <p:spPr>
          <a:xfrm>
            <a:off x="4800600" y="2471383"/>
            <a:ext cx="4038600" cy="382219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Овал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Овал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Номер слайда 8"/>
          <p:cNvSpPr>
            <a:spLocks noGrp="1"/>
          </p:cNvSpPr>
          <p:nvPr>
            <p:ph type="sldNum" sz="quarter" idx="12"/>
          </p:nvPr>
        </p:nvSpPr>
        <p:spPr>
          <a:xfrm>
            <a:off x="4343400" y="1042416"/>
            <a:ext cx="457200" cy="441325"/>
          </a:xfrm>
        </p:spPr>
        <p:txBody>
          <a:bodyPr/>
          <a:lstStyle>
            <a:lvl1pPr algn="ctr">
              <a:defRPr/>
            </a:lvl1pPr>
          </a:lstStyle>
          <a:p>
            <a:fld id="{B19B0651-EE4F-4900-A07F-96A6BFA9D0F0}" type="slidenum">
              <a:rPr lang="ru-RU" smtClean="0"/>
              <a:pPr/>
              <a:t>‹#›</a:t>
            </a:fld>
            <a:endParaRPr lang="ru-RU"/>
          </a:p>
        </p:txBody>
      </p:sp>
      <p:sp>
        <p:nvSpPr>
          <p:cNvPr id="23" name="Заголовок 22"/>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B4C71EC6-210F-42DE-9C53-41977AD35B3D}" type="datetimeFigureOut">
              <a:rPr lang="ru-RU" smtClean="0"/>
              <a:pPr/>
              <a:t>02.04.2017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a:xfrm>
            <a:off x="4343400" y="1036020"/>
            <a:ext cx="457200" cy="441325"/>
          </a:xfrm>
        </p:spPr>
        <p:txBody>
          <a:bodyPr/>
          <a:lstStyle/>
          <a:p>
            <a:fld id="{B19B0651-EE4F-4900-A07F-96A6BFA9D0F0}" type="slidenum">
              <a:rPr lang="ru-RU" smtClean="0"/>
              <a:pPr/>
              <a:t>‹#›</a:t>
            </a:fld>
            <a:endParaRPr lang="ru-RU"/>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Прямоугольник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Прямоугольник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Дата 1"/>
          <p:cNvSpPr>
            <a:spLocks noGrp="1"/>
          </p:cNvSpPr>
          <p:nvPr>
            <p:ph type="dt" sz="half" idx="10"/>
          </p:nvPr>
        </p:nvSpPr>
        <p:spPr/>
        <p:txBody>
          <a:bodyPr/>
          <a:lstStyle/>
          <a:p>
            <a:fld id="{B4C71EC6-210F-42DE-9C53-41977AD35B3D}" type="datetimeFigureOut">
              <a:rPr lang="ru-RU" smtClean="0"/>
              <a:pPr/>
              <a:t>02.04.2017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19B0651-EE4F-4900-A07F-96A6BFA9D0F0}" type="slidenum">
              <a:rPr lang="ru-RU" smtClean="0"/>
              <a:pPr/>
              <a:t>‹#›</a:t>
            </a:fld>
            <a:endParaRPr lang="ru-RU"/>
          </a:p>
        </p:txBody>
      </p:sp>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9" name="Прямоугольник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оугольник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оугольник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Прямая соединительная линия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Содержимое 19"/>
          <p:cNvSpPr>
            <a:spLocks noGrp="1"/>
          </p:cNvSpPr>
          <p:nvPr>
            <p:ph sz="quarter" idx="1"/>
          </p:nvPr>
        </p:nvSpPr>
        <p:spPr>
          <a:xfrm>
            <a:off x="3124200" y="685800"/>
            <a:ext cx="5638800" cy="5410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Овал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19B0651-EE4F-4900-A07F-96A6BFA9D0F0}" type="slidenum">
              <a:rPr lang="ru-RU" smtClean="0"/>
              <a:pPr/>
              <a:t>‹#›</a:t>
            </a:fld>
            <a:endParaRPr lang="ru-RU"/>
          </a:p>
        </p:txBody>
      </p:sp>
      <p:sp>
        <p:nvSpPr>
          <p:cNvPr id="21" name="Прямоугольник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pPr/>
              <a:t>02.04.2017</a:t>
            </a:fld>
            <a:endParaRPr lang="ru-RU"/>
          </a:p>
        </p:txBody>
      </p:sp>
      <p:sp>
        <p:nvSpPr>
          <p:cNvPr id="6" name="Нижний колонтитул 5"/>
          <p:cNvSpPr>
            <a:spLocks noGrp="1"/>
          </p:cNvSpPr>
          <p:nvPr>
            <p:ph type="ftr" sz="quarter" idx="11"/>
          </p:nvPr>
        </p:nvSpPr>
        <p:spPr>
          <a:xfrm>
            <a:off x="301752" y="6410848"/>
            <a:ext cx="3383280" cy="365760"/>
          </a:xfrm>
        </p:spPr>
        <p:txBody>
          <a:bodyPr/>
          <a:lstStyle/>
          <a:p>
            <a:endParaRPr lang="ru-RU"/>
          </a:p>
        </p:txBody>
      </p:sp>
    </p:spTree>
  </p:cSld>
  <p:clrMapOvr>
    <a:overrideClrMapping bg1="lt1" tx1="dk1" bg2="lt2" tx2="dk2" accent1="accent1" accent2="accent2" accent3="accent3" accent4="accent4" accent5="accent5" accent6="accent6" hlink="hlink" folHlink="folHlink"/>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1" name="Прямая соединительная линия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Прямоугольник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Прямоугольник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Овал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Овал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p>
            <a:fld id="{B19B0651-EE4F-4900-A07F-96A6BFA9D0F0}" type="slidenum">
              <a:rPr lang="ru-RU" smtClean="0"/>
              <a:pPr/>
              <a:t>‹#›</a:t>
            </a:fld>
            <a:endParaRPr lang="ru-RU"/>
          </a:p>
        </p:txBody>
      </p:sp>
      <p:sp>
        <p:nvSpPr>
          <p:cNvPr id="2" name="Заголовок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3000375" y="609600"/>
            <a:ext cx="5867400" cy="4267200"/>
          </a:xfrm>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22" name="Прямоугольник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a:xfrm>
            <a:off x="5788152" y="6404984"/>
            <a:ext cx="3044952" cy="365760"/>
          </a:xfrm>
        </p:spPr>
        <p:txBody>
          <a:bodyPr/>
          <a:lstStyle/>
          <a:p>
            <a:fld id="{B4C71EC6-210F-42DE-9C53-41977AD35B3D}" type="datetimeFigureOut">
              <a:rPr lang="ru-RU" smtClean="0"/>
              <a:pPr/>
              <a:t>02.04.2017</a:t>
            </a:fld>
            <a:endParaRPr lang="ru-RU"/>
          </a:p>
        </p:txBody>
      </p:sp>
      <p:sp>
        <p:nvSpPr>
          <p:cNvPr id="6" name="Нижний колонтитул 5"/>
          <p:cNvSpPr>
            <a:spLocks noGrp="1"/>
          </p:cNvSpPr>
          <p:nvPr>
            <p:ph type="ftr" sz="quarter" idx="11"/>
          </p:nvPr>
        </p:nvSpPr>
        <p:spPr>
          <a:xfrm>
            <a:off x="301752" y="6410848"/>
            <a:ext cx="3584448" cy="365760"/>
          </a:xfrm>
        </p:spPr>
        <p:txBody>
          <a:bodyPr/>
          <a:lstStyle/>
          <a:p>
            <a:endParaRPr lang="ru-RU"/>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02.04.2017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2"/>
      </p:bgRef>
    </p:bg>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Прямая соединительная линия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Овал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6915912" y="3009901"/>
            <a:ext cx="457200" cy="441325"/>
          </a:xfrm>
        </p:spPr>
        <p:txBody>
          <a:bodyPr/>
          <a:lstStyle/>
          <a:p>
            <a:fld id="{B19B0651-EE4F-4900-A07F-96A6BFA9D0F0}" type="slidenum">
              <a:rPr lang="ru-RU" smtClean="0"/>
              <a:pPr/>
              <a:t>‹#›</a:t>
            </a:fld>
            <a:endParaRPr lang="ru-RU"/>
          </a:p>
        </p:txBody>
      </p:sp>
      <p:sp>
        <p:nvSpPr>
          <p:cNvPr id="3" name="Вертикальный текст 2"/>
          <p:cNvSpPr>
            <a:spLocks noGrp="1"/>
          </p:cNvSpPr>
          <p:nvPr>
            <p:ph type="body" orient="vert" idx="1"/>
          </p:nvPr>
        </p:nvSpPr>
        <p:spPr>
          <a:xfrm>
            <a:off x="304800" y="304800"/>
            <a:ext cx="6553200" cy="5821366"/>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02.04.2017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2" name="Вертикальный заголовок 1"/>
          <p:cNvSpPr>
            <a:spLocks noGrp="1"/>
          </p:cNvSpPr>
          <p:nvPr>
            <p:ph type="title" orient="vert"/>
          </p:nvPr>
        </p:nvSpPr>
        <p:spPr>
          <a:xfrm>
            <a:off x="7391400" y="304801"/>
            <a:ext cx="1447800" cy="5851525"/>
          </a:xfrm>
        </p:spPr>
        <p:txBody>
          <a:bodyPr vert="eaVert"/>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Дата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B4C71EC6-210F-42DE-9C53-41977AD35B3D}" type="datetimeFigureOut">
              <a:rPr lang="ru-RU" smtClean="0"/>
              <a:pPr/>
              <a:t>02.04.2017</a:t>
            </a:fld>
            <a:endParaRPr lang="ru-RU"/>
          </a:p>
        </p:txBody>
      </p:sp>
      <p:sp>
        <p:nvSpPr>
          <p:cNvPr id="3" name="Нижний колонтитул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ru-RU"/>
          </a:p>
        </p:txBody>
      </p:sp>
      <p:sp>
        <p:nvSpPr>
          <p:cNvPr id="8" name="Прямоугольник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Прямая соединительная линия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19B0651-EE4F-4900-A07F-96A6BFA9D0F0}" type="slidenum">
              <a:rPr lang="ru-RU" smtClean="0"/>
              <a:pPr/>
              <a:t>‹#›</a:t>
            </a:fld>
            <a:endParaRPr lang="ru-RU"/>
          </a:p>
        </p:txBody>
      </p:sp>
      <p:sp>
        <p:nvSpPr>
          <p:cNvPr id="22" name="Заголовок 21"/>
          <p:cNvSpPr>
            <a:spLocks noGrp="1"/>
          </p:cNvSpPr>
          <p:nvPr>
            <p:ph type="title"/>
          </p:nvPr>
        </p:nvSpPr>
        <p:spPr>
          <a:xfrm>
            <a:off x="301752" y="228600"/>
            <a:ext cx="8534400" cy="758952"/>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spd="slow">
    <p:fade/>
  </p:transition>
  <p:timing>
    <p:tnLst>
      <p:par>
        <p:cTn id="1" dur="indefinite" restart="never" nodeType="tmRoot"/>
      </p:par>
    </p:tnLst>
  </p:timing>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3.wav"/><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audio" Target="../media/audio4.wav"/><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hollywoodpresents.ru/wp-content/uploads/2012/08/1111.jpg" TargetMode="External"/><Relationship Id="rId2" Type="http://schemas.openxmlformats.org/officeDocument/2006/relationships/audio" Target="../media/audio5.wav"/><Relationship Id="rId1" Type="http://schemas.openxmlformats.org/officeDocument/2006/relationships/slideLayout" Target="../slideLayouts/slideLayout9.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hyperlink" Target="http://hollywoodpresents.ru/wp-content/uploads/2012/08/12.jpg" TargetMode="External"/><Relationship Id="rId5" Type="http://schemas.openxmlformats.org/officeDocument/2006/relationships/image" Target="../media/image13.jpeg"/><Relationship Id="rId4" Type="http://schemas.openxmlformats.org/officeDocument/2006/relationships/hyperlink" Target="http://hollywoodpresents.ru/wp-content/uploads/2012/08/1..jpg"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hollywoodpresents.ru/wp-content/uploads/2012/08/21.jpg" TargetMode="External"/><Relationship Id="rId2" Type="http://schemas.openxmlformats.org/officeDocument/2006/relationships/audio" Target="../media/audio6.wav"/><Relationship Id="rId1" Type="http://schemas.openxmlformats.org/officeDocument/2006/relationships/slideLayout" Target="../slideLayouts/slideLayout9.xml"/><Relationship Id="rId6" Type="http://schemas.openxmlformats.org/officeDocument/2006/relationships/image" Target="../media/image16.jpeg"/><Relationship Id="rId5" Type="http://schemas.openxmlformats.org/officeDocument/2006/relationships/hyperlink" Target="http://hollywoodpresents.ru/wp-content/uploads/2012/08/4.jpg" TargetMode="Externa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hyperlink" Target="http://hollywoodpresents.ru/wp-content/uploads/2012/08/6.jpg" TargetMode="External"/><Relationship Id="rId2" Type="http://schemas.openxmlformats.org/officeDocument/2006/relationships/audio" Target="../media/audio6.wav"/><Relationship Id="rId1" Type="http://schemas.openxmlformats.org/officeDocument/2006/relationships/slideLayout" Target="../slideLayouts/slideLayout9.xml"/><Relationship Id="rId6" Type="http://schemas.openxmlformats.org/officeDocument/2006/relationships/image" Target="../media/image18.jpeg"/><Relationship Id="rId5" Type="http://schemas.openxmlformats.org/officeDocument/2006/relationships/hyperlink" Target="http://hollywoodpresents.ru/wp-content/uploads/2012/08/72233d2.jpg" TargetMode="Externa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hyperlink" Target="http://hollywoodpresents.ru/wp-content/uploads/2012/08/77.jpg" TargetMode="External"/><Relationship Id="rId2" Type="http://schemas.openxmlformats.org/officeDocument/2006/relationships/audio" Target="../media/audio7.wav"/><Relationship Id="rId1" Type="http://schemas.openxmlformats.org/officeDocument/2006/relationships/slideLayout" Target="../slideLayouts/slideLayout9.xml"/><Relationship Id="rId6" Type="http://schemas.openxmlformats.org/officeDocument/2006/relationships/image" Target="../media/image20.jpeg"/><Relationship Id="rId5" Type="http://schemas.openxmlformats.org/officeDocument/2006/relationships/hyperlink" Target="http://hollywoodpresents.ru/wp-content/uploads/2012/08/10.jpg" TargetMode="Externa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hyperlink" Target="http://hollywoodpresents.ru/wp-content/uploads/2012/08/13.jpg" TargetMode="External"/><Relationship Id="rId7" Type="http://schemas.openxmlformats.org/officeDocument/2006/relationships/hyperlink" Target="http://hollywoodpresents.ru/wp-content/uploads/2012/08/121.jpg" TargetMode="External"/><Relationship Id="rId2" Type="http://schemas.openxmlformats.org/officeDocument/2006/relationships/audio" Target="../media/audio5.wav"/><Relationship Id="rId1" Type="http://schemas.openxmlformats.org/officeDocument/2006/relationships/slideLayout" Target="../slideLayouts/slideLayout9.xml"/><Relationship Id="rId6" Type="http://schemas.openxmlformats.org/officeDocument/2006/relationships/image" Target="../media/image22.jpeg"/><Relationship Id="rId5" Type="http://schemas.openxmlformats.org/officeDocument/2006/relationships/hyperlink" Target="http://hollywoodpresents.ru/wp-content/uploads/2012/08/111.jpg" TargetMode="External"/><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audio" Target="../media/audio8.wav"/><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audio" Target="../media/audio6.wav"/><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audio" Target="../media/audio5.wav"/><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hyperlink" Target="https://en.wikipedia.org/wiki/Sundance_Film_Festival" TargetMode="External"/><Relationship Id="rId13" Type="http://schemas.openxmlformats.org/officeDocument/2006/relationships/hyperlink" Target="https://en.wikipedia.org/wiki/Largo_Entertainment" TargetMode="External"/><Relationship Id="rId3" Type="http://schemas.openxmlformats.org/officeDocument/2006/relationships/image" Target="../media/image28.jpeg"/><Relationship Id="rId7" Type="http://schemas.openxmlformats.org/officeDocument/2006/relationships/hyperlink" Target="https://en.wikipedia.org/wiki/Gwyneth_Paltrow" TargetMode="External"/><Relationship Id="rId12" Type="http://schemas.openxmlformats.org/officeDocument/2006/relationships/hyperlink" Target="https://en.wikipedia.org/wiki/Lawrence_Gordon_%28producer%29" TargetMode="External"/><Relationship Id="rId2" Type="http://schemas.openxmlformats.org/officeDocument/2006/relationships/audio" Target="../media/audio4.wav"/><Relationship Id="rId16" Type="http://schemas.openxmlformats.org/officeDocument/2006/relationships/hyperlink" Target="https://en.wikipedia.org/wiki/The_Wedding_Planner" TargetMode="External"/><Relationship Id="rId1" Type="http://schemas.openxmlformats.org/officeDocument/2006/relationships/slideLayout" Target="../slideLayouts/slideLayout9.xml"/><Relationship Id="rId6" Type="http://schemas.openxmlformats.org/officeDocument/2006/relationships/hyperlink" Target="https://en.wikipedia.org/wiki/Sliding_Doors" TargetMode="External"/><Relationship Id="rId11" Type="http://schemas.openxmlformats.org/officeDocument/2006/relationships/hyperlink" Target="https://en.wikipedia.org/wiki/Nurse_Betty" TargetMode="External"/><Relationship Id="rId5" Type="http://schemas.openxmlformats.org/officeDocument/2006/relationships/hyperlink" Target="https://en.wikipedia.org/wiki/Los_Angeles" TargetMode="External"/><Relationship Id="rId15" Type="http://schemas.openxmlformats.org/officeDocument/2006/relationships/hyperlink" Target="https://en.wikipedia.org/wiki/K-PAX_%28film%29" TargetMode="External"/><Relationship Id="rId10" Type="http://schemas.openxmlformats.org/officeDocument/2006/relationships/hyperlink" Target="https://en.wikipedia.org/wiki/Golden_Globe" TargetMode="External"/><Relationship Id="rId4" Type="http://schemas.openxmlformats.org/officeDocument/2006/relationships/hyperlink" Target="https://en.wikipedia.org/wiki/London" TargetMode="External"/><Relationship Id="rId9" Type="http://schemas.openxmlformats.org/officeDocument/2006/relationships/hyperlink" Target="https://en.wikipedia.org/wiki/Initial_public_offering" TargetMode="External"/><Relationship Id="rId14" Type="http://schemas.openxmlformats.org/officeDocument/2006/relationships/hyperlink" Target="https://en.wikipedia.org/wiki/Warner_Home_Vide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en-US" dirty="0" smtClean="0"/>
              <a:t>English cinema</a:t>
            </a:r>
            <a:endParaRPr lang="ru-RU" dirty="0"/>
          </a:p>
        </p:txBody>
      </p:sp>
      <p:sp>
        <p:nvSpPr>
          <p:cNvPr id="3" name="Прямоугольник 2"/>
          <p:cNvSpPr/>
          <p:nvPr/>
        </p:nvSpPr>
        <p:spPr>
          <a:xfrm>
            <a:off x="1547664" y="4581128"/>
            <a:ext cx="4572000" cy="646331"/>
          </a:xfrm>
          <a:prstGeom prst="rect">
            <a:avLst/>
          </a:prstGeom>
        </p:spPr>
        <p:txBody>
          <a:bodyPr wrap="square">
            <a:spAutoFit/>
          </a:bodyPr>
          <a:lstStyle/>
          <a:p>
            <a:r>
              <a:rPr lang="en-US" dirty="0" err="1" smtClean="0">
                <a:solidFill>
                  <a:srgbClr val="FF0000"/>
                </a:solidFill>
              </a:rPr>
              <a:t>Starygin</a:t>
            </a:r>
            <a:r>
              <a:rPr lang="en-US" dirty="0" smtClean="0">
                <a:solidFill>
                  <a:srgbClr val="FF0000"/>
                </a:solidFill>
              </a:rPr>
              <a:t> Ivan , </a:t>
            </a:r>
            <a:r>
              <a:rPr lang="en-US" dirty="0" err="1" smtClean="0">
                <a:solidFill>
                  <a:srgbClr val="FF0000"/>
                </a:solidFill>
              </a:rPr>
              <a:t>Kirichok</a:t>
            </a:r>
            <a:r>
              <a:rPr lang="en-US" dirty="0" smtClean="0">
                <a:solidFill>
                  <a:srgbClr val="FF0000"/>
                </a:solidFill>
              </a:rPr>
              <a:t> </a:t>
            </a:r>
            <a:r>
              <a:rPr lang="en-US" dirty="0" err="1" smtClean="0">
                <a:solidFill>
                  <a:srgbClr val="FF0000"/>
                </a:solidFill>
              </a:rPr>
              <a:t>Dmitriy</a:t>
            </a:r>
            <a:r>
              <a:rPr lang="en-US" dirty="0" smtClean="0">
                <a:solidFill>
                  <a:srgbClr val="FF0000"/>
                </a:solidFill>
              </a:rPr>
              <a:t> , </a:t>
            </a:r>
            <a:r>
              <a:rPr lang="en-US" dirty="0" err="1" smtClean="0">
                <a:solidFill>
                  <a:srgbClr val="FF0000"/>
                </a:solidFill>
              </a:rPr>
              <a:t>Harunghin</a:t>
            </a:r>
            <a:r>
              <a:rPr lang="en-US" dirty="0" smtClean="0">
                <a:solidFill>
                  <a:srgbClr val="FF0000"/>
                </a:solidFill>
              </a:rPr>
              <a:t> </a:t>
            </a:r>
            <a:r>
              <a:rPr lang="en-US" dirty="0" err="1" smtClean="0">
                <a:solidFill>
                  <a:srgbClr val="FF0000"/>
                </a:solidFill>
              </a:rPr>
              <a:t>Maksim</a:t>
            </a:r>
            <a:r>
              <a:rPr lang="ru-RU" dirty="0" smtClean="0">
                <a:solidFill>
                  <a:srgbClr val="FF0000"/>
                </a:solidFill>
              </a:rPr>
              <a:t> </a:t>
            </a:r>
            <a:r>
              <a:rPr lang="en-US" dirty="0" smtClean="0">
                <a:solidFill>
                  <a:srgbClr val="FF0000"/>
                </a:solidFill>
              </a:rPr>
              <a:t>,</a:t>
            </a:r>
            <a:r>
              <a:rPr lang="en-US" dirty="0" err="1" smtClean="0">
                <a:solidFill>
                  <a:srgbClr val="FF0000"/>
                </a:solidFill>
              </a:rPr>
              <a:t>Izvin</a:t>
            </a:r>
            <a:r>
              <a:rPr lang="en-US" dirty="0" smtClean="0">
                <a:solidFill>
                  <a:srgbClr val="FF0000"/>
                </a:solidFill>
              </a:rPr>
              <a:t> </a:t>
            </a:r>
            <a:r>
              <a:rPr lang="en-US" dirty="0" err="1" smtClean="0">
                <a:solidFill>
                  <a:srgbClr val="FF0000"/>
                </a:solidFill>
              </a:rPr>
              <a:t>Artem</a:t>
            </a:r>
            <a:r>
              <a:rPr lang="en-US" dirty="0" smtClean="0">
                <a:solidFill>
                  <a:srgbClr val="FF0000"/>
                </a:solidFill>
              </a:rPr>
              <a:t>.</a:t>
            </a:r>
          </a:p>
        </p:txBody>
      </p:sp>
      <p:sp>
        <p:nvSpPr>
          <p:cNvPr id="4" name="Улыбающееся лицо 3"/>
          <p:cNvSpPr/>
          <p:nvPr/>
        </p:nvSpPr>
        <p:spPr>
          <a:xfrm>
            <a:off x="1619672" y="3212976"/>
            <a:ext cx="504056" cy="432048"/>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26" name="Picture 2" descr="D:\Мои документы\My Games\projector.gif"/>
          <p:cNvPicPr>
            <a:picLocks noChangeAspect="1" noChangeArrowheads="1" noCrop="1"/>
          </p:cNvPicPr>
          <p:nvPr/>
        </p:nvPicPr>
        <p:blipFill>
          <a:blip r:embed="rId4" cstate="print"/>
          <a:srcRect/>
          <a:stretch>
            <a:fillRect/>
          </a:stretch>
        </p:blipFill>
        <p:spPr bwMode="auto">
          <a:xfrm>
            <a:off x="5724128" y="2636912"/>
            <a:ext cx="1981200" cy="2971800"/>
          </a:xfrm>
          <a:prstGeom prst="rect">
            <a:avLst/>
          </a:prstGeom>
          <a:noFill/>
        </p:spPr>
      </p:pic>
    </p:spTree>
    <p:extLst>
      <p:ext uri="{BB962C8B-B14F-4D97-AF65-F5344CB8AC3E}">
        <p14:creationId xmlns="" xmlns:p14="http://schemas.microsoft.com/office/powerpoint/2010/main" val="91986322"/>
      </p:ext>
    </p:extLst>
  </p:cSld>
  <p:clrMapOvr>
    <a:masterClrMapping/>
  </p:clrMapOvr>
  <p:transition spd="slow">
    <p:wheel spokes="1"/>
    <p:sndAc>
      <p:stSnd>
        <p:snd r:embed="rId3" name="drumroll.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1. </a:t>
            </a:r>
            <a:r>
              <a:rPr lang="en-US" dirty="0"/>
              <a:t>The actors of Great Britain and their roles</a:t>
            </a:r>
            <a:endParaRPr lang="ru-RU" dirty="0"/>
          </a:p>
        </p:txBody>
      </p:sp>
      <p:sp>
        <p:nvSpPr>
          <p:cNvPr id="3" name="Объект 2"/>
          <p:cNvSpPr>
            <a:spLocks noGrp="1"/>
          </p:cNvSpPr>
          <p:nvPr>
            <p:ph sz="quarter" idx="1"/>
          </p:nvPr>
        </p:nvSpPr>
        <p:spPr>
          <a:xfrm>
            <a:off x="4067944" y="3140968"/>
            <a:ext cx="4618856" cy="2324472"/>
          </a:xfrm>
        </p:spPr>
        <p:txBody>
          <a:bodyPr>
            <a:normAutofit/>
          </a:bodyPr>
          <a:lstStyle/>
          <a:p>
            <a:r>
              <a:rPr lang="ru-RU" sz="2800" dirty="0" smtClean="0"/>
              <a:t>1. </a:t>
            </a:r>
            <a:r>
              <a:rPr lang="en-US" sz="2800" dirty="0"/>
              <a:t>Daniel </a:t>
            </a:r>
            <a:r>
              <a:rPr lang="en-US" sz="2800" dirty="0" smtClean="0"/>
              <a:t>Radcliffe</a:t>
            </a:r>
            <a:endParaRPr lang="ru-RU" sz="2800" dirty="0" smtClean="0"/>
          </a:p>
          <a:p>
            <a:r>
              <a:rPr lang="ru-RU" sz="2800" dirty="0" smtClean="0"/>
              <a:t>2. </a:t>
            </a:r>
            <a:r>
              <a:rPr lang="en-US" sz="2800" dirty="0" smtClean="0"/>
              <a:t>Tomas Felton</a:t>
            </a:r>
          </a:p>
          <a:p>
            <a:r>
              <a:rPr lang="en-US" sz="2800" dirty="0" smtClean="0"/>
              <a:t>3. Rupert </a:t>
            </a:r>
            <a:r>
              <a:rPr lang="en-US" sz="2800" dirty="0" err="1" smtClean="0"/>
              <a:t>Grint</a:t>
            </a:r>
            <a:endParaRPr lang="en-US" sz="2800" dirty="0" smtClean="0"/>
          </a:p>
          <a:p>
            <a:r>
              <a:rPr lang="en-US" sz="2800" dirty="0" smtClean="0"/>
              <a:t>4. Emma Watson </a:t>
            </a:r>
            <a:endParaRPr lang="ru-RU" sz="2800" dirty="0"/>
          </a:p>
        </p:txBody>
      </p:sp>
      <p:pic>
        <p:nvPicPr>
          <p:cNvPr id="1026" name="Picture 2" descr="D:\Мои папки\Рабочий стол\1306.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68984" y="1718070"/>
            <a:ext cx="3382936" cy="497291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920021511"/>
      </p:ext>
    </p:extLst>
  </p:cSld>
  <p:clrMapOvr>
    <a:masterClrMapping/>
  </p:clrMapOvr>
  <p:transition spd="slow">
    <p:wedge/>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strips(downLeft)">
                                      <p:cBhvr>
                                        <p:cTn id="7" dur="500"/>
                                        <p:tgtEl>
                                          <p:spTgt spid="1026"/>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diamond(in)">
                                      <p:cBhvr>
                                        <p:cTn id="10" dur="2000"/>
                                        <p:tgtEl>
                                          <p:spTgt spid="3">
                                            <p:txEl>
                                              <p:pRg st="0" end="0"/>
                                            </p:txEl>
                                          </p:spTgt>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diamond(in)">
                                      <p:cBhvr>
                                        <p:cTn id="13" dur="2000"/>
                                        <p:tgtEl>
                                          <p:spTgt spid="3">
                                            <p:txEl>
                                              <p:pRg st="1" end="1"/>
                                            </p:txEl>
                                          </p:spTgt>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diamond(in)">
                                      <p:cBhvr>
                                        <p:cTn id="16" dur="2000"/>
                                        <p:tgtEl>
                                          <p:spTgt spid="3">
                                            <p:txEl>
                                              <p:pRg st="2" end="2"/>
                                            </p:txEl>
                                          </p:spTgt>
                                        </p:tgtEl>
                                      </p:cBhvr>
                                    </p:animEffect>
                                  </p:childTnLst>
                                </p:cTn>
                              </p:par>
                              <p:par>
                                <p:cTn id="17" presetID="8" presetClass="entr" presetSubtype="16"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diamond(in)">
                                      <p:cBhvr>
                                        <p:cTn id="19"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smtClean="0"/>
              <a:t>2</a:t>
            </a:r>
            <a:r>
              <a:rPr lang="en-US" dirty="0"/>
              <a:t>. The first films of Great Britain</a:t>
            </a:r>
            <a:endParaRPr lang="ru-RU" dirty="0"/>
          </a:p>
        </p:txBody>
      </p:sp>
      <p:pic>
        <p:nvPicPr>
          <p:cNvPr id="2050" name="Picture 2" descr="D:\Мои папки\Рабочий стол\80907695_3539L.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02849" y="1772650"/>
            <a:ext cx="2746408" cy="4452368"/>
          </a:xfrm>
          <a:prstGeom prst="rect">
            <a:avLst/>
          </a:prstGeom>
          <a:noFill/>
          <a:extLst>
            <a:ext uri="{909E8E84-426E-40DD-AFC4-6F175D3DCCD1}">
              <a14:hiddenFill xmlns="" xmlns:a14="http://schemas.microsoft.com/office/drawing/2010/main">
                <a:solidFill>
                  <a:srgbClr val="FFFFFF"/>
                </a:solidFill>
              </a14:hiddenFill>
            </a:ext>
          </a:extLst>
        </p:spPr>
      </p:pic>
      <p:pic>
        <p:nvPicPr>
          <p:cNvPr id="2051" name="Picture 3" descr="D:\Мои папки\Рабочий стол\1007076312.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183808" y="1772650"/>
            <a:ext cx="2785909" cy="4452367"/>
          </a:xfrm>
          <a:prstGeom prst="rect">
            <a:avLst/>
          </a:prstGeom>
          <a:noFill/>
          <a:extLst>
            <a:ext uri="{909E8E84-426E-40DD-AFC4-6F175D3DCCD1}">
              <a14:hiddenFill xmlns="" xmlns:a14="http://schemas.microsoft.com/office/drawing/2010/main">
                <a:solidFill>
                  <a:srgbClr val="FFFFFF"/>
                </a:solidFill>
              </a14:hiddenFill>
            </a:ext>
          </a:extLst>
        </p:spPr>
      </p:pic>
      <p:pic>
        <p:nvPicPr>
          <p:cNvPr id="2052" name="Picture 4" descr="D:\Мои папки\Рабочий стол\1c40e52896217b4b7d2a93103250d19e.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093054" y="1772650"/>
            <a:ext cx="2871991" cy="4452367"/>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595449690"/>
      </p:ext>
    </p:extLst>
  </p:cSld>
  <p:clrMapOvr>
    <a:masterClrMapping/>
  </p:clrMapOvr>
  <mc:AlternateContent xmlns:mc="http://schemas.openxmlformats.org/markup-compatibility/2006">
    <mc:Choice xmlns="" xmlns:p14="http://schemas.microsoft.com/office/powerpoint/2010/main" Requires="p14">
      <p:transition spd="slow" p14:dur="1250">
        <p:fade/>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Actors of Great Britain</a:t>
            </a:r>
            <a:endParaRPr lang="ru-RU" dirty="0"/>
          </a:p>
        </p:txBody>
      </p:sp>
      <p:sp>
        <p:nvSpPr>
          <p:cNvPr id="5" name="Объект 2"/>
          <p:cNvSpPr>
            <a:spLocks noGrp="1"/>
          </p:cNvSpPr>
          <p:nvPr>
            <p:ph sz="quarter" idx="1"/>
          </p:nvPr>
        </p:nvSpPr>
        <p:spPr>
          <a:xfrm>
            <a:off x="323528" y="4497434"/>
            <a:ext cx="3592884" cy="396420"/>
          </a:xfrm>
        </p:spPr>
        <p:txBody>
          <a:bodyPr>
            <a:normAutofit/>
          </a:bodyPr>
          <a:lstStyle/>
          <a:p>
            <a:r>
              <a:rPr lang="en-US" sz="1600" dirty="0"/>
              <a:t>Daniel </a:t>
            </a:r>
            <a:r>
              <a:rPr lang="en-US" sz="1600" dirty="0" smtClean="0"/>
              <a:t>Craig</a:t>
            </a:r>
            <a:r>
              <a:rPr lang="ru-RU" sz="1600" dirty="0" smtClean="0"/>
              <a:t> (</a:t>
            </a:r>
            <a:r>
              <a:rPr lang="en-US" sz="1600" dirty="0" smtClean="0"/>
              <a:t>Agent 007)</a:t>
            </a:r>
            <a:endParaRPr lang="ru-RU" sz="1800" dirty="0" smtClean="0"/>
          </a:p>
        </p:txBody>
      </p:sp>
      <p:pic>
        <p:nvPicPr>
          <p:cNvPr id="3074" name="Picture 2" descr="D:\Мои папки\Рабочий стол\db.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3528" y="1762125"/>
            <a:ext cx="4320480" cy="2699860"/>
          </a:xfrm>
          <a:prstGeom prst="rect">
            <a:avLst/>
          </a:prstGeom>
          <a:noFill/>
          <a:extLst>
            <a:ext uri="{909E8E84-426E-40DD-AFC4-6F175D3DCCD1}">
              <a14:hiddenFill xmlns="" xmlns:a14="http://schemas.microsoft.com/office/drawing/2010/main">
                <a:solidFill>
                  <a:srgbClr val="FFFFFF"/>
                </a:solidFill>
              </a14:hiddenFill>
            </a:ext>
          </a:extLst>
        </p:spPr>
      </p:pic>
      <p:pic>
        <p:nvPicPr>
          <p:cNvPr id="3075" name="Picture 3" descr="D:\Мои папки\Рабочий стол\12334.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549616" y="3717032"/>
            <a:ext cx="5306640" cy="2945185"/>
          </a:xfrm>
          <a:prstGeom prst="rect">
            <a:avLst/>
          </a:prstGeom>
          <a:noFill/>
          <a:extLst>
            <a:ext uri="{909E8E84-426E-40DD-AFC4-6F175D3DCCD1}">
              <a14:hiddenFill xmlns="" xmlns:a14="http://schemas.microsoft.com/office/drawing/2010/main">
                <a:solidFill>
                  <a:srgbClr val="FFFFFF"/>
                </a:solidFill>
              </a14:hiddenFill>
            </a:ext>
          </a:extLst>
        </p:spPr>
      </p:pic>
      <p:sp>
        <p:nvSpPr>
          <p:cNvPr id="7" name="Объект 2"/>
          <p:cNvSpPr txBox="1">
            <a:spLocks/>
          </p:cNvSpPr>
          <p:nvPr/>
        </p:nvSpPr>
        <p:spPr>
          <a:xfrm>
            <a:off x="5796136" y="3318275"/>
            <a:ext cx="3240360" cy="396420"/>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en-US" sz="1600" dirty="0" smtClean="0"/>
              <a:t>Tom </a:t>
            </a:r>
            <a:r>
              <a:rPr lang="en-US" sz="1600" dirty="0" err="1" smtClean="0"/>
              <a:t>Hiddleston</a:t>
            </a:r>
            <a:r>
              <a:rPr lang="ru-RU" sz="1600" dirty="0" smtClean="0"/>
              <a:t> (</a:t>
            </a:r>
            <a:r>
              <a:rPr lang="en-US" sz="1600" dirty="0" smtClean="0"/>
              <a:t>Avengers)</a:t>
            </a:r>
            <a:endParaRPr lang="ru-RU" sz="1800" dirty="0" smtClean="0"/>
          </a:p>
        </p:txBody>
      </p:sp>
    </p:spTree>
    <p:extLst>
      <p:ext uri="{BB962C8B-B14F-4D97-AF65-F5344CB8AC3E}">
        <p14:creationId xmlns="" xmlns:p14="http://schemas.microsoft.com/office/powerpoint/2010/main" val="2142494333"/>
      </p:ext>
    </p:extLst>
  </p:cSld>
  <p:clrMapOvr>
    <a:masterClrMapping/>
  </p:clrMapOvr>
  <p:transition spd="slow">
    <p:checker dir="vert"/>
    <p:sndAc>
      <p:stSnd>
        <p:snd r:embed="rId2" name="explode.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Actors of Great Britain</a:t>
            </a:r>
            <a:endParaRPr lang="ru-RU" dirty="0"/>
          </a:p>
        </p:txBody>
      </p:sp>
      <p:sp>
        <p:nvSpPr>
          <p:cNvPr id="5" name="Объект 2"/>
          <p:cNvSpPr>
            <a:spLocks noGrp="1"/>
          </p:cNvSpPr>
          <p:nvPr>
            <p:ph sz="quarter" idx="1"/>
          </p:nvPr>
        </p:nvSpPr>
        <p:spPr>
          <a:xfrm>
            <a:off x="323528" y="4725144"/>
            <a:ext cx="4176464" cy="396420"/>
          </a:xfrm>
        </p:spPr>
        <p:txBody>
          <a:bodyPr>
            <a:normAutofit fontScale="92500"/>
          </a:bodyPr>
          <a:lstStyle/>
          <a:p>
            <a:r>
              <a:rPr lang="en-US" sz="1600" dirty="0" smtClean="0"/>
              <a:t>Keira </a:t>
            </a:r>
            <a:r>
              <a:rPr lang="en-US" sz="1600" dirty="0"/>
              <a:t>Knightley</a:t>
            </a:r>
            <a:r>
              <a:rPr lang="ru-RU" sz="1600" dirty="0" smtClean="0"/>
              <a:t>(</a:t>
            </a:r>
            <a:r>
              <a:rPr lang="en-US" sz="1600" dirty="0"/>
              <a:t> Pirates of the Caribbean</a:t>
            </a:r>
            <a:r>
              <a:rPr lang="en-US" sz="1600" dirty="0" smtClean="0"/>
              <a:t>)</a:t>
            </a:r>
            <a:endParaRPr lang="ru-RU" sz="1800" dirty="0" smtClean="0"/>
          </a:p>
        </p:txBody>
      </p:sp>
      <p:sp>
        <p:nvSpPr>
          <p:cNvPr id="7" name="Объект 2"/>
          <p:cNvSpPr txBox="1">
            <a:spLocks/>
          </p:cNvSpPr>
          <p:nvPr/>
        </p:nvSpPr>
        <p:spPr>
          <a:xfrm>
            <a:off x="6084168" y="3523056"/>
            <a:ext cx="2894250" cy="396420"/>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en-US" sz="1600" dirty="0" smtClean="0"/>
              <a:t>Martin </a:t>
            </a:r>
            <a:r>
              <a:rPr lang="en-US" sz="1600" dirty="0"/>
              <a:t>Freeman</a:t>
            </a:r>
            <a:r>
              <a:rPr lang="ru-RU" sz="1600" dirty="0" smtClean="0"/>
              <a:t>(</a:t>
            </a:r>
            <a:r>
              <a:rPr lang="en-US" sz="1600" dirty="0" smtClean="0"/>
              <a:t>Hobbit)</a:t>
            </a:r>
            <a:endParaRPr lang="ru-RU" sz="1800" dirty="0" smtClean="0"/>
          </a:p>
        </p:txBody>
      </p:sp>
      <p:pic>
        <p:nvPicPr>
          <p:cNvPr id="4098" name="Picture 2" descr="D:\Мои папки\Рабочий стол\1-422.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3528" y="1700809"/>
            <a:ext cx="4723723" cy="2952327"/>
          </a:xfrm>
          <a:prstGeom prst="rect">
            <a:avLst/>
          </a:prstGeom>
          <a:noFill/>
          <a:extLst>
            <a:ext uri="{909E8E84-426E-40DD-AFC4-6F175D3DCCD1}">
              <a14:hiddenFill xmlns="" xmlns:a14="http://schemas.microsoft.com/office/drawing/2010/main">
                <a:solidFill>
                  <a:srgbClr val="FFFFFF"/>
                </a:solidFill>
              </a14:hiddenFill>
            </a:ext>
          </a:extLst>
        </p:spPr>
      </p:pic>
      <p:pic>
        <p:nvPicPr>
          <p:cNvPr id="4099" name="Picture 3" descr="D:\Мои папки\Рабочий стол\455416_xobbit-nezhdannoe-puteshestvie_vlastelin_1920x1200_(www.GetBg.net).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625956" y="3933056"/>
            <a:ext cx="4252594" cy="265787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868540023"/>
      </p:ext>
    </p:extLst>
  </p:cSld>
  <p:clrMapOvr>
    <a:masterClrMapping/>
  </p:clrMapOvr>
  <p:transition spd="slow">
    <p:strips dir="ru"/>
    <p:sndAc>
      <p:stSnd>
        <p:snd r:embed="rId2" name="wind.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noAutofit/>
          </a:bodyPr>
          <a:lstStyle/>
          <a:p>
            <a:r>
              <a:rPr lang="en-US" sz="11500" i="1" u="sng" dirty="0" smtClean="0">
                <a:solidFill>
                  <a:srgbClr val="FF0000"/>
                </a:solidFill>
              </a:rPr>
              <a:t>Part 2</a:t>
            </a:r>
            <a:endParaRPr lang="ru-RU" sz="11500" i="1" u="sng" dirty="0">
              <a:solidFill>
                <a:srgbClr val="FF0000"/>
              </a:solidFill>
            </a:endParaRPr>
          </a:p>
        </p:txBody>
      </p:sp>
      <p:sp>
        <p:nvSpPr>
          <p:cNvPr id="2" name="Заголовок 1"/>
          <p:cNvSpPr>
            <a:spLocks noGrp="1"/>
          </p:cNvSpPr>
          <p:nvPr>
            <p:ph type="ctrTitle"/>
          </p:nvPr>
        </p:nvSpPr>
        <p:spPr/>
        <p:txBody>
          <a:bodyPr>
            <a:normAutofit/>
          </a:bodyPr>
          <a:lstStyle/>
          <a:p>
            <a:r>
              <a:rPr lang="en-US" dirty="0" smtClean="0"/>
              <a:t> Very known the cinema actor</a:t>
            </a:r>
            <a:r>
              <a:rPr lang="ru-RU" dirty="0" smtClean="0"/>
              <a:t> </a:t>
            </a:r>
            <a:r>
              <a:rPr lang="en-US" dirty="0" smtClean="0"/>
              <a:t>Britain</a:t>
            </a:r>
            <a:r>
              <a:rPr lang="ru-RU" dirty="0" smtClean="0"/>
              <a:t> </a:t>
            </a:r>
            <a:r>
              <a:rPr lang="en-US" dirty="0" smtClean="0"/>
              <a:t>and</a:t>
            </a:r>
            <a:r>
              <a:rPr lang="ru-RU" dirty="0" smtClean="0"/>
              <a:t> </a:t>
            </a:r>
            <a:r>
              <a:rPr lang="en-US" dirty="0" smtClean="0"/>
              <a:t>theirs</a:t>
            </a:r>
            <a:r>
              <a:rPr lang="ru-RU" dirty="0" smtClean="0"/>
              <a:t> </a:t>
            </a:r>
            <a:r>
              <a:rPr lang="en-US" dirty="0" smtClean="0"/>
              <a:t>roles</a:t>
            </a:r>
            <a:endParaRPr lang="ru-RU" dirty="0"/>
          </a:p>
        </p:txBody>
      </p:sp>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5" name="Рисунок 4" descr="Самые известные британские актеры">
            <a:hlinkClick r:id="rId3"/>
          </p:cNvPr>
          <p:cNvPicPr>
            <a:picLocks noGrp="1"/>
          </p:cNvPicPr>
          <p:nvPr>
            <p:ph type="pic" idx="1"/>
          </p:nvPr>
        </p:nvPicPr>
        <p:blipFill>
          <a:blip r:embed="rId4"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t="13636" b="13636"/>
          <a:stretch>
            <a:fillRect/>
          </a:stretch>
        </p:blipFill>
        <p:spPr bwMode="auto">
          <a:prstGeom prst="rect">
            <a:avLst/>
          </a:prstGeom>
          <a:noFill/>
          <a:ln>
            <a:noFill/>
          </a:ln>
        </p:spPr>
      </p:pic>
      <p:sp>
        <p:nvSpPr>
          <p:cNvPr id="4" name="Текст 3"/>
          <p:cNvSpPr>
            <a:spLocks noGrp="1"/>
          </p:cNvSpPr>
          <p:nvPr>
            <p:ph type="body" sz="half" idx="2"/>
          </p:nvPr>
        </p:nvSpPr>
        <p:spPr/>
        <p:txBody>
          <a:bodyPr>
            <a:normAutofit/>
          </a:bodyPr>
          <a:lstStyle/>
          <a:p>
            <a:r>
              <a:rPr lang="en-US" dirty="0" smtClean="0"/>
              <a:t>How would Hollywood be without British talent? Without English restraint and at the same time recklessness?</a:t>
            </a:r>
            <a:endParaRPr lang="ru-RU" dirty="0" smtClean="0"/>
          </a:p>
          <a:p>
            <a:r>
              <a:rPr lang="en-US" dirty="0" smtClean="0"/>
              <a:t>Perhaps, since the time of the great Shakespeare, the school of theater in Great Britain has been put on a higher professional level than anywhere else. At a time when American actors are becoming stars by chance (the producer noticed at the bank / restaurant / on the street and offered work)</a:t>
            </a:r>
            <a:endParaRPr lang="ru-RU" dirty="0"/>
          </a:p>
        </p:txBody>
      </p:sp>
    </p:spTree>
  </p:cSld>
  <p:clrMapOvr>
    <a:masterClrMapping/>
  </p:clrMapOvr>
  <p:transition>
    <p:dissolve/>
    <p:sndAc>
      <p:stSnd>
        <p:snd r:embed="rId2"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5400" dirty="0" smtClean="0"/>
              <a:t>Christian</a:t>
            </a:r>
            <a:r>
              <a:rPr lang="en-US" sz="7200" dirty="0" smtClean="0"/>
              <a:t> </a:t>
            </a:r>
            <a:r>
              <a:rPr lang="en-US" sz="5400" dirty="0" smtClean="0"/>
              <a:t>Bale</a:t>
            </a:r>
            <a:endParaRPr lang="ru-RU" sz="7200" dirty="0"/>
          </a:p>
        </p:txBody>
      </p:sp>
      <p:pic>
        <p:nvPicPr>
          <p:cNvPr id="5" name="Рисунок 4" descr="Самые известные британские актеры">
            <a:hlinkClick r:id="rId4"/>
          </p:cNvPr>
          <p:cNvPicPr>
            <a:picLocks noGrp="1"/>
          </p:cNvPicPr>
          <p:nvPr>
            <p:ph type="pic" idx="1"/>
          </p:nvPr>
        </p:nvPicPr>
        <p:blipFill>
          <a:blip r:embed="rId5"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t="20326" b="20326"/>
          <a:stretch>
            <a:fillRect/>
          </a:stretch>
        </p:blipFill>
        <p:spPr bwMode="auto">
          <a:xfrm>
            <a:off x="3131840" y="836712"/>
            <a:ext cx="2448272" cy="1890936"/>
          </a:xfrm>
          <a:prstGeom prst="rect">
            <a:avLst/>
          </a:prstGeom>
          <a:ln>
            <a:noFill/>
          </a:ln>
          <a:effectLst>
            <a:outerShdw blurRad="292100" dist="139700" dir="2700000" algn="tl" rotWithShape="0">
              <a:srgbClr val="333333">
                <a:alpha val="65000"/>
              </a:srgbClr>
            </a:outerShdw>
          </a:effectLst>
        </p:spPr>
      </p:pic>
      <p:sp>
        <p:nvSpPr>
          <p:cNvPr id="4" name="Текст 3"/>
          <p:cNvSpPr>
            <a:spLocks noGrp="1"/>
          </p:cNvSpPr>
          <p:nvPr>
            <p:ph type="body" sz="half" idx="2"/>
          </p:nvPr>
        </p:nvSpPr>
        <p:spPr/>
        <p:txBody>
          <a:bodyPr>
            <a:normAutofit lnSpcReduction="10000"/>
          </a:bodyPr>
          <a:lstStyle/>
          <a:p>
            <a:r>
              <a:rPr lang="en-US" dirty="0" smtClean="0"/>
              <a:t>Chris was born in Wales on January 30, 1974. Already at the age of 13, the boy attracted attention in Spielberg's "Empire of the Sun" (1987). In 2000, Bale played a serial maniac in the movie "American Psycho". In the Batman trilogy, Nolan Bale was honored to play in all three films of the Dark Knight Batman himself. The role of </a:t>
            </a:r>
            <a:r>
              <a:rPr lang="en-US" dirty="0" err="1" smtClean="0"/>
              <a:t>Dickie</a:t>
            </a:r>
            <a:r>
              <a:rPr lang="en-US" dirty="0" smtClean="0"/>
              <a:t> </a:t>
            </a:r>
            <a:r>
              <a:rPr lang="en-US" dirty="0" err="1" smtClean="0"/>
              <a:t>Eklund</a:t>
            </a:r>
            <a:r>
              <a:rPr lang="en-US" dirty="0" smtClean="0"/>
              <a:t> in the movie "The Fighter" brought Christian Oscar, Golden Globe and the award from the Screen Actors Guild for the role of the second plan</a:t>
            </a:r>
            <a:endParaRPr lang="ru-RU" dirty="0" smtClean="0"/>
          </a:p>
          <a:p>
            <a:endParaRPr lang="ru-RU" dirty="0"/>
          </a:p>
        </p:txBody>
      </p:sp>
      <p:pic>
        <p:nvPicPr>
          <p:cNvPr id="6" name="Рисунок 5" descr="Самые известные британские актеры">
            <a:hlinkClick r:id="rId6"/>
          </p:cNvPr>
          <p:cNvPicPr/>
          <p:nvPr/>
        </p:nvPicPr>
        <p:blipFill>
          <a:blip r:embed="rId7"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4499992" y="2132856"/>
            <a:ext cx="3960440" cy="2713077"/>
          </a:xfrm>
          <a:prstGeom prst="rect">
            <a:avLst/>
          </a:prstGeom>
          <a:noFill/>
          <a:ln>
            <a:noFill/>
          </a:ln>
        </p:spPr>
      </p:pic>
    </p:spTree>
  </p:cSld>
  <p:clrMapOvr>
    <a:masterClrMapping/>
  </p:clrMapOvr>
  <p:transition>
    <p:dissolve/>
    <p:sndAc>
      <p:stSnd>
        <p:snd r:embed="rId3" name="chimes.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from="(-#ppt_w/2)" to="(#ppt_x)" calcmode="lin" valueType="num">
                                      <p:cBhvr>
                                        <p:cTn id="7" dur="600" fill="hold">
                                          <p:stCondLst>
                                            <p:cond delay="0"/>
                                          </p:stCondLst>
                                        </p:cTn>
                                        <p:tgtEl>
                                          <p:spTgt spid="6"/>
                                        </p:tgtEl>
                                        <p:attrNameLst>
                                          <p:attrName>ppt_x</p:attrName>
                                        </p:attrNameLst>
                                      </p:cBhvr>
                                    </p:anim>
                                    <p:anim from="0" to="-1.0" calcmode="lin" valueType="num">
                                      <p:cBhvr>
                                        <p:cTn id="8" dur="200" decel="50000" autoRev="1" fill="hold">
                                          <p:stCondLst>
                                            <p:cond delay="600"/>
                                          </p:stCondLst>
                                        </p:cTn>
                                        <p:tgtEl>
                                          <p:spTgt spid="6"/>
                                        </p:tgtEl>
                                        <p:attrNameLst>
                                          <p:attrName>xshear</p:attrName>
                                        </p:attrNameLst>
                                      </p:cBhvr>
                                    </p:anim>
                                    <p:animScale>
                                      <p:cBhvr>
                                        <p:cTn id="9" dur="200" decel="100000" autoRev="1" fill="hold">
                                          <p:stCondLst>
                                            <p:cond delay="600"/>
                                          </p:stCondLst>
                                        </p:cTn>
                                        <p:tgtEl>
                                          <p:spTgt spid="6"/>
                                        </p:tgtEl>
                                      </p:cBhvr>
                                      <p:from x="100000" y="100000"/>
                                      <p:to x="80000" y="100000"/>
                                    </p:animScale>
                                    <p:anim by="(#ppt_h/3+#ppt_w*0.1)" calcmode="lin" valueType="num">
                                      <p:cBhvr additive="sum">
                                        <p:cTn id="10" dur="200" decel="100000" autoRev="1" fill="hold">
                                          <p:stCondLst>
                                            <p:cond delay="600"/>
                                          </p:stCondLst>
                                        </p:cTn>
                                        <p:tgtEl>
                                          <p:spTgt spid="6"/>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6600" dirty="0" smtClean="0"/>
              <a:t>Kim </a:t>
            </a:r>
            <a:r>
              <a:rPr lang="en-US" sz="6600" dirty="0" err="1" smtClean="0"/>
              <a:t>Cattrall</a:t>
            </a:r>
            <a:endParaRPr lang="ru-RU" sz="6600" dirty="0"/>
          </a:p>
        </p:txBody>
      </p:sp>
      <p:pic>
        <p:nvPicPr>
          <p:cNvPr id="5" name="Рисунок 4" descr="Самые известные британские актеры">
            <a:hlinkClick r:id="rId3"/>
          </p:cNvPr>
          <p:cNvPicPr>
            <a:picLocks noGrp="1"/>
          </p:cNvPicPr>
          <p:nvPr>
            <p:ph type="pic" idx="1"/>
          </p:nvPr>
        </p:nvPicPr>
        <p:blipFill>
          <a:blip r:embed="rId4"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t="13636" b="13636"/>
          <a:stretch>
            <a:fillRect/>
          </a:stretch>
        </p:blipFill>
        <p:spPr bwMode="auto">
          <a:xfrm>
            <a:off x="3000375" y="609600"/>
            <a:ext cx="3083793" cy="2387352"/>
          </a:xfrm>
          <a:prstGeom prst="rect">
            <a:avLst/>
          </a:prstGeom>
          <a:noFill/>
          <a:ln>
            <a:noFill/>
          </a:ln>
        </p:spPr>
      </p:pic>
      <p:sp>
        <p:nvSpPr>
          <p:cNvPr id="4" name="Текст 3"/>
          <p:cNvSpPr>
            <a:spLocks noGrp="1"/>
          </p:cNvSpPr>
          <p:nvPr>
            <p:ph type="body" sz="half" idx="2"/>
          </p:nvPr>
        </p:nvSpPr>
        <p:spPr/>
        <p:txBody>
          <a:bodyPr>
            <a:normAutofit/>
          </a:bodyPr>
          <a:lstStyle/>
          <a:p>
            <a:r>
              <a:rPr lang="en-US" sz="3600" dirty="0" smtClean="0"/>
              <a:t>She became famous thanks to the movie "Police Academy" of the 80s.</a:t>
            </a:r>
            <a:endParaRPr lang="ru-RU" sz="3600" dirty="0" smtClean="0"/>
          </a:p>
          <a:p>
            <a:endParaRPr lang="ru-RU" dirty="0"/>
          </a:p>
        </p:txBody>
      </p:sp>
      <p:pic>
        <p:nvPicPr>
          <p:cNvPr id="6" name="Рисунок 5" descr="Самые известные британские актеры">
            <a:hlinkClick r:id="rId5"/>
          </p:cNvPr>
          <p:cNvPicPr/>
          <p:nvPr/>
        </p:nvPicPr>
        <p:blipFill>
          <a:blip r:embed="rId6"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5724128" y="1988840"/>
            <a:ext cx="3070820" cy="2968005"/>
          </a:xfrm>
          <a:prstGeom prst="rect">
            <a:avLst/>
          </a:prstGeom>
          <a:noFill/>
          <a:ln>
            <a:noFill/>
          </a:ln>
        </p:spPr>
      </p:pic>
    </p:spTree>
  </p:cSld>
  <p:clrMapOvr>
    <a:masterClrMapping/>
  </p:clrMapOvr>
  <p:transition>
    <p:newsflash/>
    <p:sndAc>
      <p:stSnd>
        <p:snd r:embed="rId2" name="cashreg.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6"/>
                                        </p:tgtEl>
                                        <p:attrNameLst>
                                          <p:attrName>ppt_y</p:attrName>
                                        </p:attrNameLst>
                                      </p:cBhvr>
                                      <p:tavLst>
                                        <p:tav tm="0">
                                          <p:val>
                                            <p:strVal val="#ppt_y"/>
                                          </p:val>
                                        </p:tav>
                                        <p:tav tm="100000">
                                          <p:val>
                                            <p:strVal val="#ppt_y"/>
                                          </p:val>
                                        </p:tav>
                                      </p:tavLst>
                                    </p:anim>
                                  </p:childTnLst>
                                </p:cTn>
                              </p:par>
                            </p:childTnLst>
                          </p:cTn>
                        </p:par>
                        <p:par>
                          <p:cTn id="11" fill="hold">
                            <p:stCondLst>
                              <p:cond delay="500"/>
                            </p:stCondLst>
                            <p:childTnLst>
                              <p:par>
                                <p:cTn id="12" presetID="39" presetClass="entr" presetSubtype="0" accel="10000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15"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16"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7200" dirty="0" smtClean="0"/>
              <a:t>Ben Barnes</a:t>
            </a:r>
            <a:endParaRPr lang="ru-RU" sz="7200" dirty="0"/>
          </a:p>
        </p:txBody>
      </p:sp>
      <p:pic>
        <p:nvPicPr>
          <p:cNvPr id="5" name="Рисунок 4" descr="Самые известные британские актеры">
            <a:hlinkClick r:id="rId3"/>
          </p:cNvPr>
          <p:cNvPicPr>
            <a:picLocks noGrp="1"/>
          </p:cNvPicPr>
          <p:nvPr>
            <p:ph type="pic" idx="1"/>
          </p:nvPr>
        </p:nvPicPr>
        <p:blipFill>
          <a:blip r:embed="rId4"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t="1584" b="1584"/>
          <a:stretch>
            <a:fillRect/>
          </a:stretch>
        </p:blipFill>
        <p:spPr bwMode="auto">
          <a:xfrm>
            <a:off x="3000375" y="609600"/>
            <a:ext cx="3731865" cy="2819400"/>
          </a:xfrm>
          <a:prstGeom prst="rect">
            <a:avLst/>
          </a:prstGeom>
          <a:noFill/>
          <a:ln>
            <a:noFill/>
          </a:ln>
        </p:spPr>
      </p:pic>
      <p:sp>
        <p:nvSpPr>
          <p:cNvPr id="4" name="Текст 3"/>
          <p:cNvSpPr>
            <a:spLocks noGrp="1"/>
          </p:cNvSpPr>
          <p:nvPr>
            <p:ph type="body" sz="half" idx="2"/>
          </p:nvPr>
        </p:nvSpPr>
        <p:spPr/>
        <p:txBody>
          <a:bodyPr>
            <a:normAutofit lnSpcReduction="10000"/>
          </a:bodyPr>
          <a:lstStyle/>
          <a:p>
            <a:r>
              <a:rPr lang="en-US" sz="2800" dirty="0" smtClean="0"/>
              <a:t>Ben was born in London on August 20, 1981. He became famous after performing his role as Prince Caspian in the film "The Chronicles of Narnia."</a:t>
            </a:r>
            <a:endParaRPr lang="ru-RU" sz="2800" dirty="0" smtClean="0"/>
          </a:p>
          <a:p>
            <a:endParaRPr lang="ru-RU" dirty="0"/>
          </a:p>
        </p:txBody>
      </p:sp>
      <p:pic>
        <p:nvPicPr>
          <p:cNvPr id="6" name="Рисунок 5" descr="Бен">
            <a:hlinkClick r:id="rId5"/>
          </p:cNvPr>
          <p:cNvPicPr/>
          <p:nvPr/>
        </p:nvPicPr>
        <p:blipFill>
          <a:blip r:embed="rId6"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5076056" y="2348880"/>
            <a:ext cx="3816424" cy="2664296"/>
          </a:xfrm>
          <a:prstGeom prst="rect">
            <a:avLst/>
          </a:prstGeom>
          <a:noFill/>
          <a:ln>
            <a:noFill/>
          </a:ln>
        </p:spPr>
      </p:pic>
    </p:spTree>
  </p:cSld>
  <p:clrMapOvr>
    <a:masterClrMapping/>
  </p:clrMapOvr>
  <p:transition spd="slow">
    <p:newsflash/>
    <p:sndAc>
      <p:stSnd>
        <p:snd r:embed="rId2" name="cashreg.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4)">
                                      <p:cBhvr>
                                        <p:cTn id="7" dur="2000"/>
                                        <p:tgtEl>
                                          <p:spTgt spid="6"/>
                                        </p:tgtEl>
                                      </p:cBhvr>
                                    </p:animEffect>
                                  </p:childTnLst>
                                </p:cTn>
                              </p:par>
                              <p:par>
                                <p:cTn id="8" presetID="8"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amond(in)">
                                      <p:cBhvr>
                                        <p:cTn id="1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7200" dirty="0" smtClean="0"/>
              <a:t>Colin Firth</a:t>
            </a:r>
            <a:endParaRPr lang="ru-RU" sz="7200" dirty="0"/>
          </a:p>
        </p:txBody>
      </p:sp>
      <p:pic>
        <p:nvPicPr>
          <p:cNvPr id="5" name="Рисунок 4" descr="Самые известные британские актеры">
            <a:hlinkClick r:id="rId3"/>
          </p:cNvPr>
          <p:cNvPicPr>
            <a:picLocks noGrp="1"/>
          </p:cNvPicPr>
          <p:nvPr>
            <p:ph type="pic" idx="1"/>
          </p:nvPr>
        </p:nvPicPr>
        <p:blipFill>
          <a:blip r:embed="rId4"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l="4167" r="4167"/>
          <a:stretch>
            <a:fillRect/>
          </a:stretch>
        </p:blipFill>
        <p:spPr bwMode="auto">
          <a:xfrm>
            <a:off x="3203848" y="836712"/>
            <a:ext cx="2880320" cy="2448272"/>
          </a:xfrm>
          <a:prstGeom prst="rect">
            <a:avLst/>
          </a:prstGeom>
          <a:noFill/>
          <a:ln>
            <a:noFill/>
          </a:ln>
        </p:spPr>
      </p:pic>
      <p:sp>
        <p:nvSpPr>
          <p:cNvPr id="4" name="Текст 3"/>
          <p:cNvSpPr>
            <a:spLocks noGrp="1"/>
          </p:cNvSpPr>
          <p:nvPr>
            <p:ph type="body" sz="half" idx="2"/>
          </p:nvPr>
        </p:nvSpPr>
        <p:spPr/>
        <p:txBody>
          <a:bodyPr>
            <a:normAutofit/>
          </a:bodyPr>
          <a:lstStyle/>
          <a:p>
            <a:r>
              <a:rPr lang="en-US" dirty="0" smtClean="0"/>
              <a:t>A sample of a man full of dignity, a true gentleman. His roles in such films as "The English Patient", "Shakespeare in Love," "The Diary of Bridget Jones," "What the Girl Wants", "Mama Mia!", "Portrait of Dorian Gray", brought Colin an unprecedented worldwide fame. And the role of King George VI in the movie "King says" has resulted in such awards as BAFTA, the Screen Actors Guild Award and, of course, Oscar! Man of dreams!</a:t>
            </a:r>
            <a:endParaRPr lang="ru-RU" dirty="0" smtClean="0"/>
          </a:p>
          <a:p>
            <a:endParaRPr lang="ru-RU" dirty="0"/>
          </a:p>
        </p:txBody>
      </p:sp>
      <p:pic>
        <p:nvPicPr>
          <p:cNvPr id="6" name="Рисунок 5" descr="Самые известные британские актеры">
            <a:hlinkClick r:id="rId5"/>
          </p:cNvPr>
          <p:cNvPicPr/>
          <p:nvPr/>
        </p:nvPicPr>
        <p:blipFill>
          <a:blip r:embed="rId6"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4932040" y="2924944"/>
            <a:ext cx="3253279" cy="2055386"/>
          </a:xfrm>
          <a:prstGeom prst="rect">
            <a:avLst/>
          </a:prstGeom>
          <a:noFill/>
          <a:ln>
            <a:noFill/>
          </a:ln>
        </p:spPr>
      </p:pic>
    </p:spTree>
  </p:cSld>
  <p:clrMapOvr>
    <a:masterClrMapping/>
  </p:clrMapOvr>
  <p:transition spd="med">
    <p:wheel spokes="8"/>
    <p:sndAc>
      <p:stSnd>
        <p:snd r:embed="rId2" name="applause.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from="(-#ppt_w/2)" to="(#ppt_x)" calcmode="lin" valueType="num">
                                      <p:cBhvr>
                                        <p:cTn id="7" dur="600" fill="hold">
                                          <p:stCondLst>
                                            <p:cond delay="0"/>
                                          </p:stCondLst>
                                        </p:cTn>
                                        <p:tgtEl>
                                          <p:spTgt spid="6"/>
                                        </p:tgtEl>
                                        <p:attrNameLst>
                                          <p:attrName>ppt_x</p:attrName>
                                        </p:attrNameLst>
                                      </p:cBhvr>
                                    </p:anim>
                                    <p:anim from="0" to="-1.0" calcmode="lin" valueType="num">
                                      <p:cBhvr>
                                        <p:cTn id="8" dur="200" decel="50000" autoRev="1" fill="hold">
                                          <p:stCondLst>
                                            <p:cond delay="600"/>
                                          </p:stCondLst>
                                        </p:cTn>
                                        <p:tgtEl>
                                          <p:spTgt spid="6"/>
                                        </p:tgtEl>
                                        <p:attrNameLst>
                                          <p:attrName>xshear</p:attrName>
                                        </p:attrNameLst>
                                      </p:cBhvr>
                                    </p:anim>
                                    <p:animScale>
                                      <p:cBhvr>
                                        <p:cTn id="9" dur="200" decel="100000" autoRev="1" fill="hold">
                                          <p:stCondLst>
                                            <p:cond delay="600"/>
                                          </p:stCondLst>
                                        </p:cTn>
                                        <p:tgtEl>
                                          <p:spTgt spid="6"/>
                                        </p:tgtEl>
                                      </p:cBhvr>
                                      <p:from x="100000" y="100000"/>
                                      <p:to x="80000" y="100000"/>
                                    </p:animScale>
                                    <p:anim by="(#ppt_h/3+#ppt_w*0.1)" calcmode="lin" valueType="num">
                                      <p:cBhvr additive="sum">
                                        <p:cTn id="10" dur="200" decel="100000" autoRev="1" fill="hold">
                                          <p:stCondLst>
                                            <p:cond delay="600"/>
                                          </p:stCondLst>
                                        </p:cTn>
                                        <p:tgtEl>
                                          <p:spTgt spid="6"/>
                                        </p:tgtEl>
                                        <p:attrNameLst>
                                          <p:attrName>ppt_x</p:attrName>
                                        </p:attrNameLst>
                                      </p:cBhvr>
                                    </p:anim>
                                  </p:childTnLst>
                                </p:cTn>
                              </p:par>
                              <p:par>
                                <p:cTn id="11" presetID="18" presetClass="entr" presetSubtype="6"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strips(downRight)">
                                      <p:cBhvr>
                                        <p:cTn id="1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5400" dirty="0" err="1" smtClean="0"/>
              <a:t>Keira</a:t>
            </a:r>
            <a:r>
              <a:rPr lang="en-US" sz="5400" dirty="0" smtClean="0"/>
              <a:t> </a:t>
            </a:r>
            <a:r>
              <a:rPr lang="en-US" sz="5400" dirty="0" err="1" smtClean="0"/>
              <a:t>Knightley</a:t>
            </a:r>
            <a:endParaRPr lang="ru-RU" sz="5400" dirty="0"/>
          </a:p>
        </p:txBody>
      </p:sp>
      <p:pic>
        <p:nvPicPr>
          <p:cNvPr id="5" name="Рисунок 4" descr="Самые известные британские актеры">
            <a:hlinkClick r:id="rId3"/>
          </p:cNvPr>
          <p:cNvPicPr>
            <a:picLocks noGrp="1"/>
          </p:cNvPicPr>
          <p:nvPr>
            <p:ph type="pic" idx="1"/>
          </p:nvPr>
        </p:nvPicPr>
        <p:blipFill>
          <a:blip r:embed="rId4"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t="19528" b="19528"/>
          <a:stretch>
            <a:fillRect/>
          </a:stretch>
        </p:blipFill>
        <p:spPr bwMode="auto">
          <a:xfrm>
            <a:off x="3995936" y="548680"/>
            <a:ext cx="3515841" cy="2891408"/>
          </a:xfrm>
          <a:prstGeom prst="rect">
            <a:avLst/>
          </a:prstGeom>
          <a:noFill/>
          <a:ln>
            <a:noFill/>
          </a:ln>
        </p:spPr>
      </p:pic>
      <p:sp>
        <p:nvSpPr>
          <p:cNvPr id="4" name="Текст 3"/>
          <p:cNvSpPr>
            <a:spLocks noGrp="1"/>
          </p:cNvSpPr>
          <p:nvPr>
            <p:ph type="body" sz="half" idx="2"/>
          </p:nvPr>
        </p:nvSpPr>
        <p:spPr/>
        <p:txBody>
          <a:bodyPr>
            <a:normAutofit fontScale="92500"/>
          </a:bodyPr>
          <a:lstStyle/>
          <a:p>
            <a:r>
              <a:rPr lang="en-US" sz="2400" dirty="0" smtClean="0"/>
              <a:t>March 26, 1985 in London was born "princess of pirates." Almost all her works have become world famous: She starred in the films "Play as Beckham", "Pride and Prejudice", "King Arthur", "Pirates of the Caribbean", "Real Love.</a:t>
            </a:r>
            <a:endParaRPr lang="ru-RU" sz="2400" dirty="0" smtClean="0"/>
          </a:p>
          <a:p>
            <a:endParaRPr lang="ru-RU" dirty="0"/>
          </a:p>
        </p:txBody>
      </p:sp>
      <p:pic>
        <p:nvPicPr>
          <p:cNvPr id="6" name="Рисунок 5" descr="Самые известные британские актеры">
            <a:hlinkClick r:id="rId5"/>
          </p:cNvPr>
          <p:cNvPicPr/>
          <p:nvPr/>
        </p:nvPicPr>
        <p:blipFill>
          <a:blip r:embed="rId6"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6228184" y="2852936"/>
            <a:ext cx="2705100" cy="2164080"/>
          </a:xfrm>
          <a:prstGeom prst="rect">
            <a:avLst/>
          </a:prstGeom>
          <a:noFill/>
          <a:ln>
            <a:noFill/>
          </a:ln>
        </p:spPr>
      </p:pic>
      <p:pic>
        <p:nvPicPr>
          <p:cNvPr id="7" name="Рисунок 6" descr="Самые известные британские актеры">
            <a:hlinkClick r:id="rId7"/>
          </p:cNvPr>
          <p:cNvPicPr/>
          <p:nvPr/>
        </p:nvPicPr>
        <p:blipFill>
          <a:blip r:embed="rId8"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2987824" y="2852936"/>
            <a:ext cx="3278973" cy="2163445"/>
          </a:xfrm>
          <a:prstGeom prst="rect">
            <a:avLst/>
          </a:prstGeom>
          <a:noFill/>
          <a:ln>
            <a:noFill/>
          </a:ln>
        </p:spPr>
      </p:pic>
    </p:spTree>
  </p:cSld>
  <p:clrMapOvr>
    <a:masterClrMapping/>
  </p:clrMapOvr>
  <p:transition spd="med">
    <p:split orient="vert"/>
    <p:sndAc>
      <p:stSnd>
        <p:snd r:embed="rId2"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4"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 from="(-#ppt_w/2)" to="(#ppt_x)" calcmode="lin" valueType="num">
                                      <p:cBhvr>
                                        <p:cTn id="10" dur="600" fill="hold">
                                          <p:stCondLst>
                                            <p:cond delay="0"/>
                                          </p:stCondLst>
                                        </p:cTn>
                                        <p:tgtEl>
                                          <p:spTgt spid="6"/>
                                        </p:tgtEl>
                                        <p:attrNameLst>
                                          <p:attrName>ppt_x</p:attrName>
                                        </p:attrNameLst>
                                      </p:cBhvr>
                                    </p:anim>
                                    <p:anim from="0" to="-1.0" calcmode="lin" valueType="num">
                                      <p:cBhvr>
                                        <p:cTn id="11" dur="200" decel="50000" autoRev="1" fill="hold">
                                          <p:stCondLst>
                                            <p:cond delay="600"/>
                                          </p:stCondLst>
                                        </p:cTn>
                                        <p:tgtEl>
                                          <p:spTgt spid="6"/>
                                        </p:tgtEl>
                                        <p:attrNameLst>
                                          <p:attrName>xshear</p:attrName>
                                        </p:attrNameLst>
                                      </p:cBhvr>
                                    </p:anim>
                                    <p:animScale>
                                      <p:cBhvr>
                                        <p:cTn id="12" dur="200" decel="100000" autoRev="1" fill="hold">
                                          <p:stCondLst>
                                            <p:cond delay="600"/>
                                          </p:stCondLst>
                                        </p:cTn>
                                        <p:tgtEl>
                                          <p:spTgt spid="6"/>
                                        </p:tgtEl>
                                      </p:cBhvr>
                                      <p:from x="100000" y="100000"/>
                                      <p:to x="80000" y="100000"/>
                                    </p:animScale>
                                    <p:anim by="(#ppt_h/3+#ppt_w*0.1)" calcmode="lin" valueType="num">
                                      <p:cBhvr additive="sum">
                                        <p:cTn id="13" dur="200" decel="100000" autoRev="1" fill="hold">
                                          <p:stCondLst>
                                            <p:cond delay="600"/>
                                          </p:stCondLst>
                                        </p:cTn>
                                        <p:tgtEl>
                                          <p:spTgt spid="6"/>
                                        </p:tgtEl>
                                        <p:attrNameLst>
                                          <p:attrName>ppt_x</p:attrName>
                                        </p:attrNameLst>
                                      </p:cBhvr>
                                    </p:anim>
                                  </p:childTnLst>
                                </p:cTn>
                              </p:par>
                              <p:par>
                                <p:cTn id="14" presetID="34"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 from="(-#ppt_w/2)" to="(#ppt_x)" calcmode="lin" valueType="num">
                                      <p:cBhvr>
                                        <p:cTn id="16" dur="600" fill="hold">
                                          <p:stCondLst>
                                            <p:cond delay="0"/>
                                          </p:stCondLst>
                                        </p:cTn>
                                        <p:tgtEl>
                                          <p:spTgt spid="7"/>
                                        </p:tgtEl>
                                        <p:attrNameLst>
                                          <p:attrName>ppt_x</p:attrName>
                                        </p:attrNameLst>
                                      </p:cBhvr>
                                    </p:anim>
                                    <p:anim from="0" to="-1.0" calcmode="lin" valueType="num">
                                      <p:cBhvr>
                                        <p:cTn id="17" dur="200" decel="50000" autoRev="1" fill="hold">
                                          <p:stCondLst>
                                            <p:cond delay="600"/>
                                          </p:stCondLst>
                                        </p:cTn>
                                        <p:tgtEl>
                                          <p:spTgt spid="7"/>
                                        </p:tgtEl>
                                        <p:attrNameLst>
                                          <p:attrName>xshear</p:attrName>
                                        </p:attrNameLst>
                                      </p:cBhvr>
                                    </p:anim>
                                    <p:animScale>
                                      <p:cBhvr>
                                        <p:cTn id="18" dur="200" decel="100000" autoRev="1" fill="hold">
                                          <p:stCondLst>
                                            <p:cond delay="600"/>
                                          </p:stCondLst>
                                        </p:cTn>
                                        <p:tgtEl>
                                          <p:spTgt spid="7"/>
                                        </p:tgtEl>
                                      </p:cBhvr>
                                      <p:from x="100000" y="100000"/>
                                      <p:to x="80000" y="100000"/>
                                    </p:animScale>
                                    <p:anim by="(#ppt_h/3+#ppt_w*0.1)" calcmode="lin" valueType="num">
                                      <p:cBhvr additive="sum">
                                        <p:cTn id="19" dur="200" decel="100000" autoRev="1" fill="hold">
                                          <p:stCondLst>
                                            <p:cond delay="600"/>
                                          </p:stCondLst>
                                        </p:cTn>
                                        <p:tgtEl>
                                          <p:spTgt spid="7"/>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en-US" sz="9600" dirty="0" smtClean="0"/>
              <a:t>New!!!</a:t>
            </a:r>
            <a:endParaRPr lang="ru-RU" sz="9600" dirty="0"/>
          </a:p>
        </p:txBody>
      </p:sp>
      <p:pic>
        <p:nvPicPr>
          <p:cNvPr id="1026" name="Picture 2" descr="https://im0-tub-ru.yandex.net/i?id=9f0de69cdba33bb44ec0fcfb0dbbf962&amp;n=33&amp;h=215&amp;w=382"/>
          <p:cNvPicPr>
            <a:picLocks noGrp="1" noChangeAspect="1" noChangeArrowheads="1"/>
          </p:cNvPicPr>
          <p:nvPr>
            <p:ph type="pic" idx="1"/>
          </p:nvPr>
        </p:nvPicPr>
        <p:blipFill>
          <a:blip r:embed="rId3" cstate="print"/>
          <a:srcRect l="11306" r="11306"/>
          <a:stretch>
            <a:fillRect/>
          </a:stretch>
        </p:blipFill>
        <p:spPr bwMode="auto">
          <a:prstGeom prst="rect">
            <a:avLst/>
          </a:prstGeom>
          <a:noFill/>
        </p:spPr>
      </p:pic>
      <p:sp>
        <p:nvSpPr>
          <p:cNvPr id="4" name="Текст 3"/>
          <p:cNvSpPr>
            <a:spLocks noGrp="1"/>
          </p:cNvSpPr>
          <p:nvPr>
            <p:ph type="body" sz="half" idx="2"/>
          </p:nvPr>
        </p:nvSpPr>
        <p:spPr/>
        <p:txBody>
          <a:bodyPr>
            <a:noAutofit/>
          </a:bodyPr>
          <a:lstStyle/>
          <a:p>
            <a:r>
              <a:rPr lang="en-US" sz="2800" dirty="0" smtClean="0"/>
              <a:t>The British </a:t>
            </a:r>
            <a:r>
              <a:rPr lang="en-US" sz="2800" dirty="0" err="1" smtClean="0"/>
              <a:t>kinomatografist</a:t>
            </a:r>
            <a:r>
              <a:rPr lang="en-US" sz="2800" dirty="0" smtClean="0"/>
              <a:t> will release continuation of the cult and most cash documentary about the wild nature ''Planet Earth 2"</a:t>
            </a:r>
            <a:endParaRPr lang="ru-RU" sz="2800" dirty="0"/>
          </a:p>
        </p:txBody>
      </p:sp>
    </p:spTree>
  </p:cSld>
  <p:clrMapOvr>
    <a:masterClrMapping/>
  </p:clrMapOvr>
  <p:transition spd="slow">
    <p:strips dir="rd"/>
    <p:sndAc>
      <p:stSnd>
        <p:snd r:embed="rId2" name="laser.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pic>
        <p:nvPicPr>
          <p:cNvPr id="32770" name="Picture 2" descr="https://im0-tub-ru.yandex.net/i?id=1c154f2edccb56e7c9cf487e9b7904c6&amp;n=33&amp;h=215&amp;w=461"/>
          <p:cNvPicPr>
            <a:picLocks noGrp="1" noChangeAspect="1" noChangeArrowheads="1"/>
          </p:cNvPicPr>
          <p:nvPr>
            <p:ph type="pic" idx="1"/>
          </p:nvPr>
        </p:nvPicPr>
        <p:blipFill>
          <a:blip r:embed="rId3" cstate="print"/>
          <a:srcRect l="17937" r="17937"/>
          <a:stretch>
            <a:fillRect/>
          </a:stretch>
        </p:blipFill>
        <p:spPr bwMode="auto">
          <a:prstGeom prst="rect">
            <a:avLst/>
          </a:prstGeom>
          <a:noFill/>
        </p:spPr>
      </p:pic>
      <p:sp>
        <p:nvSpPr>
          <p:cNvPr id="4" name="Текст 3"/>
          <p:cNvSpPr>
            <a:spLocks noGrp="1"/>
          </p:cNvSpPr>
          <p:nvPr>
            <p:ph type="body" sz="half" idx="2"/>
          </p:nvPr>
        </p:nvSpPr>
        <p:spPr/>
        <p:txBody>
          <a:bodyPr>
            <a:normAutofit/>
          </a:bodyPr>
          <a:lstStyle/>
          <a:p>
            <a:r>
              <a:rPr lang="en-US" sz="2000" dirty="0" smtClean="0"/>
              <a:t>On official YouTube BBC channel the trailer of the most expensive documentary which shootings lasted for 10 years has been published. The picture will become continuation of the epic serial film released in 2006 and which has beaten all </a:t>
            </a:r>
            <a:r>
              <a:rPr lang="en-US" sz="2000" dirty="0" err="1" smtClean="0"/>
              <a:t>mysimy</a:t>
            </a:r>
            <a:r>
              <a:rPr lang="en-US" sz="2000" dirty="0" smtClean="0"/>
              <a:t> world box office of 109 million dollars.</a:t>
            </a:r>
            <a:endParaRPr lang="ru-RU" sz="2000" dirty="0"/>
          </a:p>
        </p:txBody>
      </p:sp>
    </p:spTree>
  </p:cSld>
  <p:clrMapOvr>
    <a:masterClrMapping/>
  </p:clrMapOvr>
  <p:transition spd="slow">
    <p:newsflash/>
    <p:sndAc>
      <p:stSnd>
        <p:snd r:embed="rId2" name="cashreg.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5400" dirty="0" smtClean="0"/>
              <a:t>Premiere</a:t>
            </a:r>
            <a:r>
              <a:rPr lang="ru-RU" sz="5400" dirty="0" smtClean="0"/>
              <a:t> 2018!</a:t>
            </a:r>
            <a:endParaRPr lang="ru-RU" sz="5400" dirty="0"/>
          </a:p>
        </p:txBody>
      </p:sp>
      <p:pic>
        <p:nvPicPr>
          <p:cNvPr id="1026" name="Picture 2" descr="http://www.adabasini.com/resimler/2/bbcnin-internet-sitesine-erisim-engellendi-51574.jpg"/>
          <p:cNvPicPr>
            <a:picLocks noGrp="1" noChangeAspect="1" noChangeArrowheads="1"/>
          </p:cNvPicPr>
          <p:nvPr>
            <p:ph type="pic" idx="1"/>
          </p:nvPr>
        </p:nvPicPr>
        <p:blipFill>
          <a:blip r:embed="rId2" cstate="print"/>
          <a:srcRect l="7026" r="7026"/>
          <a:stretch>
            <a:fillRect/>
          </a:stretch>
        </p:blipFill>
        <p:spPr bwMode="auto">
          <a:prstGeom prst="rect">
            <a:avLst/>
          </a:prstGeom>
          <a:noFill/>
        </p:spPr>
      </p:pic>
      <p:sp>
        <p:nvSpPr>
          <p:cNvPr id="4" name="Текст 3"/>
          <p:cNvSpPr>
            <a:spLocks noGrp="1"/>
          </p:cNvSpPr>
          <p:nvPr>
            <p:ph type="body" sz="half" idx="2"/>
          </p:nvPr>
        </p:nvSpPr>
        <p:spPr/>
        <p:txBody>
          <a:bodyPr>
            <a:normAutofit/>
          </a:bodyPr>
          <a:lstStyle/>
          <a:p>
            <a:r>
              <a:rPr lang="en-US" sz="2000" dirty="0" smtClean="0"/>
              <a:t>To the word the record sum of 16 million pounds sterling, or 19.5 million dollars has been spent for shootings. In the movie it was told about unique and a little noticeable corners of Earth. This time it will be a question of fauna of our planet. The premiere of the film is planned for 2018.</a:t>
            </a:r>
            <a:endParaRPr lang="ru-RU" sz="2000" dirty="0"/>
          </a:p>
        </p:txBody>
      </p:sp>
    </p:spTree>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3600" dirty="0" smtClean="0"/>
              <a:t>20th Century Fox Film Corporation</a:t>
            </a:r>
            <a:endParaRPr lang="ru-RU" sz="3600" dirty="0"/>
          </a:p>
        </p:txBody>
      </p:sp>
      <p:pic>
        <p:nvPicPr>
          <p:cNvPr id="1026" name="Picture 2" descr="http://img13.deviantart.net/5479/i/2015/161/f/3/20th_century_fox_logo_by_gumballdeviant251-d8wslll.jpg"/>
          <p:cNvPicPr>
            <a:picLocks noGrp="1" noChangeAspect="1" noChangeArrowheads="1"/>
          </p:cNvPicPr>
          <p:nvPr>
            <p:ph type="pic" idx="1"/>
          </p:nvPr>
        </p:nvPicPr>
        <p:blipFill>
          <a:blip r:embed="rId3" cstate="print"/>
          <a:srcRect l="25763" r="25763"/>
          <a:stretch>
            <a:fillRect/>
          </a:stretch>
        </p:blipFill>
        <p:spPr bwMode="auto">
          <a:prstGeom prst="rect">
            <a:avLst/>
          </a:prstGeom>
          <a:noFill/>
        </p:spPr>
      </p:pic>
      <p:sp>
        <p:nvSpPr>
          <p:cNvPr id="4" name="Текст 3"/>
          <p:cNvSpPr>
            <a:spLocks noGrp="1"/>
          </p:cNvSpPr>
          <p:nvPr>
            <p:ph type="body" sz="half" idx="2"/>
          </p:nvPr>
        </p:nvSpPr>
        <p:spPr/>
        <p:txBody>
          <a:bodyPr>
            <a:normAutofit/>
          </a:bodyPr>
          <a:lstStyle/>
          <a:p>
            <a:r>
              <a:rPr lang="en-US" dirty="0" smtClean="0"/>
              <a:t>One of six largest American film studios which is subsidiary 21st Century Fox. Is engaged also in production of television movies.</a:t>
            </a:r>
          </a:p>
          <a:p>
            <a:endParaRPr lang="en-US" dirty="0" smtClean="0"/>
          </a:p>
          <a:p>
            <a:r>
              <a:rPr lang="en-US" dirty="0" smtClean="0"/>
              <a:t>The company is founded on May 31, 1935 [1] as a result of merge of two studios: Fox Film Corporation founded in 1915 by William Fox, and Twentieth Century Pictures, founded in 1933 by </a:t>
            </a:r>
            <a:r>
              <a:rPr lang="en-US" dirty="0" err="1" smtClean="0"/>
              <a:t>Daryll</a:t>
            </a:r>
            <a:r>
              <a:rPr lang="en-US" dirty="0" smtClean="0"/>
              <a:t> F. </a:t>
            </a:r>
            <a:r>
              <a:rPr lang="en-US" dirty="0" err="1" smtClean="0"/>
              <a:t>Zanuk</a:t>
            </a:r>
            <a:r>
              <a:rPr lang="en-US" dirty="0" smtClean="0"/>
              <a:t>, Joseph Schenk, Raymond Griffith</a:t>
            </a:r>
            <a:endParaRPr lang="ru-RU" dirty="0"/>
          </a:p>
        </p:txBody>
      </p:sp>
    </p:spTree>
  </p:cSld>
  <p:clrMapOvr>
    <a:masterClrMapping/>
  </p:clrMapOvr>
  <p:transition spd="slow">
    <p:zoom/>
    <p:sndAc>
      <p:stSnd>
        <p:snd r:embed="rId2" name="camera.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4800" dirty="0" err="1" smtClean="0"/>
              <a:t>I</a:t>
            </a:r>
            <a:r>
              <a:rPr lang="en-US" sz="4800" dirty="0" err="1" smtClean="0"/>
              <a:t>ntermedia</a:t>
            </a:r>
            <a:r>
              <a:rPr lang="en-US" sz="4800" dirty="0" smtClean="0"/>
              <a:t> Films</a:t>
            </a:r>
            <a:endParaRPr lang="ru-RU" sz="4800" dirty="0"/>
          </a:p>
        </p:txBody>
      </p:sp>
      <p:pic>
        <p:nvPicPr>
          <p:cNvPr id="32770" name="Picture 2" descr="https://im0-tub-ru.yandex.net/i?id=ebe602d797848c699750058568a79ae1&amp;n=33&amp;h=215&amp;w=287"/>
          <p:cNvPicPr>
            <a:picLocks noGrp="1" noChangeAspect="1" noChangeArrowheads="1"/>
          </p:cNvPicPr>
          <p:nvPr>
            <p:ph type="pic" idx="1"/>
          </p:nvPr>
        </p:nvPicPr>
        <p:blipFill>
          <a:blip r:embed="rId3" cstate="print"/>
          <a:srcRect t="1459" b="1459"/>
          <a:stretch>
            <a:fillRect/>
          </a:stretch>
        </p:blipFill>
        <p:spPr bwMode="auto">
          <a:prstGeom prst="rect">
            <a:avLst/>
          </a:prstGeom>
          <a:noFill/>
        </p:spPr>
      </p:pic>
      <p:sp>
        <p:nvSpPr>
          <p:cNvPr id="4" name="Текст 3"/>
          <p:cNvSpPr>
            <a:spLocks noGrp="1"/>
          </p:cNvSpPr>
          <p:nvPr>
            <p:ph type="body" sz="half" idx="2"/>
          </p:nvPr>
        </p:nvSpPr>
        <p:spPr/>
        <p:txBody>
          <a:bodyPr>
            <a:normAutofit fontScale="77500" lnSpcReduction="20000"/>
          </a:bodyPr>
          <a:lstStyle/>
          <a:p>
            <a:r>
              <a:rPr lang="en-US" dirty="0" smtClean="0"/>
              <a:t>The company was founded in 1995 as </a:t>
            </a:r>
            <a:r>
              <a:rPr lang="en-US" b="1" dirty="0" err="1" smtClean="0"/>
              <a:t>Intermedia</a:t>
            </a:r>
            <a:r>
              <a:rPr lang="en-US" b="1" dirty="0" smtClean="0"/>
              <a:t> Film Equities</a:t>
            </a:r>
            <a:r>
              <a:rPr lang="en-US" dirty="0" smtClean="0"/>
              <a:t> in </a:t>
            </a:r>
            <a:r>
              <a:rPr lang="en-US" dirty="0" smtClean="0">
                <a:hlinkClick r:id="rId4" tooltip="London"/>
              </a:rPr>
              <a:t>London</a:t>
            </a:r>
            <a:r>
              <a:rPr lang="en-US" dirty="0" smtClean="0"/>
              <a:t>. Two years later, </a:t>
            </a:r>
            <a:r>
              <a:rPr lang="en-US" dirty="0" err="1" smtClean="0"/>
              <a:t>Intermedia</a:t>
            </a:r>
            <a:r>
              <a:rPr lang="en-US" dirty="0" smtClean="0"/>
              <a:t> began operations in </a:t>
            </a:r>
            <a:r>
              <a:rPr lang="en-US" dirty="0" smtClean="0">
                <a:hlinkClick r:id="rId5" tooltip="Los Angeles"/>
              </a:rPr>
              <a:t>Los Angeles</a:t>
            </a:r>
            <a:r>
              <a:rPr lang="en-US" dirty="0" smtClean="0"/>
              <a:t>, as did Pacifica Film Distribution, which would later merge with </a:t>
            </a:r>
            <a:r>
              <a:rPr lang="en-US" dirty="0" err="1" smtClean="0"/>
              <a:t>Intermedia</a:t>
            </a:r>
            <a:r>
              <a:rPr lang="en-US" dirty="0" smtClean="0"/>
              <a:t>.</a:t>
            </a:r>
          </a:p>
          <a:p>
            <a:r>
              <a:rPr lang="en-US" dirty="0" smtClean="0"/>
              <a:t>Its first success of note was </a:t>
            </a:r>
            <a:r>
              <a:rPr lang="en-US" i="1" dirty="0" smtClean="0">
                <a:hlinkClick r:id="rId6" tooltip="Sliding Doors"/>
              </a:rPr>
              <a:t>Sliding Doors</a:t>
            </a:r>
            <a:r>
              <a:rPr lang="en-US" dirty="0" smtClean="0"/>
              <a:t>, starring </a:t>
            </a:r>
            <a:r>
              <a:rPr lang="en-US" dirty="0" smtClean="0">
                <a:hlinkClick r:id="rId7" tooltip="Gwyneth Paltrow"/>
              </a:rPr>
              <a:t>Gwyneth </a:t>
            </a:r>
            <a:r>
              <a:rPr lang="en-US" dirty="0" err="1" smtClean="0">
                <a:hlinkClick r:id="rId7" tooltip="Gwyneth Paltrow"/>
              </a:rPr>
              <a:t>Paltrow</a:t>
            </a:r>
            <a:r>
              <a:rPr lang="en-US" dirty="0" smtClean="0"/>
              <a:t>, opened the </a:t>
            </a:r>
            <a:r>
              <a:rPr lang="en-US" dirty="0" smtClean="0">
                <a:hlinkClick r:id="rId8" tooltip="Sundance Film Festival"/>
              </a:rPr>
              <a:t>Sundance Film Festival</a:t>
            </a:r>
            <a:r>
              <a:rPr lang="en-US" dirty="0" smtClean="0"/>
              <a:t>.</a:t>
            </a:r>
          </a:p>
          <a:p>
            <a:r>
              <a:rPr lang="en-US" dirty="0" smtClean="0"/>
              <a:t>In 2000, parent company IM </a:t>
            </a:r>
            <a:r>
              <a:rPr lang="en-US" dirty="0" err="1" smtClean="0"/>
              <a:t>Internationalmedia</a:t>
            </a:r>
            <a:r>
              <a:rPr lang="en-US" dirty="0" smtClean="0"/>
              <a:t> AG held an </a:t>
            </a:r>
            <a:r>
              <a:rPr lang="en-US" dirty="0" smtClean="0">
                <a:hlinkClick r:id="rId9" tooltip="Initial public offering"/>
              </a:rPr>
              <a:t>initial public offering</a:t>
            </a:r>
            <a:r>
              <a:rPr lang="en-US" dirty="0" smtClean="0"/>
              <a:t> of its stock on the New Market. That year, it won a </a:t>
            </a:r>
            <a:r>
              <a:rPr lang="en-US" dirty="0" smtClean="0">
                <a:hlinkClick r:id="rId10" tooltip="Golden Globe"/>
              </a:rPr>
              <a:t>Golden Globe</a:t>
            </a:r>
            <a:r>
              <a:rPr lang="en-US" dirty="0" smtClean="0"/>
              <a:t> for the film </a:t>
            </a:r>
            <a:r>
              <a:rPr lang="en-US" i="1" dirty="0" smtClean="0">
                <a:hlinkClick r:id="rId11" tooltip="Nurse Betty"/>
              </a:rPr>
              <a:t>Nurse Betty</a:t>
            </a:r>
            <a:r>
              <a:rPr lang="en-US" dirty="0" smtClean="0"/>
              <a:t>. In 2001, the company acquired the library of </a:t>
            </a:r>
            <a:r>
              <a:rPr lang="en-US" dirty="0" smtClean="0">
                <a:hlinkClick r:id="rId12" tooltip="Lawrence Gordon (producer)"/>
              </a:rPr>
              <a:t>Lawrence Gordon</a:t>
            </a:r>
            <a:r>
              <a:rPr lang="en-US" dirty="0" smtClean="0"/>
              <a:t>'s studio, </a:t>
            </a:r>
            <a:r>
              <a:rPr lang="en-US" dirty="0" smtClean="0">
                <a:hlinkClick r:id="rId13" tooltip="Largo Entertainment"/>
              </a:rPr>
              <a:t>Largo Entertainment</a:t>
            </a:r>
            <a:r>
              <a:rPr lang="en-US" dirty="0" smtClean="0"/>
              <a:t>, with </a:t>
            </a:r>
            <a:r>
              <a:rPr lang="en-US" dirty="0" smtClean="0">
                <a:hlinkClick r:id="rId14" tooltip="Warner Home Video"/>
              </a:rPr>
              <a:t>Warner Home Video</a:t>
            </a:r>
            <a:r>
              <a:rPr lang="en-US" dirty="0" smtClean="0"/>
              <a:t> acting as distributor, and also produced films such as </a:t>
            </a:r>
            <a:r>
              <a:rPr lang="en-US" i="1" dirty="0" smtClean="0">
                <a:hlinkClick r:id="rId15" tooltip="K-PAX (film)"/>
              </a:rPr>
              <a:t>K-PAX</a:t>
            </a:r>
            <a:r>
              <a:rPr lang="en-US" dirty="0" smtClean="0"/>
              <a:t> and </a:t>
            </a:r>
            <a:r>
              <a:rPr lang="en-US" i="1" dirty="0" smtClean="0">
                <a:hlinkClick r:id="rId16" tooltip="The Wedding Planner"/>
              </a:rPr>
              <a:t>The Wedding Planner</a:t>
            </a:r>
            <a:r>
              <a:rPr lang="en-US" dirty="0" smtClean="0"/>
              <a:t>.</a:t>
            </a:r>
          </a:p>
          <a:p>
            <a:endParaRPr lang="ru-RU" dirty="0"/>
          </a:p>
        </p:txBody>
      </p:sp>
    </p:spTree>
  </p:cSld>
  <p:clrMapOvr>
    <a:masterClrMapping/>
  </p:clrMapOvr>
  <p:transition spd="slow">
    <p:newsflash/>
    <p:sndAc>
      <p:stSnd>
        <p:snd r:embed="rId2" name="wind.wav"/>
      </p:stSnd>
    </p:sndAc>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фициальная">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384</TotalTime>
  <Words>814</Words>
  <Application>Microsoft Office PowerPoint</Application>
  <PresentationFormat>Экран (4:3)</PresentationFormat>
  <Paragraphs>43</Paragraphs>
  <Slides>17</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Официальная</vt:lpstr>
      <vt:lpstr>English cinema</vt:lpstr>
      <vt:lpstr>1. The actors of Great Britain and their roles</vt:lpstr>
      <vt:lpstr>2. The first films of Great Britain</vt:lpstr>
      <vt:lpstr>Actors of Great Britain</vt:lpstr>
      <vt:lpstr>Actors of Great Britain</vt:lpstr>
      <vt:lpstr> Very known the cinema actor Britain and theirs roles</vt:lpstr>
      <vt:lpstr>Слайд 7</vt:lpstr>
      <vt:lpstr>Christian Bale</vt:lpstr>
      <vt:lpstr>Kim Cattrall</vt:lpstr>
      <vt:lpstr>Ben Barnes</vt:lpstr>
      <vt:lpstr>Colin Firth</vt:lpstr>
      <vt:lpstr>Keira Knightley</vt:lpstr>
      <vt:lpstr>New!!!</vt:lpstr>
      <vt:lpstr>Слайд 14</vt:lpstr>
      <vt:lpstr>Premiere 2018!</vt:lpstr>
      <vt:lpstr>20th Century Fox Film Corporation</vt:lpstr>
      <vt:lpstr>Intermedia Films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English cinema</dc:title>
  <dc:creator>Анна</dc:creator>
  <cp:lastModifiedBy>user</cp:lastModifiedBy>
  <cp:revision>45</cp:revision>
  <dcterms:created xsi:type="dcterms:W3CDTF">2017-03-11T10:20:05Z</dcterms:created>
  <dcterms:modified xsi:type="dcterms:W3CDTF">2017-04-02T13:57:20Z</dcterms:modified>
</cp:coreProperties>
</file>