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sldIdLst>
    <p:sldId id="270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6" r:id="rId11"/>
    <p:sldId id="267" r:id="rId12"/>
    <p:sldId id="268" r:id="rId13"/>
    <p:sldId id="269" r:id="rId14"/>
    <p:sldId id="271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0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5" autoAdjust="0"/>
    <p:restoredTop sz="94637" autoAdjust="0"/>
  </p:normalViewPr>
  <p:slideViewPr>
    <p:cSldViewPr>
      <p:cViewPr varScale="1">
        <p:scale>
          <a:sx n="59" d="100"/>
          <a:sy n="59" d="100"/>
        </p:scale>
        <p:origin x="-1572" y="-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2A847D-0B36-4485-B34E-8772C3D95777}" type="datetimeFigureOut">
              <a:rPr lang="ru-RU" smtClean="0"/>
              <a:pPr/>
              <a:t>24.04.2017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39AABA-8556-4E1D-82A1-C6E57F215C6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2A847D-0B36-4485-B34E-8772C3D95777}" type="datetimeFigureOut">
              <a:rPr lang="ru-RU" smtClean="0"/>
              <a:pPr/>
              <a:t>24.04.2017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39AABA-8556-4E1D-82A1-C6E57F215C6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2A847D-0B36-4485-B34E-8772C3D95777}" type="datetimeFigureOut">
              <a:rPr lang="ru-RU" smtClean="0"/>
              <a:pPr/>
              <a:t>24.04.2017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39AABA-8556-4E1D-82A1-C6E57F215C6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2A847D-0B36-4485-B34E-8772C3D95777}" type="datetimeFigureOut">
              <a:rPr lang="ru-RU" smtClean="0"/>
              <a:pPr/>
              <a:t>24.04.2017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39AABA-8556-4E1D-82A1-C6E57F215C6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2A847D-0B36-4485-B34E-8772C3D95777}" type="datetimeFigureOut">
              <a:rPr lang="ru-RU" smtClean="0"/>
              <a:pPr/>
              <a:t>24.04.2017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39AABA-8556-4E1D-82A1-C6E57F215C6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2A847D-0B36-4485-B34E-8772C3D95777}" type="datetimeFigureOut">
              <a:rPr lang="ru-RU" smtClean="0"/>
              <a:pPr/>
              <a:t>24.04.2017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39AABA-8556-4E1D-82A1-C6E57F215C6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2A847D-0B36-4485-B34E-8772C3D95777}" type="datetimeFigureOut">
              <a:rPr lang="ru-RU" smtClean="0"/>
              <a:pPr/>
              <a:t>24.04.2017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39AABA-8556-4E1D-82A1-C6E57F215C6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2A847D-0B36-4485-B34E-8772C3D95777}" type="datetimeFigureOut">
              <a:rPr lang="ru-RU" smtClean="0"/>
              <a:pPr/>
              <a:t>24.04.2017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39AABA-8556-4E1D-82A1-C6E57F215C6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2A847D-0B36-4485-B34E-8772C3D95777}" type="datetimeFigureOut">
              <a:rPr lang="ru-RU" smtClean="0"/>
              <a:pPr/>
              <a:t>24.04.2017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39AABA-8556-4E1D-82A1-C6E57F215C6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2A847D-0B36-4485-B34E-8772C3D95777}" type="datetimeFigureOut">
              <a:rPr lang="ru-RU" smtClean="0"/>
              <a:pPr/>
              <a:t>24.04.2017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39AABA-8556-4E1D-82A1-C6E57F215C6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2A847D-0B36-4485-B34E-8772C3D95777}" type="datetimeFigureOut">
              <a:rPr lang="ru-RU" smtClean="0"/>
              <a:pPr/>
              <a:t>24.04.2017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39AABA-8556-4E1D-82A1-C6E57F215C6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2A847D-0B36-4485-B34E-8772C3D95777}" type="datetimeFigureOut">
              <a:rPr lang="ru-RU" smtClean="0"/>
              <a:pPr/>
              <a:t>24.04.2017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39AABA-8556-4E1D-82A1-C6E57F215C6B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7" Type="http://schemas.openxmlformats.org/officeDocument/2006/relationships/image" Target="../media/image11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litopys.net/img/thisday/Jun/18-06/kanev_Pamiiatnik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6145" name="Rectangle 1"/>
          <p:cNvSpPr>
            <a:spLocks noChangeArrowheads="1"/>
          </p:cNvSpPr>
          <p:nvPr/>
        </p:nvSpPr>
        <p:spPr bwMode="auto">
          <a:xfrm>
            <a:off x="-4572000" y="6858000"/>
            <a:ext cx="9144000" cy="6986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Міністерство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8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освіти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8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науки </a:t>
            </a:r>
            <a:r>
              <a:rPr kumimoji="0" lang="ru-RU" sz="28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України</a:t>
            </a:r>
            <a:endParaRPr kumimoji="0" lang="uk-UA" sz="28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8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Національна академія внутрішніх справ</a:t>
            </a:r>
            <a:endParaRPr kumimoji="0" lang="uk-UA" sz="28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800" b="1" dirty="0">
              <a:solidFill>
                <a:schemeClr val="bg1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8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Поетична майстерність Т.Шевченка </a:t>
            </a:r>
            <a:endParaRPr kumimoji="0" lang="uk-UA" sz="28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8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 творах для дітей</a:t>
            </a:r>
            <a:endParaRPr kumimoji="0" lang="uk-UA" sz="28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8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sz="28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8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                               </a:t>
            </a:r>
            <a:r>
              <a:rPr kumimoji="0" lang="uk-UA" sz="28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Стефанова</a:t>
            </a:r>
            <a:r>
              <a:rPr kumimoji="0" lang="uk-UA" sz="28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Галина Григорівна</a:t>
            </a:r>
            <a:endParaRPr kumimoji="0" lang="uk-UA" sz="28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8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            </a:t>
            </a:r>
            <a:r>
              <a:rPr kumimoji="0" lang="en-US" sz="2800" b="0" i="0" u="none" strike="noStrike" cap="none" normalizeH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uk-UA" sz="28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Студентка 108-ЮД</a:t>
            </a:r>
            <a:endParaRPr kumimoji="0" lang="uk-UA" sz="28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8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sz="28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8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Київ-2017</a:t>
            </a:r>
            <a:endParaRPr kumimoji="0" lang="uk-UA" sz="28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0" y="0"/>
            <a:ext cx="9144000" cy="67403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normalizeH="0" baseline="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Міністерство</a:t>
            </a:r>
            <a:r>
              <a:rPr kumimoji="0" lang="ru-RU" sz="2800" b="1" i="0" u="none" strike="noStrike" normalizeH="0" baseline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800" b="1" i="0" u="none" strike="noStrike" normalizeH="0" baseline="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освіти</a:t>
            </a:r>
            <a:r>
              <a:rPr kumimoji="0" lang="ru-RU" sz="2800" b="1" i="0" u="none" strike="noStrike" normalizeH="0" baseline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800" b="1" i="0" u="none" strike="noStrike" normalizeH="0" baseline="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</a:t>
            </a:r>
            <a:r>
              <a:rPr kumimoji="0" lang="ru-RU" sz="2800" b="1" i="0" u="none" strike="noStrike" normalizeH="0" baseline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науки </a:t>
            </a:r>
            <a:r>
              <a:rPr kumimoji="0" lang="ru-RU" sz="2800" b="1" i="0" u="none" strike="noStrike" normalizeH="0" baseline="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України</a:t>
            </a:r>
            <a:endParaRPr kumimoji="0" lang="uk-UA" sz="2800" b="1" i="0" u="none" strike="noStrike" normalizeH="0" baseline="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chemeClr val="bg1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800" b="1" i="0" u="none" strike="noStrike" normalizeH="0" baseline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Національна академія внутрішніх справ</a:t>
            </a:r>
            <a:endParaRPr kumimoji="0" lang="uk-UA" sz="2800" b="1" i="0" u="none" strike="noStrike" normalizeH="0" baseline="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chemeClr val="bg1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80000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normalizeH="0" baseline="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80000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normalizeH="0" baseline="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80000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normalizeH="0" baseline="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80000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4000" b="1" i="0" u="none" strike="noStrike" normalizeH="0" baseline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ТАРАС</a:t>
            </a:r>
            <a:r>
              <a:rPr kumimoji="0" lang="uk-UA" sz="4000" b="1" i="0" u="none" strike="noStrike" normalizeH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</a:t>
            </a:r>
            <a:r>
              <a:rPr kumimoji="0" lang="uk-UA" sz="4000" b="1" i="0" u="none" strike="noStrike" normalizeH="0" baseline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ШЕВЧЕНК</a:t>
            </a:r>
            <a:r>
              <a:rPr lang="uk-UA" sz="4000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uk-UA" sz="4000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ОЧИМА   </a:t>
            </a:r>
            <a:r>
              <a:rPr kumimoji="0" lang="uk-UA" sz="4000" b="1" i="0" u="none" strike="noStrike" normalizeH="0" baseline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СУЧАСНОЇ    </a:t>
            </a:r>
            <a:r>
              <a:rPr kumimoji="0" lang="uk-UA" sz="4000" b="1" i="0" u="none" strike="noStrike" normalizeH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МОЛОДІ</a:t>
            </a:r>
            <a:endParaRPr kumimoji="0" lang="en-US" sz="4000" b="1" i="0" u="none" strike="noStrike" normalizeH="0" baseline="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chemeClr val="bg1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200" b="1" i="0" u="none" strike="noStrike" normalizeH="0" baseline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                                              </a:t>
            </a: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uk-UA" sz="2200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                                                </a:t>
            </a:r>
            <a:r>
              <a:rPr kumimoji="0" lang="uk-UA" sz="2000" b="1" i="0" u="none" strike="noStrike" normalizeH="0" baseline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                                                     </a:t>
            </a:r>
            <a:endParaRPr kumimoji="0" lang="uk-UA" sz="2000" b="1" i="0" u="none" strike="noStrike" normalizeH="0" baseline="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chemeClr val="bg1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uk-UA" sz="2000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                                                    </a:t>
            </a:r>
            <a:r>
              <a:rPr kumimoji="0" lang="uk-UA" sz="2000" b="1" i="0" u="none" strike="noStrike" normalizeH="0" baseline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МАЗУ РЕНКО АНАСТАСІЯ</a:t>
            </a:r>
            <a:r>
              <a:rPr kumimoji="0" lang="uk-UA" sz="2000" b="1" i="0" u="none" strike="noStrike" normalizeH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uk-UA" sz="2000" b="1" i="0" u="none" strike="noStrike" normalizeH="0" baseline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АНДРІЇВНА,  </a:t>
            </a:r>
            <a:endParaRPr kumimoji="0" lang="uk-UA" sz="2000" b="1" i="0" u="none" strike="noStrike" normalizeH="0" baseline="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chemeClr val="bg1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200" b="1" i="0" u="none" strike="noStrike" normalizeH="0" baseline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                                                </a:t>
            </a:r>
            <a:r>
              <a:rPr lang="uk-UA" sz="2200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</a:t>
            </a:r>
            <a:r>
              <a:rPr kumimoji="0" lang="uk-UA" sz="2200" b="1" i="0" u="none" strike="noStrike" normalizeH="0" baseline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тудентка 108-ЮФ групи.</a:t>
            </a: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uk-UA" sz="2200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                                                     Науковий керівник – С.М. Авраменко,</a:t>
            </a: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uk-UA" sz="2200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                                                </a:t>
            </a:r>
            <a:r>
              <a:rPr lang="uk-UA" sz="2200" b="1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</a:t>
            </a:r>
            <a:r>
              <a:rPr kumimoji="0" lang="uk-UA" sz="2200" b="1" i="0" u="none" strike="noStrike" normalizeH="0" baseline="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.п.н</a:t>
            </a:r>
            <a:r>
              <a:rPr kumimoji="0" lang="uk-UA" sz="2200" b="1" i="0" u="none" strike="noStrike" normalizeH="0" baseline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.,  доцент кафедри гуманітарних</a:t>
            </a: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200" b="1" i="0" u="none" strike="noStrike" normalizeH="0" baseline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                                                та</a:t>
            </a:r>
            <a:r>
              <a:rPr kumimoji="0" lang="uk-UA" sz="2200" b="1" i="0" u="none" strike="noStrike" normalizeH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uk-UA" sz="2200" b="1" i="0" u="none" strike="noStrike" normalizeH="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загальноправових</a:t>
            </a:r>
            <a:r>
              <a:rPr kumimoji="0" lang="uk-UA" sz="2200" b="1" i="0" u="none" strike="noStrike" normalizeH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дисциплін</a:t>
            </a:r>
            <a:r>
              <a:rPr kumimoji="0" lang="uk-UA" sz="2200" b="1" i="0" u="none" strike="noStrike" normalizeH="0" baseline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</a:t>
            </a:r>
            <a:endParaRPr kumimoji="0" lang="en-US" sz="2200" b="1" i="0" u="none" strike="noStrike" normalizeH="0" baseline="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chemeClr val="bg1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normalizeH="0" baseline="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chemeClr val="bg1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uk-UA" sz="2400" b="1" i="0" u="none" strike="noStrike" normalizeH="0" baseline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Київ</a:t>
            </a:r>
            <a:r>
              <a:rPr lang="ru-RU" sz="2400" dirty="0" smtClean="0"/>
              <a:t> </a:t>
            </a:r>
            <a:r>
              <a:rPr lang="ru-RU" sz="2400" b="1" dirty="0" smtClean="0">
                <a:solidFill>
                  <a:schemeClr val="bg1"/>
                </a:solidFill>
              </a:rPr>
              <a:t>– </a:t>
            </a:r>
            <a:r>
              <a:rPr kumimoji="0" lang="uk-UA" sz="2400" b="1" i="0" u="none" strike="noStrike" normalizeH="0" baseline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2017</a:t>
            </a:r>
            <a:endParaRPr lang="uk-UA" sz="2400" b="1" dirty="0">
              <a:ln w="18415" cmpd="sng">
                <a:solidFill>
                  <a:srgbClr val="FFFFFF"/>
                </a:solidFill>
                <a:prstDash val="solid"/>
              </a:ln>
              <a:solidFill>
                <a:schemeClr val="bg1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pic>
        <p:nvPicPr>
          <p:cNvPr id="6146" name="Picture 2" descr="C:\Users\Tony Stark\Desktop\gerb_naiau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39952" y="1052736"/>
            <a:ext cx="1140396" cy="1140396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844" y="3429000"/>
            <a:ext cx="8572560" cy="3071834"/>
          </a:xfrm>
        </p:spPr>
        <p:txBody>
          <a:bodyPr>
            <a:noAutofit/>
          </a:bodyPr>
          <a:lstStyle/>
          <a:p>
            <a:pPr algn="just"/>
            <a:r>
              <a:rPr lang="ru-RU" sz="20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	Доля </a:t>
            </a:r>
            <a:r>
              <a:rPr lang="ru-RU" sz="2000" b="1" i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відбила</a:t>
            </a:r>
            <a:r>
              <a:rPr lang="ru-RU" sz="2000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2000" b="1" i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нашому</a:t>
            </a:r>
            <a:r>
              <a:rPr lang="ru-RU" sz="2000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поколінні</a:t>
            </a:r>
            <a:r>
              <a:rPr lang="ru-RU" sz="2000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знаменну</a:t>
            </a:r>
            <a:r>
              <a:rPr lang="ru-RU" sz="2000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2000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прикметну</a:t>
            </a:r>
            <a:r>
              <a:rPr lang="ru-RU" sz="2000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печать: </a:t>
            </a:r>
            <a:r>
              <a:rPr lang="ru-RU" sz="2000" b="1" i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йому</a:t>
            </a:r>
            <a:r>
              <a:rPr lang="ru-RU" sz="2000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випало</a:t>
            </a:r>
            <a:r>
              <a:rPr lang="ru-RU" sz="2000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жити</a:t>
            </a:r>
            <a:r>
              <a:rPr lang="ru-RU" sz="2000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sz="2000" b="1" i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вимогливу</a:t>
            </a:r>
            <a:r>
              <a:rPr lang="ru-RU" sz="2000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й</a:t>
            </a:r>
            <a:r>
              <a:rPr lang="ru-RU" sz="2000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високу</a:t>
            </a:r>
            <a:r>
              <a:rPr lang="ru-RU" sz="2000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пору </a:t>
            </a:r>
            <a:r>
              <a:rPr lang="ru-RU" sz="2000" b="1" i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визначальних</a:t>
            </a:r>
            <a:r>
              <a:rPr lang="ru-RU" sz="2000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змін</a:t>
            </a:r>
            <a:r>
              <a:rPr lang="ru-RU" sz="2000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b="1" i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працювати</a:t>
            </a:r>
            <a:r>
              <a:rPr lang="ru-RU" sz="20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2000" b="1" i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самостверджуватися</a:t>
            </a:r>
            <a:r>
              <a:rPr lang="ru-RU" sz="20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 час великих </a:t>
            </a:r>
            <a:r>
              <a:rPr lang="ru-RU" sz="2000" b="1" i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звершень</a:t>
            </a:r>
            <a:r>
              <a:rPr lang="ru-RU" sz="2000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b="1" i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Сьогодення</a:t>
            </a:r>
            <a:r>
              <a:rPr lang="ru-RU" sz="20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для нас </a:t>
            </a:r>
            <a:r>
              <a:rPr lang="ru-RU" sz="2000" b="1" i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є</a:t>
            </a:r>
            <a:r>
              <a:rPr lang="ru-RU" sz="2000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не просто часом </a:t>
            </a:r>
            <a:r>
              <a:rPr lang="ru-RU" sz="2000" b="1" i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нинішнім</a:t>
            </a:r>
            <a:r>
              <a:rPr lang="ru-RU" sz="2000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а </a:t>
            </a:r>
            <a:r>
              <a:rPr lang="ru-RU" sz="2000" b="1" i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й</a:t>
            </a:r>
            <a:r>
              <a:rPr lang="ru-RU" sz="2000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самою </a:t>
            </a:r>
            <a:r>
              <a:rPr lang="ru-RU" sz="2000" b="1" i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історією</a:t>
            </a:r>
            <a:r>
              <a:rPr lang="ru-RU" sz="2000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— </a:t>
            </a:r>
            <a:r>
              <a:rPr lang="ru-RU" sz="2000" b="1" i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пророчою</a:t>
            </a:r>
            <a:r>
              <a:rPr lang="ru-RU" sz="2000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й</a:t>
            </a:r>
            <a:r>
              <a:rPr lang="ru-RU" sz="2000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одухотвореною</a:t>
            </a:r>
            <a:r>
              <a:rPr lang="ru-RU" sz="2000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Ми </a:t>
            </a:r>
            <a:r>
              <a:rPr lang="ru-RU" sz="2000" b="1" i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приречені</a:t>
            </a:r>
            <a:r>
              <a:rPr lang="ru-RU" sz="2000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вдивлятися</a:t>
            </a:r>
            <a:r>
              <a:rPr lang="ru-RU" sz="2000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не </a:t>
            </a:r>
            <a:r>
              <a:rPr lang="ru-RU" sz="2000" b="1" i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лише</a:t>
            </a:r>
            <a:r>
              <a:rPr lang="ru-RU" sz="2000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2000" b="1" i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минуле</a:t>
            </a:r>
            <a:r>
              <a:rPr lang="ru-RU" sz="2000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а </a:t>
            </a:r>
            <a:r>
              <a:rPr lang="ru-RU" sz="2000" b="1" i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й</a:t>
            </a:r>
            <a:r>
              <a:rPr lang="ru-RU" sz="2000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sz="2000" b="1" i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явища</a:t>
            </a:r>
            <a:r>
              <a:rPr lang="ru-RU" sz="2000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b="1" i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яким</a:t>
            </a:r>
            <a:r>
              <a:rPr lang="ru-RU" sz="2000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ми </a:t>
            </a:r>
            <a:r>
              <a:rPr lang="ru-RU" sz="2000" b="1" i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є</a:t>
            </a:r>
            <a:r>
              <a:rPr lang="ru-RU" sz="2000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творці</a:t>
            </a:r>
            <a:r>
              <a:rPr lang="ru-RU" sz="20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2000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свідки</a:t>
            </a:r>
            <a:r>
              <a:rPr lang="ru-RU" sz="2000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b="1" i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збирати</a:t>
            </a:r>
            <a:r>
              <a:rPr lang="ru-RU" sz="2000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все, </a:t>
            </a:r>
            <a:r>
              <a:rPr lang="ru-RU" sz="2000" b="1" i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en-US" sz="20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’</a:t>
            </a:r>
            <a:r>
              <a:rPr lang="ru-RU" sz="2000" b="1" i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ясовуючи</a:t>
            </a:r>
            <a:r>
              <a:rPr lang="ru-RU" sz="20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саму </a:t>
            </a:r>
            <a:r>
              <a:rPr lang="ru-RU" sz="2000" b="1" i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сутність</a:t>
            </a:r>
            <a:r>
              <a:rPr lang="ru-RU" sz="2000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історичного</a:t>
            </a:r>
            <a:r>
              <a:rPr lang="ru-RU" sz="2000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процесу</a:t>
            </a:r>
            <a:r>
              <a:rPr lang="ru-RU" sz="20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2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6626" name="Picture 2" descr="C:\Users\Пользователь\Desktop\f3ace2d9f40eb87d0c95139bc163a482622d873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285728"/>
            <a:ext cx="8572560" cy="342902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Картинки по запросу т. шевченко украина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500042"/>
            <a:ext cx="8643998" cy="537723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764704"/>
            <a:ext cx="5786478" cy="2786082"/>
          </a:xfrm>
        </p:spPr>
        <p:txBody>
          <a:bodyPr>
            <a:normAutofit/>
          </a:bodyPr>
          <a:lstStyle/>
          <a:p>
            <a:pPr algn="l"/>
            <a:r>
              <a:rPr lang="ru-RU" sz="3100" b="1" dirty="0" smtClean="0">
                <a:solidFill>
                  <a:schemeClr val="bg1">
                    <a:lumMod val="95000"/>
                  </a:schemeClr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uk-UA" sz="3100" b="1" dirty="0" smtClean="0">
                <a:solidFill>
                  <a:schemeClr val="bg1">
                    <a:lumMod val="95000"/>
                  </a:schemeClr>
                </a:solidFill>
                <a:latin typeface="Times New Roman" pitchFamily="18" charset="0"/>
                <a:cs typeface="Times New Roman" pitchFamily="18" charset="0"/>
              </a:rPr>
              <a:t>Ім’я Т.Шевченка є символом України. </a:t>
            </a:r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Картинки по запросу выбор правильного пути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7" y="1428736"/>
            <a:ext cx="8334431" cy="5000660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142852"/>
            <a:ext cx="8643998" cy="1328734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У сучасному </a:t>
            </a:r>
            <a:r>
              <a:rPr lang="uk-UA" b="1" dirty="0" err="1" smtClean="0">
                <a:latin typeface="Times New Roman" pitchFamily="18" charset="0"/>
                <a:cs typeface="Times New Roman" pitchFamily="18" charset="0"/>
              </a:rPr>
              <a:t>денаціональному</a:t>
            </a:r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 житті молодь стоїть на нервовому бінарному бездоріжжі.</a:t>
            </a: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71481"/>
            <a:ext cx="8229600" cy="4429156"/>
          </a:xfrm>
        </p:spPr>
        <p:txBody>
          <a:bodyPr/>
          <a:lstStyle/>
          <a:p>
            <a:pPr>
              <a:buNone/>
            </a:pPr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Джерела витворення власного </a:t>
            </a:r>
          </a:p>
          <a:p>
            <a:pPr>
              <a:buNone/>
            </a:pPr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бачення образу поета:</a:t>
            </a:r>
          </a:p>
          <a:p>
            <a:pPr>
              <a:buNone/>
            </a:pPr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1)школа;</a:t>
            </a:r>
          </a:p>
          <a:p>
            <a:pPr>
              <a:buNone/>
            </a:pPr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2)вищі навчальні заклади;</a:t>
            </a:r>
          </a:p>
          <a:p>
            <a:pPr>
              <a:buNone/>
            </a:pPr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3)друковані видання; </a:t>
            </a:r>
          </a:p>
          <a:p>
            <a:pPr>
              <a:buNone/>
            </a:pPr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4)ЗМІ.</a:t>
            </a: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pic>
        <p:nvPicPr>
          <p:cNvPr id="11268" name="Picture 4" descr="Картинки по запросу шевченко портрет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00892" y="357166"/>
            <a:ext cx="1858635" cy="2571768"/>
          </a:xfrm>
          <a:prstGeom prst="rect">
            <a:avLst/>
          </a:prstGeom>
          <a:noFill/>
        </p:spPr>
      </p:pic>
      <p:pic>
        <p:nvPicPr>
          <p:cNvPr id="11272" name="Picture 8" descr="Картинки по запросу шевченко портрет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034" y="4143380"/>
            <a:ext cx="1703750" cy="2271666"/>
          </a:xfrm>
          <a:prstGeom prst="rect">
            <a:avLst/>
          </a:prstGeom>
          <a:noFill/>
        </p:spPr>
      </p:pic>
      <p:pic>
        <p:nvPicPr>
          <p:cNvPr id="11274" name="Picture 10" descr="Картинки по запросу шевченко портрет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43108" y="3643314"/>
            <a:ext cx="1773219" cy="2439162"/>
          </a:xfrm>
          <a:prstGeom prst="rect">
            <a:avLst/>
          </a:prstGeom>
          <a:noFill/>
        </p:spPr>
      </p:pic>
      <p:pic>
        <p:nvPicPr>
          <p:cNvPr id="11276" name="Picture 12" descr="Картинки по запросу шевченко автопортрет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786182" y="4000504"/>
            <a:ext cx="1714512" cy="2664693"/>
          </a:xfrm>
          <a:prstGeom prst="rect">
            <a:avLst/>
          </a:prstGeom>
          <a:noFill/>
        </p:spPr>
      </p:pic>
      <p:sp>
        <p:nvSpPr>
          <p:cNvPr id="11278" name="AutoShape 14" descr="Картинки по запросу шевченко автопортрет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1280" name="AutoShape 16" descr="Картинки по запросу шевченко автопортрет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1282" name="AutoShape 18" descr="Картинки по запросу шевченко автопортрет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1284" name="Picture 20" descr="C:\Users\Пользователь\Desktop\Taras_Shevchenko_painting_0124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357818" y="3500438"/>
            <a:ext cx="1988123" cy="2643206"/>
          </a:xfrm>
          <a:prstGeom prst="rect">
            <a:avLst/>
          </a:prstGeom>
          <a:noFill/>
        </p:spPr>
      </p:pic>
      <p:pic>
        <p:nvPicPr>
          <p:cNvPr id="11286" name="Picture 22" descr="Картинки по запросу шевченко автопортрет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072330" y="4357694"/>
            <a:ext cx="1841761" cy="235745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Дослідження медіа-впливу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83568" y="1600200"/>
            <a:ext cx="7848872" cy="4525963"/>
          </a:xfrm>
        </p:spPr>
        <p:txBody>
          <a:bodyPr/>
          <a:lstStyle/>
          <a:p>
            <a:pPr algn="just">
              <a:buNone/>
            </a:pPr>
            <a:r>
              <a:rPr lang="uk-UA" dirty="0" smtClean="0"/>
              <a:t>		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Дослідження, у якому вивчали медіа-вплив на молодіжну аудиторію щодо формування образу Т.Шевченка </a:t>
            </a:r>
            <a:r>
              <a:rPr lang="uk-UA" sz="2800" i="1" dirty="0" smtClean="0">
                <a:latin typeface="Times New Roman" pitchFamily="18" charset="0"/>
                <a:cs typeface="Times New Roman" pitchFamily="18" charset="0"/>
              </a:rPr>
              <a:t>(взяли участь близько100 студентів 18-19 років), 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мало завдання: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1) Озвучити традиційну думку.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2) Відверто написати власну думку.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404664"/>
            <a:ext cx="8229600" cy="725470"/>
          </a:xfrm>
        </p:spPr>
        <p:txBody>
          <a:bodyPr>
            <a:normAutofit fontScale="90000"/>
          </a:bodyPr>
          <a:lstStyle/>
          <a:p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Результати дослідження: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 smtClean="0">
                <a:latin typeface="Times New Roman" pitchFamily="18" charset="0"/>
                <a:cs typeface="Times New Roman" pitchFamily="18" charset="0"/>
              </a:rPr>
            </a:b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algn="just">
              <a:buNone/>
            </a:pPr>
            <a:r>
              <a:rPr lang="uk-UA" dirty="0" smtClean="0"/>
              <a:t>1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uk-UA" sz="3300" dirty="0" smtClean="0">
                <a:latin typeface="Times New Roman" pitchFamily="18" charset="0"/>
                <a:cs typeface="Times New Roman" pitchFamily="18" charset="0"/>
              </a:rPr>
              <a:t>Штампованими висловлюваннями, якими репрезентовано Т.Шевченка в суспільства, молодь вважає фрази: кобзар, поет, художник, борець за народ, кріпак, батько української </a:t>
            </a:r>
            <a:r>
              <a:rPr lang="uk-UA" sz="3300" dirty="0" err="1" smtClean="0">
                <a:latin typeface="Times New Roman" pitchFamily="18" charset="0"/>
                <a:cs typeface="Times New Roman" pitchFamily="18" charset="0"/>
              </a:rPr>
              <a:t>поезії\літератури\мови</a:t>
            </a:r>
            <a:r>
              <a:rPr lang="uk-UA" sz="3300" dirty="0" smtClean="0">
                <a:latin typeface="Times New Roman" pitchFamily="18" charset="0"/>
                <a:cs typeface="Times New Roman" pitchFamily="18" charset="0"/>
              </a:rPr>
              <a:t>, співець українського народу, геній, патріот, син України, символ України, пророк.</a:t>
            </a:r>
            <a:endParaRPr lang="ru-RU" sz="33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uk-UA" sz="3300" dirty="0" smtClean="0">
                <a:latin typeface="Times New Roman" pitchFamily="18" charset="0"/>
                <a:cs typeface="Times New Roman" pitchFamily="18" charset="0"/>
              </a:rPr>
              <a:t>2) Слова «поет» та «художник», звичайно, не можна вважати традиційними, оскільки Т.Шевченко за професією був художник, а за душевною організацією – поет.</a:t>
            </a:r>
            <a:endParaRPr lang="ru-RU" sz="33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42918"/>
            <a:ext cx="8229600" cy="500066"/>
          </a:xfrm>
        </p:spPr>
        <p:txBody>
          <a:bodyPr>
            <a:normAutofit fontScale="90000"/>
          </a:bodyPr>
          <a:lstStyle/>
          <a:p>
            <a:r>
              <a:rPr lang="uk-UA" sz="3100" b="1" dirty="0" smtClean="0">
                <a:latin typeface="Times New Roman" pitchFamily="18" charset="0"/>
                <a:cs typeface="Times New Roman" pitchFamily="18" charset="0"/>
              </a:rPr>
              <a:t>Респондентами також була виявлена думка, що Т.Шевченко більш талановитий як художник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8194" name="AutoShape 2" descr="Картинки по запросу шевченко картины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196" name="AutoShape 4" descr="Картинки по запросу шевченко картины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198" name="AutoShape 6" descr="Картинки по запросу шевченко картины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200" name="AutoShape 8" descr="Картинки по запросу шевченко картины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202" name="AutoShape 10" descr="Картинки по запросу шевченко картины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204" name="AutoShape 12" descr="Картинки по запросу шевченко картины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206" name="AutoShape 14" descr="Картинки по запросу шевченко картины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8208" name="Picture 16" descr="Картинки по запросу шевченко картины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1071546"/>
            <a:ext cx="3428992" cy="2571744"/>
          </a:xfrm>
          <a:prstGeom prst="rect">
            <a:avLst/>
          </a:prstGeom>
          <a:noFill/>
        </p:spPr>
      </p:pic>
      <p:pic>
        <p:nvPicPr>
          <p:cNvPr id="8210" name="Picture 18" descr="Картинки по запросу шевченко картины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282" y="3786189"/>
            <a:ext cx="3500462" cy="2625347"/>
          </a:xfrm>
          <a:prstGeom prst="rect">
            <a:avLst/>
          </a:prstGeom>
          <a:noFill/>
        </p:spPr>
      </p:pic>
      <p:pic>
        <p:nvPicPr>
          <p:cNvPr id="8212" name="Picture 20" descr="Картинки по запросу шевченко картины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357686" y="1000108"/>
            <a:ext cx="4065736" cy="550070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571480"/>
            <a:ext cx="8784976" cy="846158"/>
          </a:xfrm>
        </p:spPr>
        <p:txBody>
          <a:bodyPr>
            <a:noAutofit/>
          </a:bodyPr>
          <a:lstStyle/>
          <a:p>
            <a:r>
              <a:rPr lang="uk-UA" sz="3600" b="1" dirty="0" smtClean="0">
                <a:latin typeface="Times New Roman" pitchFamily="18" charset="0"/>
                <a:cs typeface="Times New Roman" pitchFamily="18" charset="0"/>
              </a:rPr>
              <a:t>Власні думки молоді про Т.Шевченка</a:t>
            </a:r>
            <a:endParaRPr lang="ru-RU" sz="3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1) Існує культ Шевченка.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2) Шевченко – це особистість.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3) Песимістичність поезій Т. Шевченка.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4) Збиткова психологія.</a:t>
            </a:r>
          </a:p>
          <a:p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5) Одноманітність, однотипність тем творів Шевченка.</a:t>
            </a:r>
          </a:p>
          <a:p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6) Були не менш талановиті поети.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sz="4000" b="1" dirty="0" smtClean="0">
                <a:latin typeface="Times New Roman" pitchFamily="18" charset="0"/>
                <a:cs typeface="Times New Roman" pitchFamily="18" charset="0"/>
              </a:rPr>
              <a:t>Цікавлять такі теми:</a:t>
            </a:r>
            <a:br>
              <a:rPr lang="uk-UA" sz="4000" b="1" dirty="0" smtClean="0">
                <a:latin typeface="Times New Roman" pitchFamily="18" charset="0"/>
                <a:cs typeface="Times New Roman" pitchFamily="18" charset="0"/>
              </a:rPr>
            </a:br>
            <a:endParaRPr lang="ru-RU" sz="4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1. Невідомі факти біографії.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2. Риси характеру Т. Шевченка.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3. Особливості творчості.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2" name="Picture 2" descr="Картинки по запросу шевченко біографія книга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56176" y="908720"/>
            <a:ext cx="2597486" cy="3000396"/>
          </a:xfrm>
          <a:prstGeom prst="rect">
            <a:avLst/>
          </a:prstGeom>
          <a:noFill/>
        </p:spPr>
      </p:pic>
      <p:pic>
        <p:nvPicPr>
          <p:cNvPr id="5124" name="Picture 4" descr="Картинки по запросу шевченко біографія книга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57224" y="3429000"/>
            <a:ext cx="2097668" cy="3024336"/>
          </a:xfrm>
          <a:prstGeom prst="rect">
            <a:avLst/>
          </a:prstGeom>
          <a:noFill/>
        </p:spPr>
      </p:pic>
      <p:pic>
        <p:nvPicPr>
          <p:cNvPr id="5126" name="Picture 6" descr="Картинки по запросу шевченко біографія книга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429520" y="4429132"/>
            <a:ext cx="1447800" cy="2024204"/>
          </a:xfrm>
          <a:prstGeom prst="rect">
            <a:avLst/>
          </a:prstGeom>
          <a:noFill/>
        </p:spPr>
      </p:pic>
      <p:pic>
        <p:nvPicPr>
          <p:cNvPr id="5130" name="Picture 10" descr="Картинки по запросу шевченко біографія книга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012160" y="4437112"/>
            <a:ext cx="1333500" cy="2016224"/>
          </a:xfrm>
          <a:prstGeom prst="rect">
            <a:avLst/>
          </a:prstGeom>
          <a:noFill/>
        </p:spPr>
      </p:pic>
      <p:pic>
        <p:nvPicPr>
          <p:cNvPr id="5134" name="Picture 14" descr="Картинки по запросу шевченко біографія книга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643306" y="3429000"/>
            <a:ext cx="2212577" cy="304320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sz="3200" b="1" dirty="0" smtClean="0">
                <a:latin typeface="Times New Roman" pitchFamily="18" charset="0"/>
                <a:cs typeface="Times New Roman" pitchFamily="18" charset="0"/>
              </a:rPr>
              <a:t>Зауваження до принципів та методів вивчення життя та творчості Т.Шевченка: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b="1" dirty="0" smtClean="0">
                <a:latin typeface="Times New Roman" pitchFamily="18" charset="0"/>
                <a:cs typeface="Times New Roman" pitchFamily="18" charset="0"/>
              </a:rPr>
            </a:b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003232" cy="4525963"/>
          </a:xfrm>
        </p:spPr>
        <p:txBody>
          <a:bodyPr/>
          <a:lstStyle/>
          <a:p>
            <a:pPr algn="just"/>
            <a:r>
              <a:rPr lang="uk-UA" dirty="0" smtClean="0"/>
              <a:t>Програма вивчення побудована нераціонально.</a:t>
            </a:r>
            <a:endParaRPr lang="ru-RU" dirty="0" smtClean="0"/>
          </a:p>
          <a:p>
            <a:pPr algn="just"/>
            <a:r>
              <a:rPr lang="uk-UA" dirty="0" smtClean="0"/>
              <a:t>Забагато вивчається критики та чужих думок про Шевченка.</a:t>
            </a:r>
            <a:endParaRPr lang="ru-RU" dirty="0" smtClean="0"/>
          </a:p>
          <a:p>
            <a:pPr algn="just"/>
            <a:r>
              <a:rPr lang="uk-UA" dirty="0" smtClean="0"/>
              <a:t>У школі вивчаємо творчість Шевченка довго, часто без  мотивації до цього.</a:t>
            </a:r>
            <a:endParaRPr lang="ru-RU" dirty="0" smtClean="0"/>
          </a:p>
          <a:p>
            <a:pPr algn="just"/>
            <a:endParaRPr lang="ru-RU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4000" b="1" dirty="0" smtClean="0">
                <a:latin typeface="Times New Roman" pitchFamily="18" charset="0"/>
                <a:cs typeface="Times New Roman" pitchFamily="18" charset="0"/>
              </a:rPr>
              <a:t>Висновки</a:t>
            </a:r>
            <a:endParaRPr lang="ru-RU" sz="4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1600200"/>
            <a:ext cx="8640960" cy="4525963"/>
          </a:xfrm>
        </p:spPr>
        <p:txBody>
          <a:bodyPr>
            <a:normAutofit/>
          </a:bodyPr>
          <a:lstStyle/>
          <a:p>
            <a:pPr algn="just"/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Молодіжна аудиторія потребує об'єктивного бачення особистості та ролі Т.Шевченка в культурно-історичному вимірі.</a:t>
            </a:r>
          </a:p>
          <a:p>
            <a:pPr algn="just"/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Навчальні програми вивчення творчості українського митця вимагають якісних змін.</a:t>
            </a:r>
          </a:p>
          <a:p>
            <a:pPr algn="just"/>
            <a:r>
              <a:rPr lang="uk-UA" dirty="0" err="1" smtClean="0">
                <a:latin typeface="Times New Roman" pitchFamily="18" charset="0"/>
                <a:cs typeface="Times New Roman" pitchFamily="18" charset="0"/>
              </a:rPr>
              <a:t>Медіаджерела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 мають оновити </a:t>
            </a:r>
            <a:r>
              <a:rPr lang="uk-UA" dirty="0" err="1" smtClean="0">
                <a:latin typeface="Times New Roman" pitchFamily="18" charset="0"/>
                <a:cs typeface="Times New Roman" pitchFamily="18" charset="0"/>
              </a:rPr>
              <a:t>репрезентаційні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 методи вивчення особистості Т. Шевченка.</a:t>
            </a:r>
          </a:p>
          <a:p>
            <a:pPr algn="just"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354162"/>
          </a:xfrm>
        </p:spPr>
        <p:txBody>
          <a:bodyPr>
            <a:normAutofit fontScale="90000"/>
          </a:bodyPr>
          <a:lstStyle/>
          <a:p>
            <a:r>
              <a:rPr lang="uk-UA" sz="2400" b="1" dirty="0" smtClean="0">
                <a:latin typeface="Times New Roman" pitchFamily="18" charset="0"/>
                <a:cs typeface="Times New Roman" pitchFamily="18" charset="0"/>
              </a:rPr>
              <a:t>Усвідомлення значення етапних подій нашої історії, звернення до велетнів національного духу, вшанування їх є виправданим, необхідним і обов’язковим знаком власного самовизначення й осмислення свого минулого і сьогодення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 descr="Картинки по запросу і мене в сімї великій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5" y="1785926"/>
            <a:ext cx="8417817" cy="364333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uk-UA" dirty="0" smtClean="0"/>
          </a:p>
          <a:p>
            <a:endParaRPr lang="uk-UA" dirty="0" smtClean="0"/>
          </a:p>
          <a:p>
            <a:pPr algn="ctr">
              <a:buNone/>
            </a:pPr>
            <a:r>
              <a:rPr lang="uk-UA" sz="4400" b="1" i="1" dirty="0" smtClean="0">
                <a:solidFill>
                  <a:srgbClr val="FF0000"/>
                </a:solidFill>
                <a:latin typeface="Segoe Script" pitchFamily="34" charset="0"/>
                <a:ea typeface="PMingLiU" pitchFamily="18" charset="-120"/>
              </a:rPr>
              <a:t>ДЯКУЮ   ЗА   УВАГУ!</a:t>
            </a:r>
            <a:endParaRPr lang="ru-RU" sz="4400" b="1" i="1" dirty="0">
              <a:solidFill>
                <a:srgbClr val="FF0000"/>
              </a:solidFill>
              <a:latin typeface="Segoe Script" pitchFamily="34" charset="0"/>
              <a:ea typeface="PMingLiU" pitchFamily="18" charset="-12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115</TotalTime>
  <Words>376</Words>
  <Application>Microsoft Office PowerPoint</Application>
  <PresentationFormat>Экран (4:3)</PresentationFormat>
  <Paragraphs>73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Тема Office</vt:lpstr>
      <vt:lpstr>Слайд 1</vt:lpstr>
      <vt:lpstr> Доля відбила на нашому поколінні знаменну і прикметну печать: йому випало жити у вимогливу й високу пору визначальних змін, працювати та самостверджуватися в час великих звершень. Сьогодення для нас є не просто часом нинішнім, а й самою історією — пророчою й одухотвореною. Ми приречені вдивлятися не лише в минуле, а й у явища, яким ми є творці і свідки, збирати все, з’ясовуючи саму сутність історичного процесу.</vt:lpstr>
      <vt:lpstr> Ім’я Т.Шевченка є символом України. </vt:lpstr>
      <vt:lpstr>Слайд 4</vt:lpstr>
      <vt:lpstr>Слайд 5</vt:lpstr>
      <vt:lpstr>Дослідження медіа-впливу</vt:lpstr>
      <vt:lpstr>Результати дослідження: </vt:lpstr>
      <vt:lpstr>Респондентами також була виявлена думка, що Т.Шевченко більш талановитий як художник </vt:lpstr>
      <vt:lpstr>Власні думки молоді про Т.Шевченка</vt:lpstr>
      <vt:lpstr>Цікавлять такі теми: </vt:lpstr>
      <vt:lpstr>Зауваження до принципів та методів вивчення життя та творчості Т.Шевченка: </vt:lpstr>
      <vt:lpstr>Висновки</vt:lpstr>
      <vt:lpstr>Усвідомлення значення етапних подій нашої історії, звернення до велетнів національного духу, вшанування їх є виправданим, необхідним і обов’язковим знаком власного самовизначення й осмислення свого минулого і сьогодення</vt:lpstr>
      <vt:lpstr>Слайд 14</vt:lpstr>
    </vt:vector>
  </TitlesOfParts>
  <Company>Reanimator Extreme Edition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Пользователь</dc:creator>
  <cp:lastModifiedBy>Admin</cp:lastModifiedBy>
  <cp:revision>18</cp:revision>
  <dcterms:created xsi:type="dcterms:W3CDTF">2017-04-02T19:18:08Z</dcterms:created>
  <dcterms:modified xsi:type="dcterms:W3CDTF">2017-04-24T13:39:42Z</dcterms:modified>
</cp:coreProperties>
</file>