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0"/>
  </p:notesMasterIdLst>
  <p:sldIdLst>
    <p:sldId id="330" r:id="rId2"/>
    <p:sldId id="269" r:id="rId3"/>
    <p:sldId id="337" r:id="rId4"/>
    <p:sldId id="335" r:id="rId5"/>
    <p:sldId id="334" r:id="rId6"/>
    <p:sldId id="336" r:id="rId7"/>
    <p:sldId id="338" r:id="rId8"/>
    <p:sldId id="333" r:id="rId9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99CCFF"/>
    <a:srgbClr val="000000"/>
    <a:srgbClr val="66FFFF"/>
    <a:srgbClr val="33CCFF"/>
    <a:srgbClr val="996633"/>
    <a:srgbClr val="CCCC00"/>
    <a:srgbClr val="CC0066"/>
    <a:srgbClr val="CC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1" autoAdjust="0"/>
    <p:restoredTop sz="93698" autoAdjust="0"/>
  </p:normalViewPr>
  <p:slideViewPr>
    <p:cSldViewPr>
      <p:cViewPr>
        <p:scale>
          <a:sx n="100" d="100"/>
          <a:sy n="100" d="100"/>
        </p:scale>
        <p:origin x="-150" y="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2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65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65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65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10717F6-DFF0-4341-BB0E-6B8D1B4F1C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8983843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6BD5FB-FC96-4C30-B2E3-6D99FE0FBA5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4160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ED08E-85B8-44DA-BB24-F2B15FE20B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900451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5770BE-B6E1-47CE-A02B-D5C610F8D5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039202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32163-9C95-4F09-9D5A-0BE7DC0D2F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99214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F8623D-144E-49EB-8399-0B945AF1E9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842318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9D8AB-1E8A-4958-BD63-8414CBD7E5E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487756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C0E4D7-BBC0-4348-A2F8-A228FD8897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32826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5B7C2-AE74-407F-8AF4-B16A238F158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095947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CA210A-03FB-44BF-AAD5-38169E9FEC9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57868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DD2298-2905-4F52-B9A7-4907C9546AB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9808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904EB6-59D6-4694-802C-B4843DFFBE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931345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875" y="4371975"/>
            <a:ext cx="6511925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143000" y="731838"/>
            <a:ext cx="64008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172200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pPr>
              <a:defRPr/>
            </a:pPr>
            <a:fld id="{0C2C1A51-B697-42CC-BBAF-17A70A58CB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3" r:id="rId1"/>
    <p:sldLayoutId id="2147483755" r:id="rId2"/>
    <p:sldLayoutId id="2147483764" r:id="rId3"/>
    <p:sldLayoutId id="2147483756" r:id="rId4"/>
    <p:sldLayoutId id="2147483757" r:id="rId5"/>
    <p:sldLayoutId id="2147483758" r:id="rId6"/>
    <p:sldLayoutId id="2147483759" r:id="rId7"/>
    <p:sldLayoutId id="2147483760" r:id="rId8"/>
    <p:sldLayoutId id="2147483765" r:id="rId9"/>
    <p:sldLayoutId id="2147483761" r:id="rId10"/>
    <p:sldLayoutId id="2147483762" r:id="rId11"/>
  </p:sldLayoutIdLst>
  <p:timing>
    <p:tnLst>
      <p:par>
        <p:cTn id="1" dur="indefinite" restart="never" nodeType="tmRoot"/>
      </p:par>
    </p:tnLst>
  </p:timing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7"/>
          <p:cNvSpPr>
            <a:spLocks noChangeArrowheads="1"/>
          </p:cNvSpPr>
          <p:nvPr/>
        </p:nvSpPr>
        <p:spPr bwMode="auto">
          <a:xfrm>
            <a:off x="395536" y="2060848"/>
            <a:ext cx="8281987" cy="1657350"/>
          </a:xfrm>
          <a:prstGeom prst="rect">
            <a:avLst/>
          </a:prstGeom>
          <a:solidFill>
            <a:schemeClr val="bg1"/>
          </a:solidFill>
          <a:ln w="571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123" name="WordArt 4"/>
          <p:cNvSpPr>
            <a:spLocks noChangeArrowheads="1" noChangeShapeType="1" noTextEdit="1"/>
          </p:cNvSpPr>
          <p:nvPr/>
        </p:nvSpPr>
        <p:spPr bwMode="auto">
          <a:xfrm>
            <a:off x="827088" y="1909763"/>
            <a:ext cx="7418387" cy="1624012"/>
          </a:xfrm>
          <a:prstGeom prst="rect">
            <a:avLst/>
          </a:prstGeom>
        </p:spPr>
        <p:txBody>
          <a:bodyPr wrap="none" fromWordArt="1">
            <a:prstTxWarp prst="textCurveUp">
              <a:avLst>
                <a:gd name="adj" fmla="val 40356"/>
              </a:avLst>
            </a:prstTxWarp>
          </a:bodyPr>
          <a:lstStyle/>
          <a:p>
            <a:pPr algn="ctr"/>
            <a:r>
              <a:rPr lang="ru-RU" sz="3600" kern="10" dirty="0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Проза </a:t>
            </a:r>
            <a:endParaRPr lang="ru-RU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  <a:p>
            <a:pPr algn="ctr"/>
            <a:r>
              <a:rPr lang="ru-RU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у </a:t>
            </a:r>
            <a:r>
              <a:rPr lang="ru-RU" sz="3600" kern="10" dirty="0" err="1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творчості</a:t>
            </a:r>
            <a:r>
              <a:rPr lang="ru-RU" sz="3600" kern="10" dirty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 </a:t>
            </a:r>
            <a:r>
              <a:rPr lang="ru-RU" sz="3600" kern="10" dirty="0" err="1" smtClean="0">
                <a:ln w="12700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800000"/>
                </a:solidFill>
                <a:effectLst>
                  <a:outerShdw dist="45791" dir="2021404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Т.Г.Шевченка</a:t>
            </a:r>
            <a:endParaRPr lang="ru-RU" sz="3600" kern="10" dirty="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800000"/>
              </a:solidFill>
              <a:effectLst>
                <a:outerShdw dist="45791" dir="2021404" algn="ctr" rotWithShape="0">
                  <a:srgbClr val="808080">
                    <a:alpha val="79999"/>
                  </a:srgbClr>
                </a:outerShdw>
              </a:effectLst>
              <a:latin typeface="Arial"/>
              <a:cs typeface="Arial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60648"/>
            <a:ext cx="7848872" cy="1296144"/>
          </a:xfrm>
        </p:spPr>
        <p:txBody>
          <a:bodyPr/>
          <a:lstStyle/>
          <a:p>
            <a:pPr marL="18288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2400" dirty="0" smtClean="0"/>
              <a:t>Міністерство внутрішніх справ</a:t>
            </a:r>
            <a:br>
              <a:rPr lang="uk-UA" sz="2400" dirty="0" smtClean="0"/>
            </a:br>
            <a:r>
              <a:rPr lang="uk-UA" sz="2400" dirty="0" smtClean="0"/>
              <a:t>Національна академія внутрішніх справ</a:t>
            </a:r>
            <a:br>
              <a:rPr lang="uk-UA" sz="2400" dirty="0" smtClean="0"/>
            </a:br>
            <a:r>
              <a:rPr lang="uk-UA" sz="2400" dirty="0" smtClean="0"/>
              <a:t>Факультет №2</a:t>
            </a:r>
            <a:endParaRPr lang="ru-RU" sz="2400" dirty="0"/>
          </a:p>
        </p:txBody>
      </p:sp>
      <p:sp>
        <p:nvSpPr>
          <p:cNvPr id="512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5288" y="3751263"/>
            <a:ext cx="8470900" cy="3106737"/>
          </a:xfrm>
        </p:spPr>
        <p:txBody>
          <a:bodyPr>
            <a:normAutofit/>
          </a:bodyPr>
          <a:lstStyle/>
          <a:p>
            <a:pPr algn="r" eaLnBrk="1" hangingPunct="1">
              <a:defRPr/>
            </a:pPr>
            <a:r>
              <a:rPr lang="uk-UA" sz="2800" dirty="0" err="1" smtClean="0"/>
              <a:t>Балаклієць</a:t>
            </a:r>
            <a:r>
              <a:rPr lang="uk-UA" sz="2800" dirty="0" smtClean="0"/>
              <a:t> </a:t>
            </a:r>
            <a:r>
              <a:rPr lang="uk-UA" sz="2800" dirty="0" smtClean="0"/>
              <a:t>Аліна,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uk-UA" sz="2800" dirty="0" smtClean="0"/>
              <a:t> здобувач 1 курсу 105 н. </a:t>
            </a:r>
            <a:r>
              <a:rPr lang="uk-UA" sz="2800" dirty="0" smtClean="0"/>
              <a:t>гр.</a:t>
            </a:r>
            <a:endParaRPr lang="en-US" sz="2800" dirty="0" smtClean="0"/>
          </a:p>
          <a:p>
            <a:pPr algn="r" eaLnBrk="1" hangingPunct="1">
              <a:spcBef>
                <a:spcPct val="0"/>
              </a:spcBef>
              <a:defRPr/>
            </a:pPr>
            <a:r>
              <a:rPr lang="uk-UA" sz="2800" dirty="0" smtClean="0"/>
              <a:t>СВО </a:t>
            </a:r>
            <a:r>
              <a:rPr lang="uk-UA" sz="2800" dirty="0" smtClean="0"/>
              <a:t>«Бакалавр» </a:t>
            </a:r>
          </a:p>
          <a:p>
            <a:pPr algn="r" eaLnBrk="1" hangingPunct="1">
              <a:spcBef>
                <a:spcPct val="0"/>
              </a:spcBef>
              <a:defRPr/>
            </a:pPr>
            <a:r>
              <a:rPr lang="uk-UA" sz="2800" dirty="0" smtClean="0"/>
              <a:t>за спеціальністю «Право»</a:t>
            </a:r>
          </a:p>
          <a:p>
            <a:pPr algn="ctr" eaLnBrk="1" hangingPunct="1">
              <a:spcBef>
                <a:spcPct val="0"/>
              </a:spcBef>
              <a:defRPr/>
            </a:pPr>
            <a:r>
              <a:rPr lang="uk-UA" sz="2400" dirty="0" smtClean="0"/>
              <a:t>Київ</a:t>
            </a:r>
            <a:r>
              <a:rPr lang="en-US" sz="2400" dirty="0" smtClean="0"/>
              <a:t> -</a:t>
            </a:r>
            <a:r>
              <a:rPr lang="uk-UA" sz="2400" dirty="0" smtClean="0"/>
              <a:t> </a:t>
            </a:r>
            <a:r>
              <a:rPr lang="uk-UA" sz="2400" dirty="0" smtClean="0"/>
              <a:t>2017</a:t>
            </a:r>
          </a:p>
          <a:p>
            <a:pPr algn="ctr" eaLnBrk="1" hangingPunct="1">
              <a:spcBef>
                <a:spcPct val="0"/>
              </a:spcBef>
              <a:defRPr/>
            </a:pP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Рисунок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100013"/>
            <a:ext cx="9144000" cy="100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7" name="Picture 45"/>
          <p:cNvPicPr>
            <a:picLocks noChangeAspect="1" noChangeArrowheads="1"/>
          </p:cNvPicPr>
          <p:nvPr/>
        </p:nvPicPr>
        <p:blipFill>
          <a:blip r:embed="rId3" cstate="print">
            <a:lum bright="22000"/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8400" y="2590800"/>
            <a:ext cx="5119688" cy="3887788"/>
          </a:xfrm>
          <a:prstGeom prst="rect">
            <a:avLst/>
          </a:prstGeom>
          <a:noFill/>
          <a:ln w="57150">
            <a:solidFill>
              <a:srgbClr val="CC99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826" y="332656"/>
            <a:ext cx="8497638" cy="1872208"/>
          </a:xfrm>
        </p:spPr>
        <p:txBody>
          <a:bodyPr/>
          <a:lstStyle/>
          <a:p>
            <a:pPr marL="0" indent="0" algn="just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None/>
              <a:defRPr/>
            </a:pPr>
            <a:r>
              <a:rPr lang="ru-RU" sz="2400" dirty="0">
                <a:effectLst/>
              </a:rPr>
              <a:t>Тарас Шевченко </a:t>
            </a:r>
            <a:r>
              <a:rPr lang="uk-UA" sz="2400" dirty="0" smtClean="0"/>
              <a:t> </a:t>
            </a:r>
            <a:r>
              <a:rPr lang="uk-UA" sz="3200" dirty="0" smtClean="0"/>
              <a:t>–</a:t>
            </a:r>
            <a:r>
              <a:rPr lang="uk-UA" sz="2400" dirty="0" smtClean="0"/>
              <a:t> 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>
                <a:effectLst/>
              </a:rPr>
              <a:t>не </a:t>
            </a:r>
            <a:r>
              <a:rPr lang="ru-RU" sz="2400" dirty="0" err="1">
                <a:effectLst/>
              </a:rPr>
              <a:t>тільки</a:t>
            </a:r>
            <a:r>
              <a:rPr lang="ru-RU" sz="2400" dirty="0">
                <a:effectLst/>
              </a:rPr>
              <a:t> поет, а й драматург, </a:t>
            </a:r>
            <a:r>
              <a:rPr lang="ru-RU" sz="2400" dirty="0" err="1">
                <a:effectLst/>
              </a:rPr>
              <a:t>прозаїк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мислитель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історик</a:t>
            </a:r>
            <a:r>
              <a:rPr lang="ru-RU" sz="2400" dirty="0">
                <a:effectLst/>
              </a:rPr>
              <a:t>, </a:t>
            </a:r>
            <a:r>
              <a:rPr lang="ru-RU" sz="2400" dirty="0" err="1">
                <a:effectLst/>
              </a:rPr>
              <a:t>етнограф</a:t>
            </a:r>
            <a:r>
              <a:rPr lang="ru-RU" sz="2400" dirty="0">
                <a:effectLst/>
              </a:rPr>
              <a:t>, фольклорист, художник (</a:t>
            </a:r>
            <a:r>
              <a:rPr lang="ru-RU" sz="2400" dirty="0" err="1">
                <a:effectLst/>
              </a:rPr>
              <a:t>живописець</a:t>
            </a:r>
            <a:r>
              <a:rPr lang="ru-RU" sz="2400" dirty="0">
                <a:effectLst/>
              </a:rPr>
              <a:t>, гравер), </a:t>
            </a:r>
            <a:r>
              <a:rPr lang="ru-RU" sz="2400" dirty="0" err="1">
                <a:effectLst/>
              </a:rPr>
              <a:t>який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залишив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велику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образотворчу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спадщину</a:t>
            </a:r>
            <a:r>
              <a:rPr lang="ru-RU" sz="2400" dirty="0">
                <a:effectLst/>
              </a:rPr>
              <a:t> </a:t>
            </a:r>
            <a:r>
              <a:rPr lang="uk-UA" sz="2400" dirty="0" smtClean="0"/>
              <a:t>–</a:t>
            </a:r>
            <a:r>
              <a:rPr lang="ru-RU" sz="2400" dirty="0" smtClean="0">
                <a:effectLst/>
              </a:rPr>
              <a:t> </a:t>
            </a:r>
            <a:r>
              <a:rPr lang="ru-RU" sz="2400" dirty="0" err="1">
                <a:effectLst/>
              </a:rPr>
              <a:t>понад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тисячу</a:t>
            </a:r>
            <a:r>
              <a:rPr lang="ru-RU" sz="2400" dirty="0">
                <a:effectLst/>
              </a:rPr>
              <a:t> </a:t>
            </a:r>
            <a:r>
              <a:rPr lang="ru-RU" sz="2400" dirty="0" err="1">
                <a:effectLst/>
              </a:rPr>
              <a:t>творів</a:t>
            </a:r>
            <a:r>
              <a:rPr lang="ru-RU" sz="2400" dirty="0">
                <a:effectLst/>
              </a:rPr>
              <a:t>.</a:t>
            </a:r>
            <a:endParaRPr lang="ru-RU" sz="2400" dirty="0"/>
          </a:p>
        </p:txBody>
      </p:sp>
      <p:pic>
        <p:nvPicPr>
          <p:cNvPr id="6149" name="Picture 4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8313" y="2565400"/>
            <a:ext cx="2951162" cy="3940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467544" y="332656"/>
            <a:ext cx="82089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Широка проблематика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творчості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письменника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мова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та стиль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його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творів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, 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його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роль в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історії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української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літературної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мови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як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її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основоположника,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викликали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і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викликають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незгасний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інтерес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r>
              <a:rPr lang="ru-RU" sz="2800" b="1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мовознавчої</a:t>
            </a:r>
            <a:r>
              <a:rPr lang="ru-RU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науки.</a:t>
            </a:r>
            <a:endParaRPr lang="ru-RU" sz="28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915816" y="3284984"/>
            <a:ext cx="3816424" cy="28586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58356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8424936" cy="1440160"/>
          </a:xfrm>
        </p:spPr>
        <p:txBody>
          <a:bodyPr/>
          <a:lstStyle/>
          <a:p>
            <a:pPr marL="0" indent="0" algn="just">
              <a:buFont typeface="Georgia" pitchFamily="18" charset="0"/>
              <a:buNone/>
              <a:defRPr/>
            </a:pPr>
            <a:r>
              <a:rPr lang="uk-UA" sz="3200" dirty="0" smtClean="0"/>
              <a:t>Творчістю Шевченка цікавилися:            І.</a:t>
            </a:r>
            <a:r>
              <a:rPr lang="uk-UA" sz="3200" dirty="0" err="1" smtClean="0"/>
              <a:t>Айзеншток</a:t>
            </a:r>
            <a:r>
              <a:rPr lang="uk-UA" sz="3200" dirty="0" smtClean="0"/>
              <a:t>, Д.Чижевський, Т.Масенко, І.Франко, Є.Маланюк, І.Дзюба та багато інших літературознавців, істориків, критиків.</a:t>
            </a:r>
            <a:endParaRPr lang="ru-RU" sz="3200" dirty="0"/>
          </a:p>
        </p:txBody>
      </p:sp>
      <p:pic>
        <p:nvPicPr>
          <p:cNvPr id="7171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39975" y="3141663"/>
            <a:ext cx="4411663" cy="3303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9532" y="322306"/>
            <a:ext cx="7992888" cy="1588033"/>
          </a:xfrm>
        </p:spPr>
        <p:txBody>
          <a:bodyPr/>
          <a:lstStyle/>
          <a:p>
            <a:pPr marL="0" indent="0" algn="just">
              <a:buFont typeface="Georgia" pitchFamily="18" charset="0"/>
              <a:buNone/>
              <a:defRPr/>
            </a:pPr>
            <a:r>
              <a:rPr lang="ru-RU" sz="2800" dirty="0" err="1" smtClean="0"/>
              <a:t>Збереглися</a:t>
            </a:r>
            <a:r>
              <a:rPr lang="ru-RU" sz="2800" dirty="0" smtClean="0"/>
              <a:t> до наших </a:t>
            </a:r>
            <a:r>
              <a:rPr lang="ru-RU" sz="2800" dirty="0" err="1" smtClean="0"/>
              <a:t>днів</a:t>
            </a:r>
            <a:r>
              <a:rPr lang="ru-RU" sz="2800" dirty="0" smtClean="0"/>
              <a:t> 9 </a:t>
            </a:r>
            <a:r>
              <a:rPr lang="ru-RU" sz="2800" dirty="0" err="1" smtClean="0"/>
              <a:t>повістей</a:t>
            </a:r>
            <a:r>
              <a:rPr lang="ru-RU" sz="2800" dirty="0" smtClean="0"/>
              <a:t>: «Наймичка», «Варнак», «Княгиня», «</a:t>
            </a:r>
            <a:r>
              <a:rPr lang="ru-RU" sz="2800" dirty="0" err="1" smtClean="0"/>
              <a:t>Музикант</a:t>
            </a:r>
            <a:r>
              <a:rPr lang="ru-RU" sz="2800" dirty="0" smtClean="0"/>
              <a:t>», «</a:t>
            </a:r>
            <a:r>
              <a:rPr lang="ru-RU" sz="2800" dirty="0" err="1" smtClean="0"/>
              <a:t>Нещасний</a:t>
            </a:r>
            <a:r>
              <a:rPr lang="ru-RU" sz="2800" dirty="0" smtClean="0"/>
              <a:t>», «Капитанша», «Близнюки», «Художник». «</a:t>
            </a:r>
            <a:r>
              <a:rPr lang="ru-RU" sz="2800" dirty="0" err="1" smtClean="0"/>
              <a:t>Прогулянка</a:t>
            </a:r>
            <a:r>
              <a:rPr lang="ru-RU" sz="2800" dirty="0" smtClean="0"/>
              <a:t> з </a:t>
            </a:r>
            <a:r>
              <a:rPr lang="ru-RU" sz="2800" dirty="0" err="1" smtClean="0"/>
              <a:t>задоволенням</a:t>
            </a:r>
            <a:r>
              <a:rPr lang="ru-RU" sz="2800" dirty="0" smtClean="0"/>
              <a:t> і не без </a:t>
            </a:r>
            <a:r>
              <a:rPr lang="ru-RU" sz="2800" dirty="0" err="1" smtClean="0"/>
              <a:t>моралі</a:t>
            </a:r>
            <a:r>
              <a:rPr lang="ru-RU" sz="2800" dirty="0" smtClean="0"/>
              <a:t>».</a:t>
            </a:r>
            <a:endParaRPr lang="ru-RU" sz="2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11188" y="839788"/>
            <a:ext cx="7489825" cy="55403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sz="1200" i="1" dirty="0"/>
              <a:t/>
            </a:r>
            <a:br>
              <a:rPr lang="en-US" sz="1200" i="1" dirty="0"/>
            </a:br>
            <a:endParaRPr lang="ru-RU" dirty="0">
              <a:latin typeface="+mj-lt"/>
            </a:endParaRPr>
          </a:p>
        </p:txBody>
      </p:sp>
      <p:pic>
        <p:nvPicPr>
          <p:cNvPr id="819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32050" y="3016250"/>
            <a:ext cx="4395788" cy="3292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512" y="188640"/>
            <a:ext cx="8964488" cy="2232248"/>
          </a:xfrm>
        </p:spPr>
        <p:txBody>
          <a:bodyPr/>
          <a:lstStyle/>
          <a:p>
            <a:pPr marL="0" indent="0" algn="just">
              <a:buNone/>
              <a:defRPr/>
            </a:pPr>
            <a:r>
              <a:rPr lang="uk-UA" sz="3200" dirty="0" smtClean="0"/>
              <a:t>Кожна з повістей Т.Шевченка є органічним продовженням його </a:t>
            </a:r>
            <a:r>
              <a:rPr lang="uk-UA" sz="3200" dirty="0" smtClean="0"/>
              <a:t>поезії.</a:t>
            </a:r>
            <a:r>
              <a:rPr lang="en-US" sz="3200" dirty="0" smtClean="0"/>
              <a:t> </a:t>
            </a:r>
            <a:r>
              <a:rPr lang="uk-UA" sz="3200" dirty="0" smtClean="0"/>
              <a:t>Це </a:t>
            </a:r>
            <a:r>
              <a:rPr lang="uk-UA" sz="3200" dirty="0" smtClean="0"/>
              <a:t>не просто </a:t>
            </a:r>
            <a:r>
              <a:rPr lang="uk-UA" sz="3200" dirty="0">
                <a:effectLst/>
              </a:rPr>
              <a:t>розширений переказ змісту поеми, а новий оригінальний твір. </a:t>
            </a:r>
            <a:endParaRPr lang="ru-RU" sz="3200" dirty="0"/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5963" y="2593975"/>
            <a:ext cx="2376487" cy="3570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0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42988" y="3068638"/>
            <a:ext cx="3783012" cy="2619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47564" y="582112"/>
            <a:ext cx="8064896" cy="212680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У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повістях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Т.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Шевченка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подано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глибоку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соціальну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мотивацію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взаємин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між</a:t>
            </a:r>
            <a:r>
              <a:rPr lang="ru-RU" sz="32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персонажами, широко </a:t>
            </a:r>
            <a:r>
              <a:rPr lang="ru-RU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змальовано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dirty="0" err="1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соціально-побутовий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ru-RU" sz="3200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фон.</a:t>
            </a:r>
            <a:endParaRPr lang="ru-RU" dirty="0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47664" y="3064289"/>
            <a:ext cx="2376264" cy="3116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56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80113" y="3064289"/>
            <a:ext cx="2376264" cy="30967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166486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3717032"/>
            <a:ext cx="7272808" cy="1224136"/>
          </a:xfrm>
        </p:spPr>
        <p:txBody>
          <a:bodyPr/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accent6">
                  <a:lumMod val="75000"/>
                </a:schemeClr>
              </a:buClr>
              <a:buFont typeface="Georgia" pitchFamily="18" charset="0"/>
              <a:buNone/>
              <a:defRPr/>
            </a:pPr>
            <a:r>
              <a:rPr lang="uk-UA" sz="6600" dirty="0" smtClean="0"/>
              <a:t>Дякую </a:t>
            </a:r>
            <a:r>
              <a:rPr lang="uk-UA" sz="6600" dirty="0" smtClean="0"/>
              <a:t>за увагу!</a:t>
            </a:r>
            <a:endParaRPr lang="ru-RU" sz="6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1030</TotalTime>
  <Words>207</Words>
  <Application>Microsoft Office PowerPoint</Application>
  <PresentationFormat>Экран (4:3)</PresentationFormat>
  <Paragraphs>16</Paragraphs>
  <Slides>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Воздушный поток</vt:lpstr>
      <vt:lpstr>Міністерство внутрішніх справ Національна академія внутрішніх справ Факультет №2</vt:lpstr>
      <vt:lpstr>Тарас Шевченко  –  не тільки поет, а й драматург, прозаїк, мислитель, історик, етнограф, фольклорист, художник (живописець, гравер), який залишив велику образотворчу спадщину – понад тисячу творів.</vt:lpstr>
      <vt:lpstr>Слайд 3</vt:lpstr>
      <vt:lpstr>Творчістю Шевченка цікавилися:            І.Айзеншток, Д.Чижевський, Т.Масенко, І.Франко, Є.Маланюк, І.Дзюба та багато інших літературознавців, істориків, критиків.</vt:lpstr>
      <vt:lpstr>Збереглися до наших днів 9 повістей: «Наймичка», «Варнак», «Княгиня», «Музикант», «Нещасний», «Капитанша», «Близнюки», «Художник». «Прогулянка з задоволенням і не без моралі».</vt:lpstr>
      <vt:lpstr>Кожна з повістей Т.Шевченка є органічним продовженням його поезії. Це не просто розширений переказ змісту поеми, а новий оригінальний твір. </vt:lpstr>
      <vt:lpstr>У повістях Т. Шевченка подано глибоку соціальну мотивацію взаємин між персонажами, широко змальовано соціально-побутовий фон.</vt:lpstr>
      <vt:lpstr>Дякую за увагу!</vt:lpstr>
    </vt:vector>
  </TitlesOfParts>
  <Company>Finance Academy under the RF Government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Воеводенко</dc:creator>
  <cp:lastModifiedBy>Admin</cp:lastModifiedBy>
  <cp:revision>73</cp:revision>
  <dcterms:created xsi:type="dcterms:W3CDTF">2008-11-17T12:56:15Z</dcterms:created>
  <dcterms:modified xsi:type="dcterms:W3CDTF">2017-04-28T20:10:26Z</dcterms:modified>
</cp:coreProperties>
</file>